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</p:sldIdLst>
  <p:sldSz cx="9906000" cy="9906000"/>
  <p:notesSz cx="99060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902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heme" Target="theme/theme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583" y="1871472"/>
            <a:ext cx="8833864" cy="30419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6450" y="441451"/>
            <a:ext cx="829310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10945"/>
            <a:ext cx="1479550" cy="508634"/>
          </a:xfrm>
          <a:custGeom>
            <a:avLst/>
            <a:gdLst/>
            <a:ahLst/>
            <a:cxnLst/>
            <a:rect l="l" t="t" r="r" b="b"/>
            <a:pathLst>
              <a:path w="1479550" h="508634">
                <a:moveTo>
                  <a:pt x="0" y="0"/>
                </a:moveTo>
                <a:lnTo>
                  <a:pt x="0" y="505078"/>
                </a:lnTo>
                <a:lnTo>
                  <a:pt x="1104315" y="508253"/>
                </a:lnTo>
                <a:lnTo>
                  <a:pt x="1212977" y="508253"/>
                </a:lnTo>
                <a:lnTo>
                  <a:pt x="1217993" y="503427"/>
                </a:lnTo>
                <a:lnTo>
                  <a:pt x="1219669" y="501903"/>
                </a:lnTo>
                <a:lnTo>
                  <a:pt x="1471422" y="269620"/>
                </a:lnTo>
                <a:lnTo>
                  <a:pt x="1479137" y="255333"/>
                </a:lnTo>
                <a:lnTo>
                  <a:pt x="1477208" y="248189"/>
                </a:lnTo>
                <a:lnTo>
                  <a:pt x="1471422" y="241045"/>
                </a:lnTo>
                <a:lnTo>
                  <a:pt x="1223391" y="11937"/>
                </a:lnTo>
                <a:lnTo>
                  <a:pt x="1217993" y="11937"/>
                </a:lnTo>
                <a:lnTo>
                  <a:pt x="1217993" y="7112"/>
                </a:lnTo>
                <a:lnTo>
                  <a:pt x="1212977" y="7112"/>
                </a:lnTo>
                <a:lnTo>
                  <a:pt x="1207770" y="2412"/>
                </a:lnTo>
                <a:lnTo>
                  <a:pt x="110431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5226" y="535940"/>
            <a:ext cx="5803265" cy="459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617" y="1724279"/>
            <a:ext cx="8222615" cy="2532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2790" y="5486400"/>
            <a:ext cx="8440420" cy="2247265"/>
          </a:xfrm>
          <a:prstGeom prst="rect">
            <a:avLst/>
          </a:prstGeom>
          <a:ln w="19050">
            <a:solidFill>
              <a:srgbClr val="252525"/>
            </a:solidFill>
          </a:ln>
        </p:spPr>
        <p:txBody>
          <a:bodyPr vert="horz" wrap="square" lIns="0" tIns="3771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70"/>
              </a:spcBef>
            </a:pPr>
            <a:r>
              <a:rPr sz="3200" b="1" i="1" spc="-10" dirty="0">
                <a:solidFill>
                  <a:srgbClr val="0000FF"/>
                </a:solidFill>
                <a:latin typeface="Cambria"/>
                <a:cs typeface="Cambria"/>
              </a:rPr>
              <a:t>Self Assessment</a:t>
            </a:r>
            <a:r>
              <a:rPr sz="3200" b="1" i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i="1" spc="-10" dirty="0">
                <a:solidFill>
                  <a:srgbClr val="0000FF"/>
                </a:solidFill>
                <a:latin typeface="Cambria"/>
                <a:cs typeface="Cambria"/>
              </a:rPr>
              <a:t>Report</a:t>
            </a:r>
            <a:r>
              <a:rPr sz="3200" b="1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i="1" spc="-10" dirty="0">
                <a:solidFill>
                  <a:srgbClr val="0000FF"/>
                </a:solidFill>
                <a:latin typeface="Cambria"/>
                <a:cs typeface="Cambria"/>
              </a:rPr>
              <a:t>(SAR)</a:t>
            </a:r>
            <a:r>
              <a:rPr sz="3200" b="1" i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i="1" spc="-5" dirty="0">
                <a:solidFill>
                  <a:srgbClr val="0000FF"/>
                </a:solidFill>
                <a:latin typeface="Cambria"/>
                <a:cs typeface="Cambria"/>
              </a:rPr>
              <a:t>-</a:t>
            </a:r>
            <a:r>
              <a:rPr sz="3200" b="1" i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i="1" spc="-10" dirty="0">
                <a:solidFill>
                  <a:srgbClr val="0000FF"/>
                </a:solidFill>
                <a:latin typeface="Cambria"/>
                <a:cs typeface="Cambria"/>
              </a:rPr>
              <a:t>2024</a:t>
            </a:r>
            <a:endParaRPr sz="3200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  <a:spcBef>
                <a:spcPts val="630"/>
              </a:spcBef>
            </a:pPr>
            <a:r>
              <a:rPr sz="2000" b="1" i="1" spc="-5" dirty="0">
                <a:solidFill>
                  <a:srgbClr val="FF0000"/>
                </a:solidFill>
                <a:latin typeface="Cambria"/>
                <a:cs typeface="Cambria"/>
              </a:rPr>
              <a:t>Undergraduate</a:t>
            </a:r>
            <a:r>
              <a:rPr sz="2000" b="1" i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Cambria"/>
                <a:cs typeface="Cambria"/>
              </a:rPr>
              <a:t>Engineering </a:t>
            </a:r>
            <a:r>
              <a:rPr sz="2000" b="1" i="1" spc="-10" dirty="0">
                <a:solidFill>
                  <a:srgbClr val="FF0000"/>
                </a:solidFill>
                <a:latin typeface="Cambria"/>
                <a:cs typeface="Cambria"/>
              </a:rPr>
              <a:t>Programs</a:t>
            </a:r>
            <a:endParaRPr sz="2000" dirty="0">
              <a:latin typeface="Cambria"/>
              <a:cs typeface="Cambria"/>
            </a:endParaRPr>
          </a:p>
          <a:p>
            <a:pPr algn="ctr">
              <a:lnSpc>
                <a:spcPts val="1670"/>
              </a:lnSpc>
              <a:spcBef>
                <a:spcPts val="320"/>
              </a:spcBef>
            </a:pPr>
            <a:r>
              <a:rPr sz="1400" b="1" spc="-10" dirty="0">
                <a:solidFill>
                  <a:srgbClr val="FF0000"/>
                </a:solidFill>
                <a:latin typeface="Cambria"/>
                <a:cs typeface="Cambria"/>
              </a:rPr>
              <a:t>(GAPC</a:t>
            </a:r>
            <a:r>
              <a:rPr sz="14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mbria"/>
                <a:cs typeface="Cambria"/>
              </a:rPr>
              <a:t>V</a:t>
            </a:r>
            <a:r>
              <a:rPr sz="14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mbria"/>
                <a:cs typeface="Cambria"/>
              </a:rPr>
              <a:t>4.0)</a:t>
            </a:r>
            <a:endParaRPr sz="1400" dirty="0">
              <a:latin typeface="Cambria"/>
              <a:cs typeface="Cambria"/>
            </a:endParaRPr>
          </a:p>
          <a:p>
            <a:pPr algn="ctr">
              <a:lnSpc>
                <a:spcPts val="2390"/>
              </a:lnSpc>
            </a:pPr>
            <a:r>
              <a:rPr sz="2000" b="1" spc="-10" dirty="0">
                <a:solidFill>
                  <a:srgbClr val="FF0000"/>
                </a:solidFill>
                <a:latin typeface="Cambria"/>
                <a:cs typeface="Cambria"/>
              </a:rPr>
              <a:t>(TIER-I</a:t>
            </a:r>
            <a:r>
              <a:rPr sz="20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mbria"/>
                <a:cs typeface="Cambria"/>
              </a:rPr>
              <a:t>–</a:t>
            </a:r>
            <a:r>
              <a:rPr sz="20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mbria"/>
                <a:cs typeface="Cambria"/>
              </a:rPr>
              <a:t>Institutions)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60CF4-1C48-4223-982F-4B11DA4FED9D}"/>
              </a:ext>
            </a:extLst>
          </p:cNvPr>
          <p:cNvSpPr txBox="1"/>
          <p:nvPr/>
        </p:nvSpPr>
        <p:spPr>
          <a:xfrm>
            <a:off x="732790" y="1143000"/>
            <a:ext cx="84404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i="1" spc="-10" dirty="0">
                <a:solidFill>
                  <a:srgbClr val="0000FF"/>
                </a:solidFill>
                <a:latin typeface="Cambria"/>
              </a:rPr>
              <a:t>Orientation Workshop on Outcome Based Education  &amp; Accreditation</a:t>
            </a:r>
          </a:p>
          <a:p>
            <a:pPr lvl="0" algn="ctr">
              <a:defRPr/>
            </a:pPr>
            <a:r>
              <a:rPr lang="en-US" sz="3200" b="1" i="1" spc="-10" dirty="0">
                <a:solidFill>
                  <a:srgbClr val="0000FF"/>
                </a:solidFill>
                <a:latin typeface="Cambria"/>
              </a:rPr>
              <a:t>10th October, 2024</a:t>
            </a:r>
          </a:p>
          <a:p>
            <a:pPr lvl="0" algn="ctr">
              <a:defRPr/>
            </a:pPr>
            <a:endParaRPr lang="en-US" sz="3200" b="1" i="1" spc="-10" dirty="0">
              <a:solidFill>
                <a:srgbClr val="0000FF"/>
              </a:solidFill>
              <a:latin typeface="Cambria"/>
            </a:endParaRPr>
          </a:p>
          <a:p>
            <a:pPr lvl="0" algn="ctr">
              <a:defRPr/>
            </a:pPr>
            <a:r>
              <a:rPr lang="en-US" sz="3200" b="1" i="1" spc="-10" dirty="0">
                <a:solidFill>
                  <a:srgbClr val="0000FF"/>
                </a:solidFill>
                <a:latin typeface="Cambria"/>
              </a:rPr>
              <a:t>Prof. R. V. </a:t>
            </a:r>
            <a:r>
              <a:rPr lang="en-US" sz="3200" b="1" i="1" spc="-10" dirty="0" err="1">
                <a:solidFill>
                  <a:srgbClr val="0000FF"/>
                </a:solidFill>
                <a:latin typeface="Cambria"/>
              </a:rPr>
              <a:t>Ranganath</a:t>
            </a:r>
            <a:r>
              <a:rPr lang="en-US" sz="3200" b="1" i="1" spc="-10" dirty="0">
                <a:solidFill>
                  <a:srgbClr val="0000FF"/>
                </a:solidFill>
                <a:latin typeface="Cambria"/>
              </a:rPr>
              <a:t>, </a:t>
            </a:r>
          </a:p>
          <a:p>
            <a:pPr lvl="0" algn="ctr">
              <a:defRPr/>
            </a:pPr>
            <a:r>
              <a:rPr lang="en-US" sz="3200" b="1" i="1" spc="-10" dirty="0">
                <a:solidFill>
                  <a:srgbClr val="0000FF"/>
                </a:solidFill>
                <a:latin typeface="Cambria"/>
              </a:rPr>
              <a:t>Former Professor, BMS College of </a:t>
            </a:r>
            <a:r>
              <a:rPr lang="en-US" sz="3200" b="1" i="1" spc="-10" dirty="0" err="1">
                <a:solidFill>
                  <a:srgbClr val="0000FF"/>
                </a:solidFill>
                <a:latin typeface="Cambria"/>
              </a:rPr>
              <a:t>Engg</a:t>
            </a:r>
            <a:r>
              <a:rPr lang="en-US" sz="3200" b="1" i="1" spc="-10" dirty="0">
                <a:solidFill>
                  <a:srgbClr val="0000FF"/>
                </a:solidFill>
                <a:latin typeface="Cambria"/>
              </a:rPr>
              <a:t>.</a:t>
            </a:r>
          </a:p>
          <a:p>
            <a:pPr lvl="0" algn="ctr">
              <a:defRPr/>
            </a:pPr>
            <a:r>
              <a:rPr lang="en-US" sz="3200" b="1" i="1" spc="-10" dirty="0">
                <a:solidFill>
                  <a:srgbClr val="0000FF"/>
                </a:solidFill>
                <a:latin typeface="Cambria"/>
              </a:rPr>
              <a:t>Bangalore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315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9110" y="1082421"/>
          <a:ext cx="9506585" cy="4751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0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0104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800" b="1" spc="-40" dirty="0">
                          <a:latin typeface="Arial"/>
                          <a:cs typeface="Arial"/>
                        </a:rPr>
                        <a:t>Sr.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945515" marR="409575" indent="-52832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Engineer Graduate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Washington </a:t>
                      </a:r>
                      <a:r>
                        <a:rPr sz="1800" b="1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Accord as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per GAPC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4.0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93264" marR="87630" indent="-1907539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NBA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Program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Outcomes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GAPC </a:t>
                      </a:r>
                      <a:r>
                        <a:rPr sz="1800" b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4.0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33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113664" algn="just">
                        <a:lnSpc>
                          <a:spcPts val="2080"/>
                        </a:lnSpc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WA7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800" spc="3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Apply</a:t>
                      </a:r>
                      <a:r>
                        <a:rPr sz="1800" spc="3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ethical</a:t>
                      </a:r>
                      <a:r>
                        <a:rPr sz="1800" spc="3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principles</a:t>
                      </a:r>
                      <a:r>
                        <a:rPr sz="1800" spc="3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spc="3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commit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113664" algn="just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professional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ethics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norms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engineering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practice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spc="4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adhere</a:t>
                      </a:r>
                      <a:r>
                        <a:rPr sz="1800" spc="4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to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relevant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national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international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laws.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Demonstrate an understanding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 the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need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for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diversity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and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inclusion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(WK9).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ts val="2080"/>
                        </a:lnSpc>
                        <a:tabLst>
                          <a:tab pos="707390" algn="l"/>
                          <a:tab pos="1642745" algn="l"/>
                          <a:tab pos="2388235" algn="l"/>
                          <a:tab pos="3222625" algn="l"/>
                        </a:tabLst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7:	Ethic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	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Apply	ethical	pri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ciples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tabLst>
                          <a:tab pos="628650" algn="l"/>
                          <a:tab pos="846455" algn="l"/>
                          <a:tab pos="1611630" algn="l"/>
                          <a:tab pos="1718310" algn="l"/>
                          <a:tab pos="2049145" algn="l"/>
                          <a:tab pos="2705735" algn="l"/>
                          <a:tab pos="3235325" algn="l"/>
                          <a:tab pos="3527425" algn="l"/>
                        </a:tabLst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and	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ommit	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	pr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fessio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al	ethics, 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human	values,		divers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ty	and	inclusio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;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ts val="1955"/>
                        </a:lnSpc>
                        <a:spcBef>
                          <a:spcPts val="100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adhere</a:t>
                      </a:r>
                      <a:r>
                        <a:rPr sz="1800" spc="4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1800" spc="41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national</a:t>
                      </a:r>
                      <a:r>
                        <a:rPr sz="1800" spc="41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800" spc="40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international</a:t>
                      </a:r>
                      <a:r>
                        <a:rPr sz="1800" spc="4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laws.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1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WK9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80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1594" algn="just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WA8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: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Function effectively as an individual,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 as a member or leader in diverse and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inclusive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teams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in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multi-disciplinary,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face-to-face,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remote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 distributed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settings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(WK9).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4300" algn="just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PO8: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Individual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and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Collaborative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Team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work: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Function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effectively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individual,</a:t>
                      </a:r>
                      <a:r>
                        <a:rPr sz="18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as</a:t>
                      </a:r>
                      <a:r>
                        <a:rPr sz="18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member</a:t>
                      </a:r>
                      <a:r>
                        <a:rPr sz="1800" spc="1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or</a:t>
                      </a:r>
                      <a:r>
                        <a:rPr sz="18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leader</a:t>
                      </a:r>
                      <a:r>
                        <a:rPr sz="1800" spc="1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in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27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diverse/multi-disciplinary</a:t>
                      </a:r>
                      <a:r>
                        <a:rPr sz="1800" u="heavy" spc="-6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teams.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5226" y="535940"/>
            <a:ext cx="5803265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Revised</a:t>
            </a:r>
            <a:r>
              <a:rPr spc="10" dirty="0"/>
              <a:t> </a:t>
            </a:r>
            <a:r>
              <a:rPr spc="40" dirty="0"/>
              <a:t>POs</a:t>
            </a:r>
            <a:r>
              <a:rPr spc="-25" dirty="0"/>
              <a:t> </a:t>
            </a:r>
            <a:r>
              <a:rPr spc="5" dirty="0"/>
              <a:t>as</a:t>
            </a:r>
            <a:r>
              <a:rPr spc="-5" dirty="0"/>
              <a:t> </a:t>
            </a:r>
            <a:r>
              <a:rPr spc="-85" dirty="0"/>
              <a:t>per</a:t>
            </a:r>
            <a:r>
              <a:rPr spc="-15" dirty="0"/>
              <a:t> </a:t>
            </a:r>
            <a:r>
              <a:rPr spc="-114" dirty="0"/>
              <a:t>GAPC</a:t>
            </a:r>
            <a:r>
              <a:rPr spc="-15" dirty="0"/>
              <a:t> </a:t>
            </a:r>
            <a:r>
              <a:rPr spc="-65" dirty="0"/>
              <a:t>Version</a:t>
            </a:r>
            <a:r>
              <a:rPr spc="5" dirty="0"/>
              <a:t> </a:t>
            </a:r>
            <a:r>
              <a:rPr spc="-55" dirty="0"/>
              <a:t>4.0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43871" y="5972809"/>
            <a:ext cx="189865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solidFill>
                  <a:srgbClr val="888888"/>
                </a:solidFill>
                <a:latin typeface="Calibri"/>
                <a:cs typeface="Calibri"/>
              </a:rPr>
              <a:t>(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2302" y="1143508"/>
            <a:ext cx="334581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i="1" spc="-25" dirty="0">
                <a:solidFill>
                  <a:srgbClr val="A42F0F"/>
                </a:solidFill>
                <a:latin typeface="Cambria"/>
                <a:cs typeface="Cambria"/>
              </a:rPr>
              <a:t>Table</a:t>
            </a:r>
            <a:r>
              <a:rPr sz="1600" b="1" i="1" spc="-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i="1" dirty="0">
                <a:solidFill>
                  <a:srgbClr val="A42F0F"/>
                </a:solidFill>
                <a:latin typeface="Cambria"/>
                <a:cs typeface="Cambria"/>
              </a:rPr>
              <a:t>No.</a:t>
            </a:r>
            <a:r>
              <a:rPr sz="1600" b="1" i="1" spc="-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i="1" dirty="0">
                <a:solidFill>
                  <a:srgbClr val="A42F0F"/>
                </a:solidFill>
                <a:latin typeface="Cambria"/>
                <a:cs typeface="Cambria"/>
              </a:rPr>
              <a:t>5.1.2:</a:t>
            </a:r>
            <a:r>
              <a:rPr sz="1600" b="1" i="1" spc="-2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i="1" spc="-5" dirty="0">
                <a:solidFill>
                  <a:srgbClr val="A42F0F"/>
                </a:solidFill>
                <a:latin typeface="Cambria"/>
                <a:cs typeface="Cambria"/>
              </a:rPr>
              <a:t>Student-faculty</a:t>
            </a:r>
            <a:r>
              <a:rPr sz="1600" b="1" i="1" spc="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i="1" spc="-5" dirty="0">
                <a:solidFill>
                  <a:srgbClr val="A42F0F"/>
                </a:solidFill>
                <a:latin typeface="Cambria"/>
                <a:cs typeface="Cambria"/>
              </a:rPr>
              <a:t>ratio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63217" y="1567688"/>
          <a:ext cx="7488555" cy="4163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 marR="8445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022985" algn="l"/>
                          <a:tab pos="1494790" algn="l"/>
                          <a:tab pos="1884045" algn="l"/>
                        </a:tabLst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DF=</a:t>
                      </a:r>
                      <a:r>
                        <a:rPr sz="1400" spc="-1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otal	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o.	of	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f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ac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ty  members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Department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AF=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members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the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allied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Departments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F=Total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400" spc="3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members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in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Department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(DF)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allied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Departments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(AF)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F1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F2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F3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 marR="8445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FF=The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members in F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who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have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100%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teaching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load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first-year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courses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FF1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FF2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56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FF3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 marR="8445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1048385" algn="l"/>
                          <a:tab pos="1961514" algn="l"/>
                        </a:tabLst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Stude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nt	</a:t>
                      </a:r>
                      <a:r>
                        <a:rPr sz="1400" b="1" spc="-65" dirty="0">
                          <a:latin typeface="Cambria"/>
                          <a:cs typeface="Cambria"/>
                        </a:rPr>
                        <a:t>F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cu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y	Ra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io 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(SFR)=S/(F-FF)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SFR1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=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S1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/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(F1-FF1)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7429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SFR2=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S2/(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F2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FF2)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848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SFR3=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S3/(F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-FF3)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SFR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years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SFR=(SFR1+SFR2+SFR3)/3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00531" y="5845047"/>
            <a:ext cx="844677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latin typeface="Cambria"/>
                <a:cs typeface="Cambria"/>
              </a:rPr>
              <a:t>Note</a:t>
            </a:r>
            <a:r>
              <a:rPr sz="1400" spc="-10" dirty="0">
                <a:latin typeface="Cambria"/>
                <a:cs typeface="Cambria"/>
              </a:rPr>
              <a:t>: Programs </a:t>
            </a:r>
            <a:r>
              <a:rPr sz="1400" spc="-5" dirty="0">
                <a:latin typeface="Cambria"/>
                <a:cs typeface="Cambria"/>
              </a:rPr>
              <a:t>such as MCA, BCA, </a:t>
            </a:r>
            <a:r>
              <a:rPr sz="1400" dirty="0">
                <a:latin typeface="Cambria"/>
                <a:cs typeface="Cambria"/>
              </a:rPr>
              <a:t>and </a:t>
            </a:r>
            <a:r>
              <a:rPr sz="1400" spc="-5" dirty="0">
                <a:latin typeface="Cambria"/>
                <a:cs typeface="Cambria"/>
              </a:rPr>
              <a:t>other non-engineering </a:t>
            </a:r>
            <a:r>
              <a:rPr sz="1400" spc="-15" dirty="0">
                <a:latin typeface="Cambria"/>
                <a:cs typeface="Cambria"/>
              </a:rPr>
              <a:t>programs </a:t>
            </a:r>
            <a:r>
              <a:rPr sz="1400" spc="-5" dirty="0">
                <a:latin typeface="Cambria"/>
                <a:cs typeface="Cambria"/>
              </a:rPr>
              <a:t>running </a:t>
            </a:r>
            <a:r>
              <a:rPr sz="1400" dirty="0">
                <a:latin typeface="Cambria"/>
                <a:cs typeface="Cambria"/>
              </a:rPr>
              <a:t>in </a:t>
            </a:r>
            <a:r>
              <a:rPr sz="1400" spc="-5" dirty="0">
                <a:latin typeface="Cambria"/>
                <a:cs typeface="Cambria"/>
              </a:rPr>
              <a:t>the Department or allied 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Departments </a:t>
            </a:r>
            <a:r>
              <a:rPr sz="1400" dirty="0">
                <a:latin typeface="Cambria"/>
                <a:cs typeface="Cambria"/>
              </a:rPr>
              <a:t>need </a:t>
            </a:r>
            <a:r>
              <a:rPr sz="1400" spc="-5" dirty="0">
                <a:latin typeface="Cambria"/>
                <a:cs typeface="Cambria"/>
              </a:rPr>
              <a:t>to </a:t>
            </a:r>
            <a:r>
              <a:rPr sz="1400" spc="-20" dirty="0">
                <a:latin typeface="Cambria"/>
                <a:cs typeface="Cambria"/>
              </a:rPr>
              <a:t>have </a:t>
            </a:r>
            <a:r>
              <a:rPr sz="1400" spc="-5" dirty="0">
                <a:latin typeface="Cambria"/>
                <a:cs typeface="Cambria"/>
              </a:rPr>
              <a:t>sufficient </a:t>
            </a:r>
            <a:r>
              <a:rPr sz="1400" spc="-10" dirty="0">
                <a:latin typeface="Cambria"/>
                <a:cs typeface="Cambria"/>
              </a:rPr>
              <a:t>faculty </a:t>
            </a:r>
            <a:r>
              <a:rPr sz="1400" spc="-5" dirty="0">
                <a:latin typeface="Cambria"/>
                <a:cs typeface="Cambria"/>
              </a:rPr>
              <a:t>members </a:t>
            </a:r>
            <a:r>
              <a:rPr sz="1400" spc="-10" dirty="0">
                <a:latin typeface="Cambria"/>
                <a:cs typeface="Cambria"/>
              </a:rPr>
              <a:t>to </a:t>
            </a:r>
            <a:r>
              <a:rPr sz="1400" spc="-5" dirty="0">
                <a:latin typeface="Cambria"/>
                <a:cs typeface="Cambria"/>
              </a:rPr>
              <a:t>support those </a:t>
            </a:r>
            <a:r>
              <a:rPr sz="1400" spc="-10" dirty="0">
                <a:latin typeface="Cambria"/>
                <a:cs typeface="Cambria"/>
              </a:rPr>
              <a:t>programs. </a:t>
            </a:r>
            <a:r>
              <a:rPr sz="1400" dirty="0">
                <a:latin typeface="Cambria"/>
                <a:cs typeface="Cambria"/>
              </a:rPr>
              <a:t>These </a:t>
            </a:r>
            <a:r>
              <a:rPr sz="1400" spc="-10" dirty="0">
                <a:latin typeface="Cambria"/>
                <a:cs typeface="Cambria"/>
              </a:rPr>
              <a:t>faculty </a:t>
            </a:r>
            <a:r>
              <a:rPr sz="1400" spc="-5" dirty="0">
                <a:latin typeface="Cambria"/>
                <a:cs typeface="Cambria"/>
              </a:rPr>
              <a:t>members and </a:t>
            </a:r>
            <a:r>
              <a:rPr sz="1400" dirty="0">
                <a:latin typeface="Cambria"/>
                <a:cs typeface="Cambria"/>
              </a:rPr>
              <a:t> students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should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not</a:t>
            </a:r>
            <a:r>
              <a:rPr sz="1400" dirty="0">
                <a:latin typeface="Cambria"/>
                <a:cs typeface="Cambria"/>
              </a:rPr>
              <a:t> be included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30" dirty="0">
                <a:latin typeface="Cambria"/>
                <a:cs typeface="Cambria"/>
              </a:rPr>
              <a:t>Table</a:t>
            </a:r>
            <a:r>
              <a:rPr sz="1400" dirty="0">
                <a:latin typeface="Cambria"/>
                <a:cs typeface="Cambria"/>
              </a:rPr>
              <a:t> No.</a:t>
            </a:r>
            <a:r>
              <a:rPr sz="1400" spc="-5" dirty="0">
                <a:latin typeface="Cambria"/>
                <a:cs typeface="Cambria"/>
              </a:rPr>
              <a:t> 5.1.2.</a:t>
            </a:r>
            <a:endParaRPr sz="14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6791" y="999077"/>
            <a:ext cx="8017509" cy="442976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800" b="1" spc="-10" dirty="0">
                <a:latin typeface="Cambria"/>
                <a:cs typeface="Cambria"/>
              </a:rPr>
              <a:t>Note:</a:t>
            </a:r>
            <a:endParaRPr sz="1800">
              <a:latin typeface="Cambria"/>
              <a:cs typeface="Cambria"/>
            </a:endParaRPr>
          </a:p>
          <a:p>
            <a:pPr marL="735330">
              <a:lnSpc>
                <a:spcPct val="100000"/>
              </a:lnSpc>
              <a:spcBef>
                <a:spcPts val="675"/>
              </a:spcBef>
            </a:pPr>
            <a:r>
              <a:rPr sz="1800" spc="-10" dirty="0">
                <a:latin typeface="Cambria"/>
                <a:cs typeface="Cambria"/>
              </a:rPr>
              <a:t>Marks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to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be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given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proportionally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from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maximum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30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to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minimum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of</a:t>
            </a:r>
            <a:endParaRPr sz="1800">
              <a:latin typeface="Cambria"/>
              <a:cs typeface="Cambria"/>
            </a:endParaRPr>
          </a:p>
          <a:p>
            <a:pPr marL="735330" marR="5080">
              <a:lnSpc>
                <a:spcPct val="150000"/>
              </a:lnSpc>
              <a:spcBef>
                <a:spcPts val="5"/>
              </a:spcBef>
            </a:pPr>
            <a:r>
              <a:rPr sz="1800" spc="-5" dirty="0">
                <a:latin typeface="Cambria"/>
                <a:cs typeface="Cambria"/>
              </a:rPr>
              <a:t>10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average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SFR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between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15:1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to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25:1,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zero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average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SFR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higher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than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25:1.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distribution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given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below:</a:t>
            </a:r>
            <a:endParaRPr sz="1800">
              <a:latin typeface="Cambria"/>
              <a:cs typeface="Cambria"/>
            </a:endParaRPr>
          </a:p>
          <a:p>
            <a:pPr marR="5003165" algn="r">
              <a:lnSpc>
                <a:spcPct val="100000"/>
              </a:lnSpc>
              <a:spcBef>
                <a:spcPts val="1395"/>
              </a:spcBef>
              <a:tabLst>
                <a:tab pos="748665" algn="l"/>
              </a:tabLst>
            </a:pPr>
            <a:r>
              <a:rPr sz="1800" spc="-5" dirty="0">
                <a:latin typeface="Cambria"/>
                <a:cs typeface="Cambria"/>
              </a:rPr>
              <a:t>SFR	</a:t>
            </a:r>
            <a:r>
              <a:rPr sz="1800" dirty="0">
                <a:latin typeface="Cambria"/>
                <a:cs typeface="Cambria"/>
              </a:rPr>
              <a:t>&lt;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15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30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</a:t>
            </a:r>
            <a:endParaRPr sz="1800">
              <a:latin typeface="Cambria"/>
              <a:cs typeface="Cambria"/>
            </a:endParaRPr>
          </a:p>
          <a:p>
            <a:pPr marR="5003165" algn="r">
              <a:lnSpc>
                <a:spcPct val="100000"/>
              </a:lnSpc>
              <a:spcBef>
                <a:spcPts val="1005"/>
              </a:spcBef>
            </a:pPr>
            <a:r>
              <a:rPr sz="1800" dirty="0">
                <a:latin typeface="Cambria"/>
                <a:cs typeface="Cambria"/>
              </a:rPr>
              <a:t>&lt;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17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26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</a:t>
            </a:r>
            <a:endParaRPr sz="1800">
              <a:latin typeface="Cambria"/>
              <a:cs typeface="Cambria"/>
            </a:endParaRPr>
          </a:p>
          <a:p>
            <a:pPr marR="5003165" algn="r">
              <a:lnSpc>
                <a:spcPct val="100000"/>
              </a:lnSpc>
              <a:spcBef>
                <a:spcPts val="1000"/>
              </a:spcBef>
            </a:pPr>
            <a:r>
              <a:rPr sz="1800" dirty="0">
                <a:latin typeface="Cambria"/>
                <a:cs typeface="Cambria"/>
              </a:rPr>
              <a:t>&lt;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19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22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</a:t>
            </a:r>
            <a:endParaRPr sz="1800">
              <a:latin typeface="Cambria"/>
              <a:cs typeface="Cambria"/>
            </a:endParaRPr>
          </a:p>
          <a:p>
            <a:pPr marR="5003165" algn="r">
              <a:lnSpc>
                <a:spcPct val="100000"/>
              </a:lnSpc>
              <a:spcBef>
                <a:spcPts val="994"/>
              </a:spcBef>
            </a:pPr>
            <a:r>
              <a:rPr sz="1800" dirty="0">
                <a:latin typeface="Cambria"/>
                <a:cs typeface="Cambria"/>
              </a:rPr>
              <a:t>&lt;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21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18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</a:t>
            </a:r>
            <a:endParaRPr sz="1800">
              <a:latin typeface="Cambria"/>
              <a:cs typeface="Cambria"/>
            </a:endParaRPr>
          </a:p>
          <a:p>
            <a:pPr marR="5003165" algn="r">
              <a:lnSpc>
                <a:spcPct val="100000"/>
              </a:lnSpc>
              <a:spcBef>
                <a:spcPts val="1005"/>
              </a:spcBef>
            </a:pPr>
            <a:r>
              <a:rPr sz="1800" dirty="0">
                <a:latin typeface="Cambria"/>
                <a:cs typeface="Cambria"/>
              </a:rPr>
              <a:t>&lt;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23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14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</a:t>
            </a:r>
            <a:endParaRPr sz="1800">
              <a:latin typeface="Cambria"/>
              <a:cs typeface="Cambria"/>
            </a:endParaRPr>
          </a:p>
          <a:p>
            <a:pPr marR="5003165" algn="r">
              <a:lnSpc>
                <a:spcPct val="100000"/>
              </a:lnSpc>
              <a:spcBef>
                <a:spcPts val="1005"/>
              </a:spcBef>
            </a:pPr>
            <a:r>
              <a:rPr sz="1800" dirty="0">
                <a:latin typeface="Cambria"/>
                <a:cs typeface="Cambria"/>
              </a:rPr>
              <a:t>&lt;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25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10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</a:t>
            </a:r>
            <a:endParaRPr sz="1800">
              <a:latin typeface="Cambria"/>
              <a:cs typeface="Cambria"/>
            </a:endParaRPr>
          </a:p>
          <a:p>
            <a:pPr marL="1661795" indent="-177800">
              <a:lnSpc>
                <a:spcPct val="100000"/>
              </a:lnSpc>
              <a:spcBef>
                <a:spcPts val="994"/>
              </a:spcBef>
              <a:buChar char="&gt;"/>
              <a:tabLst>
                <a:tab pos="1662430" algn="l"/>
              </a:tabLst>
            </a:pPr>
            <a:r>
              <a:rPr sz="1800" dirty="0">
                <a:latin typeface="Cambria"/>
                <a:cs typeface="Cambria"/>
              </a:rPr>
              <a:t>25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00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411" y="1006094"/>
            <a:ext cx="8293734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1420" marR="5080" indent="-1189355" algn="just">
              <a:lnSpc>
                <a:spcPct val="1501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04040"/>
                </a:solidFill>
                <a:latin typeface="Cambria"/>
                <a:cs typeface="Cambria"/>
              </a:rPr>
              <a:t>Example1: Computer</a:t>
            </a: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 Science</a:t>
            </a:r>
            <a:r>
              <a:rPr sz="1800" b="1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1800" b="1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Engineering</a:t>
            </a:r>
            <a:r>
              <a:rPr sz="1800" b="1" spc="3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Department</a:t>
            </a:r>
            <a:r>
              <a:rPr sz="1800" b="1" spc="3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mbria"/>
                <a:cs typeface="Cambria"/>
              </a:rPr>
              <a:t>(Cluster </a:t>
            </a: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mbria"/>
                <a:cs typeface="Cambria"/>
              </a:rPr>
              <a:t>Programs)/</a:t>
            </a:r>
            <a:r>
              <a:rPr sz="1800" b="1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404040"/>
                </a:solidFill>
                <a:latin typeface="Cambria"/>
                <a:cs typeface="Cambria"/>
              </a:rPr>
              <a:t>(See </a:t>
            </a:r>
            <a:r>
              <a:rPr sz="1800" b="1" spc="-10" dirty="0">
                <a:solidFill>
                  <a:srgbClr val="404040"/>
                </a:solidFill>
                <a:latin typeface="Cambria"/>
                <a:cs typeface="Cambria"/>
              </a:rPr>
              <a:t>Annexure-III):</a:t>
            </a:r>
            <a:endParaRPr sz="1800">
              <a:latin typeface="Cambria"/>
              <a:cs typeface="Cambria"/>
            </a:endParaRPr>
          </a:p>
          <a:p>
            <a:pPr marL="542925" marR="5080" algn="just">
              <a:lnSpc>
                <a:spcPct val="150000"/>
              </a:lnSpc>
            </a:pP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If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the College offers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cluster of Undergraduate(UG) engineering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programs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&amp; 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Postgraduate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(PG)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Engineering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Programs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in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for </a:t>
            </a:r>
            <a:r>
              <a:rPr sz="1800" b="1" spc="-15" dirty="0">
                <a:solidFill>
                  <a:srgbClr val="404040"/>
                </a:solidFill>
                <a:latin typeface="Cambria"/>
                <a:cs typeface="Cambria"/>
              </a:rPr>
              <a:t>example </a:t>
            </a:r>
            <a:r>
              <a:rPr sz="1800" b="1" spc="-10" dirty="0">
                <a:solidFill>
                  <a:srgbClr val="404040"/>
                </a:solidFill>
                <a:latin typeface="Cambria"/>
                <a:cs typeface="Cambria"/>
              </a:rPr>
              <a:t>Computer </a:t>
            </a: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Science </a:t>
            </a:r>
            <a:r>
              <a:rPr sz="1800" b="1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1800" b="1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Engineering</a:t>
            </a:r>
            <a:r>
              <a:rPr sz="1800" b="1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(CSE),</a:t>
            </a:r>
            <a:r>
              <a:rPr sz="1800" b="1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such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as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UG-Engineering-CSE,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UG-Engineering-CSE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(Artificial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Intelligence),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UG-Engineering-CSE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(Artificial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Intelligence</a:t>
            </a:r>
            <a:r>
              <a:rPr sz="1800" spc="39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and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Machine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Learning), UG-Engineering-CSE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(Cyber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Security), UG-Engineering-CSE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(Data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Science),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UG-Engineering-Information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Cambria"/>
                <a:cs typeface="Cambria"/>
              </a:rPr>
              <a:t>Technology,</a:t>
            </a:r>
            <a:r>
              <a:rPr sz="1800" spc="-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PG-Engineering-CSE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within the Department or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a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separate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Department, they will be counted as </a:t>
            </a: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one </a:t>
            </a:r>
            <a:r>
              <a:rPr sz="1800" b="1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cluster(Department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).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SFR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should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be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calculated as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follows: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1747" y="1070101"/>
            <a:ext cx="826706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 marR="30480" indent="-539115">
              <a:lnSpc>
                <a:spcPct val="150100"/>
              </a:lnSpc>
              <a:spcBef>
                <a:spcPts val="100"/>
              </a:spcBef>
              <a:buClr>
                <a:srgbClr val="A42F0F"/>
              </a:buClr>
              <a:buFont typeface="Wingdings"/>
              <a:buChar char=""/>
              <a:tabLst>
                <a:tab pos="576580" algn="l"/>
                <a:tab pos="577215" algn="l"/>
                <a:tab pos="1090930" algn="l"/>
                <a:tab pos="1472565" algn="l"/>
                <a:tab pos="1950720" algn="l"/>
                <a:tab pos="3587750" algn="l"/>
                <a:tab pos="4724400" algn="l"/>
                <a:tab pos="5124450" algn="l"/>
                <a:tab pos="6590665" algn="l"/>
                <a:tab pos="7691120" algn="l"/>
              </a:tabLst>
            </a:pPr>
            <a:r>
              <a:rPr sz="1800" spc="-5" dirty="0">
                <a:latin typeface="Cambria"/>
                <a:cs typeface="Cambria"/>
              </a:rPr>
              <a:t>No</a:t>
            </a:r>
            <a:r>
              <a:rPr sz="1800" dirty="0">
                <a:latin typeface="Cambria"/>
                <a:cs typeface="Cambria"/>
              </a:rPr>
              <a:t>.	</a:t>
            </a:r>
            <a:r>
              <a:rPr sz="1800" spc="-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f	</a:t>
            </a:r>
            <a:r>
              <a:rPr sz="1800" spc="-5" dirty="0">
                <a:latin typeface="Cambria"/>
                <a:cs typeface="Cambria"/>
              </a:rPr>
              <a:t>U</a:t>
            </a:r>
            <a:r>
              <a:rPr sz="1800" dirty="0">
                <a:latin typeface="Cambria"/>
                <a:cs typeface="Cambria"/>
              </a:rPr>
              <a:t>G	</a:t>
            </a:r>
            <a:r>
              <a:rPr sz="1800" spc="5" dirty="0">
                <a:latin typeface="Cambria"/>
                <a:cs typeface="Cambria"/>
              </a:rPr>
              <a:t>(</a:t>
            </a:r>
            <a:r>
              <a:rPr sz="1800" dirty="0">
                <a:latin typeface="Cambria"/>
                <a:cs typeface="Cambria"/>
              </a:rPr>
              <a:t>(Engin</a:t>
            </a:r>
            <a:r>
              <a:rPr sz="1800" spc="-15" dirty="0">
                <a:latin typeface="Cambria"/>
                <a:cs typeface="Cambria"/>
              </a:rPr>
              <a:t>e</a:t>
            </a:r>
            <a:r>
              <a:rPr sz="1800" dirty="0">
                <a:latin typeface="Cambria"/>
                <a:cs typeface="Cambria"/>
              </a:rPr>
              <a:t>er</a:t>
            </a:r>
            <a:r>
              <a:rPr sz="1800" spc="-5" dirty="0">
                <a:latin typeface="Cambria"/>
                <a:cs typeface="Cambria"/>
              </a:rPr>
              <a:t>ing</a:t>
            </a:r>
            <a:r>
              <a:rPr sz="1800" dirty="0">
                <a:latin typeface="Cambria"/>
                <a:cs typeface="Cambria"/>
              </a:rPr>
              <a:t>)	P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og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-5" dirty="0">
                <a:latin typeface="Cambria"/>
                <a:cs typeface="Cambria"/>
              </a:rPr>
              <a:t>am</a:t>
            </a:r>
            <a:r>
              <a:rPr sz="1800" dirty="0">
                <a:latin typeface="Cambria"/>
                <a:cs typeface="Cambria"/>
              </a:rPr>
              <a:t>s	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i</a:t>
            </a:r>
            <a:r>
              <a:rPr sz="1800" b="1" dirty="0">
                <a:solidFill>
                  <a:srgbClr val="6600FF"/>
                </a:solidFill>
                <a:latin typeface="Cambria"/>
                <a:cs typeface="Cambria"/>
              </a:rPr>
              <a:t>n	De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partmen</a:t>
            </a:r>
            <a:r>
              <a:rPr sz="1800" b="1" dirty="0">
                <a:solidFill>
                  <a:srgbClr val="6600FF"/>
                </a:solidFill>
                <a:latin typeface="Cambria"/>
                <a:cs typeface="Cambria"/>
              </a:rPr>
              <a:t>t	</a:t>
            </a:r>
            <a:r>
              <a:rPr sz="1800" dirty="0">
                <a:latin typeface="Cambria"/>
                <a:cs typeface="Cambria"/>
              </a:rPr>
              <a:t>in</a:t>
            </a:r>
            <a:r>
              <a:rPr sz="1800" spc="-10" dirty="0">
                <a:latin typeface="Cambria"/>
                <a:cs typeface="Cambria"/>
              </a:rPr>
              <a:t>c</a:t>
            </a:r>
            <a:r>
              <a:rPr sz="1800" spc="-5" dirty="0">
                <a:latin typeface="Cambria"/>
                <a:cs typeface="Cambria"/>
              </a:rPr>
              <a:t>l</a:t>
            </a:r>
            <a:r>
              <a:rPr sz="1800" dirty="0">
                <a:latin typeface="Cambria"/>
                <a:cs typeface="Cambria"/>
              </a:rPr>
              <a:t>udi</a:t>
            </a:r>
            <a:r>
              <a:rPr sz="1800" spc="-10" dirty="0">
                <a:latin typeface="Cambria"/>
                <a:cs typeface="Cambria"/>
              </a:rPr>
              <a:t>n</a:t>
            </a:r>
            <a:r>
              <a:rPr sz="1800" dirty="0">
                <a:latin typeface="Cambria"/>
                <a:cs typeface="Cambria"/>
              </a:rPr>
              <a:t>g	</a:t>
            </a:r>
            <a:r>
              <a:rPr sz="1800" spc="-5" dirty="0">
                <a:latin typeface="Cambria"/>
                <a:cs typeface="Cambria"/>
              </a:rPr>
              <a:t>allied  departments/clusters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(UG</a:t>
            </a:r>
            <a:r>
              <a:rPr sz="1800" spc="-7" baseline="-20833" dirty="0">
                <a:latin typeface="Cambria"/>
                <a:cs typeface="Cambria"/>
              </a:rPr>
              <a:t>n</a:t>
            </a:r>
            <a:r>
              <a:rPr sz="1800" spc="-5" dirty="0">
                <a:latin typeface="Cambria"/>
                <a:cs typeface="Cambria"/>
              </a:rPr>
              <a:t>):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6</a:t>
            </a:r>
            <a:endParaRPr sz="1800">
              <a:latin typeface="Cambria"/>
              <a:cs typeface="Cambria"/>
            </a:endParaRPr>
          </a:p>
          <a:p>
            <a:pPr marL="934085" lvl="1" indent="-358140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AutoNum type="arabicPeriod"/>
              <a:tabLst>
                <a:tab pos="934085" algn="l"/>
                <a:tab pos="934719" algn="l"/>
              </a:tabLst>
            </a:pPr>
            <a:r>
              <a:rPr sz="1800" spc="-5" dirty="0">
                <a:latin typeface="Cambria"/>
                <a:cs typeface="Cambria"/>
              </a:rPr>
              <a:t>UG</a:t>
            </a:r>
            <a:r>
              <a:rPr sz="1800" spc="-7" baseline="-20833" dirty="0">
                <a:latin typeface="Cambria"/>
                <a:cs typeface="Cambria"/>
              </a:rPr>
              <a:t>1</a:t>
            </a:r>
            <a:r>
              <a:rPr sz="1800" spc="-5" dirty="0">
                <a:latin typeface="Cambria"/>
                <a:cs typeface="Cambria"/>
              </a:rPr>
              <a:t>=UG-Engineering-CSE</a:t>
            </a:r>
            <a:endParaRPr sz="1800">
              <a:latin typeface="Cambria"/>
              <a:cs typeface="Cambria"/>
            </a:endParaRPr>
          </a:p>
          <a:p>
            <a:pPr marL="934085" lvl="1" indent="-358140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AutoNum type="arabicPeriod"/>
              <a:tabLst>
                <a:tab pos="934085" algn="l"/>
                <a:tab pos="934719" algn="l"/>
              </a:tabLst>
            </a:pPr>
            <a:r>
              <a:rPr sz="1800" spc="-5" dirty="0">
                <a:latin typeface="Cambria"/>
                <a:cs typeface="Cambria"/>
              </a:rPr>
              <a:t>UG</a:t>
            </a:r>
            <a:r>
              <a:rPr sz="1800" spc="-7" baseline="-20833" dirty="0">
                <a:latin typeface="Cambria"/>
                <a:cs typeface="Cambria"/>
              </a:rPr>
              <a:t>2</a:t>
            </a:r>
            <a:r>
              <a:rPr sz="1800" spc="-5" dirty="0">
                <a:latin typeface="Cambria"/>
                <a:cs typeface="Cambria"/>
              </a:rPr>
              <a:t>=UG-Engineering-CSE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(Artificial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Intelligence)</a:t>
            </a:r>
            <a:endParaRPr sz="1800">
              <a:latin typeface="Cambria"/>
              <a:cs typeface="Cambria"/>
            </a:endParaRPr>
          </a:p>
          <a:p>
            <a:pPr marL="934085" lvl="1" indent="-358140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AutoNum type="arabicPeriod"/>
              <a:tabLst>
                <a:tab pos="934085" algn="l"/>
                <a:tab pos="934719" algn="l"/>
              </a:tabLst>
            </a:pPr>
            <a:r>
              <a:rPr sz="1800" spc="-5" dirty="0">
                <a:latin typeface="Cambria"/>
                <a:cs typeface="Cambria"/>
              </a:rPr>
              <a:t>UG</a:t>
            </a:r>
            <a:r>
              <a:rPr sz="1800" spc="-7" baseline="-20833" dirty="0">
                <a:latin typeface="Cambria"/>
                <a:cs typeface="Cambria"/>
              </a:rPr>
              <a:t>3</a:t>
            </a:r>
            <a:r>
              <a:rPr sz="1800" spc="-5" dirty="0">
                <a:latin typeface="Cambria"/>
                <a:cs typeface="Cambria"/>
              </a:rPr>
              <a:t>=UG-Engineering-CSE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(Artificial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Intelligence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Machine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Learning)</a:t>
            </a:r>
            <a:endParaRPr sz="1800">
              <a:latin typeface="Cambria"/>
              <a:cs typeface="Cambria"/>
            </a:endParaRPr>
          </a:p>
          <a:p>
            <a:pPr marL="934085" lvl="1" indent="-358140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AutoNum type="arabicPeriod"/>
              <a:tabLst>
                <a:tab pos="934085" algn="l"/>
                <a:tab pos="934719" algn="l"/>
              </a:tabLst>
            </a:pPr>
            <a:r>
              <a:rPr sz="1800" spc="-5" dirty="0">
                <a:latin typeface="Cambria"/>
                <a:cs typeface="Cambria"/>
              </a:rPr>
              <a:t>UG</a:t>
            </a:r>
            <a:r>
              <a:rPr sz="1800" spc="-7" baseline="-20833" dirty="0">
                <a:latin typeface="Cambria"/>
                <a:cs typeface="Cambria"/>
              </a:rPr>
              <a:t>4</a:t>
            </a:r>
            <a:r>
              <a:rPr sz="1800" spc="-5" dirty="0">
                <a:latin typeface="Cambria"/>
                <a:cs typeface="Cambria"/>
              </a:rPr>
              <a:t>=UG-Engineering-CSE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(Cyber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Security)</a:t>
            </a:r>
            <a:endParaRPr sz="1800">
              <a:latin typeface="Cambria"/>
              <a:cs typeface="Cambria"/>
            </a:endParaRPr>
          </a:p>
          <a:p>
            <a:pPr marL="934085" lvl="1" indent="-358140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AutoNum type="arabicPeriod"/>
              <a:tabLst>
                <a:tab pos="934085" algn="l"/>
                <a:tab pos="934719" algn="l"/>
              </a:tabLst>
            </a:pPr>
            <a:r>
              <a:rPr sz="1800" spc="-5" dirty="0">
                <a:latin typeface="Cambria"/>
                <a:cs typeface="Cambria"/>
              </a:rPr>
              <a:t>UG</a:t>
            </a:r>
            <a:r>
              <a:rPr sz="1800" spc="-7" baseline="-20833" dirty="0">
                <a:latin typeface="Cambria"/>
                <a:cs typeface="Cambria"/>
              </a:rPr>
              <a:t>5</a:t>
            </a:r>
            <a:r>
              <a:rPr sz="1800" spc="-5" dirty="0">
                <a:latin typeface="Cambria"/>
                <a:cs typeface="Cambria"/>
              </a:rPr>
              <a:t>=UG-Engineering-CSE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(Data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Science)</a:t>
            </a:r>
            <a:endParaRPr sz="1800">
              <a:latin typeface="Cambria"/>
              <a:cs typeface="Cambria"/>
            </a:endParaRPr>
          </a:p>
          <a:p>
            <a:pPr marL="934085" lvl="1" indent="-358140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AutoNum type="arabicPeriod"/>
              <a:tabLst>
                <a:tab pos="934085" algn="l"/>
                <a:tab pos="934719" algn="l"/>
              </a:tabLst>
            </a:pPr>
            <a:r>
              <a:rPr sz="1800" spc="-5" dirty="0">
                <a:latin typeface="Cambria"/>
                <a:cs typeface="Cambria"/>
              </a:rPr>
              <a:t>UG</a:t>
            </a:r>
            <a:r>
              <a:rPr sz="1800" spc="-7" baseline="-20833" dirty="0">
                <a:latin typeface="Cambria"/>
                <a:cs typeface="Cambria"/>
              </a:rPr>
              <a:t>6</a:t>
            </a:r>
            <a:r>
              <a:rPr sz="1800" spc="-5" dirty="0">
                <a:latin typeface="Cambria"/>
                <a:cs typeface="Cambria"/>
              </a:rPr>
              <a:t>=UG-Engineering-Information</a:t>
            </a:r>
            <a:r>
              <a:rPr sz="1800" spc="-20" dirty="0">
                <a:latin typeface="Cambria"/>
                <a:cs typeface="Cambria"/>
              </a:rPr>
              <a:t> Technology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8060" y="1152397"/>
            <a:ext cx="83375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5625" marR="57150" indent="-530860">
              <a:lnSpc>
                <a:spcPct val="150100"/>
              </a:lnSpc>
              <a:spcBef>
                <a:spcPts val="100"/>
              </a:spcBef>
              <a:buClr>
                <a:srgbClr val="A42F0F"/>
              </a:buClr>
              <a:buFont typeface="Wingdings"/>
              <a:buChar char=""/>
              <a:tabLst>
                <a:tab pos="555625" algn="l"/>
                <a:tab pos="556260" algn="l"/>
                <a:tab pos="1094105" algn="l"/>
                <a:tab pos="1501140" algn="l"/>
                <a:tab pos="1986914" algn="l"/>
                <a:tab pos="3646804" algn="l"/>
                <a:tab pos="4808855" algn="l"/>
                <a:tab pos="5214620" algn="l"/>
                <a:tab pos="6609080" algn="l"/>
                <a:tab pos="7734934" algn="l"/>
              </a:tabLst>
            </a:pPr>
            <a:r>
              <a:rPr sz="1800" spc="-5" dirty="0">
                <a:latin typeface="Cambria"/>
                <a:cs typeface="Cambria"/>
              </a:rPr>
              <a:t>No</a:t>
            </a:r>
            <a:r>
              <a:rPr sz="1800" dirty="0">
                <a:latin typeface="Cambria"/>
                <a:cs typeface="Cambria"/>
              </a:rPr>
              <a:t>.	</a:t>
            </a:r>
            <a:r>
              <a:rPr sz="1800" spc="-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f	</a:t>
            </a:r>
            <a:r>
              <a:rPr sz="1800" spc="-5" dirty="0">
                <a:latin typeface="Cambria"/>
                <a:cs typeface="Cambria"/>
              </a:rPr>
              <a:t>P</a:t>
            </a:r>
            <a:r>
              <a:rPr sz="1800" dirty="0">
                <a:latin typeface="Cambria"/>
                <a:cs typeface="Cambria"/>
              </a:rPr>
              <a:t>G	((</a:t>
            </a:r>
            <a:r>
              <a:rPr sz="1800" spc="5" dirty="0">
                <a:latin typeface="Cambria"/>
                <a:cs typeface="Cambria"/>
              </a:rPr>
              <a:t>E</a:t>
            </a:r>
            <a:r>
              <a:rPr sz="1800" spc="-5" dirty="0">
                <a:latin typeface="Cambria"/>
                <a:cs typeface="Cambria"/>
              </a:rPr>
              <a:t>ng</a:t>
            </a:r>
            <a:r>
              <a:rPr sz="1800" spc="-10" dirty="0">
                <a:latin typeface="Cambria"/>
                <a:cs typeface="Cambria"/>
              </a:rPr>
              <a:t>in</a:t>
            </a:r>
            <a:r>
              <a:rPr sz="1800" dirty="0">
                <a:latin typeface="Cambria"/>
                <a:cs typeface="Cambria"/>
              </a:rPr>
              <a:t>ee</a:t>
            </a:r>
            <a:r>
              <a:rPr sz="1800" spc="-5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in</a:t>
            </a:r>
            <a:r>
              <a:rPr sz="1800" spc="-10" dirty="0">
                <a:latin typeface="Cambria"/>
                <a:cs typeface="Cambria"/>
              </a:rPr>
              <a:t>g</a:t>
            </a:r>
            <a:r>
              <a:rPr sz="1800" dirty="0">
                <a:latin typeface="Cambria"/>
                <a:cs typeface="Cambria"/>
              </a:rPr>
              <a:t>)	P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og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-5" dirty="0">
                <a:latin typeface="Cambria"/>
                <a:cs typeface="Cambria"/>
              </a:rPr>
              <a:t>am</a:t>
            </a:r>
            <a:r>
              <a:rPr sz="1800" dirty="0">
                <a:latin typeface="Cambria"/>
                <a:cs typeface="Cambria"/>
              </a:rPr>
              <a:t>s	in	D</a:t>
            </a:r>
            <a:r>
              <a:rPr sz="1800" spc="-5" dirty="0">
                <a:latin typeface="Cambria"/>
                <a:cs typeface="Cambria"/>
              </a:rPr>
              <a:t>epartmen</a:t>
            </a:r>
            <a:r>
              <a:rPr sz="1800" dirty="0">
                <a:latin typeface="Cambria"/>
                <a:cs typeface="Cambria"/>
              </a:rPr>
              <a:t>t	in</a:t>
            </a:r>
            <a:r>
              <a:rPr sz="1800" spc="-10" dirty="0">
                <a:latin typeface="Cambria"/>
                <a:cs typeface="Cambria"/>
              </a:rPr>
              <a:t>c</a:t>
            </a:r>
            <a:r>
              <a:rPr sz="1800" spc="-5" dirty="0">
                <a:latin typeface="Cambria"/>
                <a:cs typeface="Cambria"/>
              </a:rPr>
              <a:t>l</a:t>
            </a:r>
            <a:r>
              <a:rPr sz="1800" dirty="0">
                <a:latin typeface="Cambria"/>
                <a:cs typeface="Cambria"/>
              </a:rPr>
              <a:t>udi</a:t>
            </a:r>
            <a:r>
              <a:rPr sz="1800" spc="-10" dirty="0">
                <a:latin typeface="Cambria"/>
                <a:cs typeface="Cambria"/>
              </a:rPr>
              <a:t>n</a:t>
            </a:r>
            <a:r>
              <a:rPr sz="1800" dirty="0">
                <a:latin typeface="Cambria"/>
                <a:cs typeface="Cambria"/>
              </a:rPr>
              <a:t>g	</a:t>
            </a:r>
            <a:r>
              <a:rPr sz="1800" spc="-5" dirty="0">
                <a:latin typeface="Cambria"/>
                <a:cs typeface="Cambria"/>
              </a:rPr>
              <a:t>al</a:t>
            </a:r>
            <a:r>
              <a:rPr sz="1800" spc="-10" dirty="0">
                <a:latin typeface="Cambria"/>
                <a:cs typeface="Cambria"/>
              </a:rPr>
              <a:t>l</a:t>
            </a:r>
            <a:r>
              <a:rPr sz="1800" dirty="0">
                <a:latin typeface="Cambria"/>
                <a:cs typeface="Cambria"/>
              </a:rPr>
              <a:t>ied  </a:t>
            </a:r>
            <a:r>
              <a:rPr sz="1800" spc="-5" dirty="0">
                <a:latin typeface="Cambria"/>
                <a:cs typeface="Cambria"/>
              </a:rPr>
              <a:t>departments/clusters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(PG</a:t>
            </a:r>
            <a:r>
              <a:rPr sz="1800" spc="-7" baseline="-20833" dirty="0">
                <a:latin typeface="Cambria"/>
                <a:cs typeface="Cambria"/>
              </a:rPr>
              <a:t>m</a:t>
            </a:r>
            <a:r>
              <a:rPr sz="1800" spc="-5" dirty="0">
                <a:latin typeface="Cambria"/>
                <a:cs typeface="Cambria"/>
              </a:rPr>
              <a:t>):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</a:t>
            </a:r>
            <a:endParaRPr sz="1800">
              <a:latin typeface="Cambria"/>
              <a:cs typeface="Cambria"/>
            </a:endParaRPr>
          </a:p>
          <a:p>
            <a:pPr marL="555625" lvl="1" indent="-356870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AutoNum type="arabicPeriod"/>
              <a:tabLst>
                <a:tab pos="555625" algn="l"/>
                <a:tab pos="556260" algn="l"/>
              </a:tabLst>
            </a:pPr>
            <a:r>
              <a:rPr sz="1800" spc="-5" dirty="0">
                <a:latin typeface="Cambria"/>
                <a:cs typeface="Cambria"/>
              </a:rPr>
              <a:t>PG</a:t>
            </a:r>
            <a:r>
              <a:rPr sz="1800" spc="-7" baseline="-20833" dirty="0">
                <a:latin typeface="Cambria"/>
                <a:cs typeface="Cambria"/>
              </a:rPr>
              <a:t>1</a:t>
            </a:r>
            <a:r>
              <a:rPr sz="1800" spc="-5" dirty="0">
                <a:latin typeface="Cambria"/>
                <a:cs typeface="Cambria"/>
              </a:rPr>
              <a:t>=PG-Engineering-CSE.</a:t>
            </a:r>
            <a:endParaRPr sz="1800">
              <a:latin typeface="Cambria"/>
              <a:cs typeface="Cambria"/>
            </a:endParaRPr>
          </a:p>
          <a:p>
            <a:pPr marL="38163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mbria"/>
                <a:cs typeface="Cambria"/>
              </a:rPr>
              <a:t>Let’s</a:t>
            </a:r>
            <a:r>
              <a:rPr sz="1800" spc="2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assume</a:t>
            </a:r>
            <a:r>
              <a:rPr sz="1800" spc="2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that</a:t>
            </a:r>
            <a:r>
              <a:rPr sz="1800" spc="2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spc="225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Department</a:t>
            </a:r>
            <a:r>
              <a:rPr sz="1800" b="1" spc="23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of</a:t>
            </a:r>
            <a:r>
              <a:rPr sz="1800" b="1" spc="235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Computer</a:t>
            </a:r>
            <a:r>
              <a:rPr sz="1800" b="1" spc="22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Science</a:t>
            </a:r>
            <a:r>
              <a:rPr sz="1800" b="1" spc="2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is</a:t>
            </a:r>
            <a:r>
              <a:rPr sz="1800" spc="229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offering</a:t>
            </a:r>
            <a:r>
              <a:rPr sz="1800" spc="229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programs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7375" y="2798826"/>
            <a:ext cx="69291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767715" algn="l"/>
                <a:tab pos="1266825" algn="l"/>
                <a:tab pos="1449705" algn="l"/>
                <a:tab pos="4140835" algn="l"/>
                <a:tab pos="5250180" algn="l"/>
                <a:tab pos="6550659" algn="l"/>
              </a:tabLst>
            </a:pPr>
            <a:r>
              <a:rPr sz="1800" spc="-5" dirty="0">
                <a:latin typeface="Cambria"/>
                <a:cs typeface="Cambria"/>
              </a:rPr>
              <a:t>Such	as	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UG1=UG-Engineering-CSE,	UG2=UG-Engineering-CSE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In</a:t>
            </a:r>
            <a:r>
              <a:rPr sz="1800" spc="-20" dirty="0">
                <a:solidFill>
                  <a:srgbClr val="FF0000"/>
                </a:solidFill>
                <a:latin typeface="Cambria"/>
                <a:cs typeface="Cambria"/>
              </a:rPr>
              <a:t>t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elligenc</a:t>
            </a:r>
            <a:r>
              <a:rPr sz="1800" spc="-15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),	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UG3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=UG-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Engi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n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ee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in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g</a:t>
            </a:r>
            <a:r>
              <a:rPr sz="1800" spc="5" dirty="0">
                <a:solidFill>
                  <a:srgbClr val="FF0000"/>
                </a:solidFill>
                <a:latin typeface="Cambria"/>
                <a:cs typeface="Cambria"/>
              </a:rPr>
              <a:t>-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C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S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E	</a:t>
            </a:r>
            <a:r>
              <a:rPr sz="1800" spc="-3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(Artificial	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In</a:t>
            </a:r>
            <a:r>
              <a:rPr sz="1800" spc="-20" dirty="0">
                <a:solidFill>
                  <a:srgbClr val="FF0000"/>
                </a:solidFill>
                <a:latin typeface="Cambria"/>
                <a:cs typeface="Cambria"/>
              </a:rPr>
              <a:t>t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el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l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igence	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and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11895" y="2798826"/>
            <a:ext cx="96329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460" marR="5080" indent="-112395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(Ar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t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ificial 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Ma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c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hi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n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57375" y="3622191"/>
            <a:ext cx="7918450" cy="167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Learning), UG4=UG-Engineering-CSE 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(Cyber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Security), UG5=UG-Engineering-CSE </a:t>
            </a:r>
            <a:r>
              <a:rPr sz="1800" spc="-3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(Data Science), and PG1=PG-Engineering-CSE. </a:t>
            </a:r>
            <a:r>
              <a:rPr sz="1800" spc="-20" dirty="0">
                <a:latin typeface="Cambria"/>
                <a:cs typeface="Cambria"/>
              </a:rPr>
              <a:t>Additionally, </a:t>
            </a:r>
            <a:r>
              <a:rPr sz="1800" b="1" spc="-5" dirty="0">
                <a:latin typeface="Cambria"/>
                <a:cs typeface="Cambria"/>
              </a:rPr>
              <a:t>Allied Departments </a:t>
            </a:r>
            <a:r>
              <a:rPr sz="1800" b="1" dirty="0">
                <a:latin typeface="Cambria"/>
                <a:cs typeface="Cambria"/>
              </a:rPr>
              <a:t> </a:t>
            </a:r>
            <a:r>
              <a:rPr sz="1800" b="1" spc="-15" dirty="0">
                <a:latin typeface="Cambria"/>
                <a:cs typeface="Cambria"/>
              </a:rPr>
              <a:t>like</a:t>
            </a:r>
            <a:r>
              <a:rPr sz="1800" b="1" spc="-10" dirty="0">
                <a:latin typeface="Cambria"/>
                <a:cs typeface="Cambria"/>
              </a:rPr>
              <a:t> </a:t>
            </a:r>
            <a:r>
              <a:rPr sz="1800" b="1" spc="-5" dirty="0">
                <a:latin typeface="Cambria"/>
                <a:cs typeface="Cambria"/>
              </a:rPr>
              <a:t>Information</a:t>
            </a:r>
            <a:r>
              <a:rPr sz="1800" b="1" dirty="0">
                <a:latin typeface="Cambria"/>
                <a:cs typeface="Cambria"/>
              </a:rPr>
              <a:t> </a:t>
            </a:r>
            <a:r>
              <a:rPr sz="1800" b="1" spc="-20" dirty="0">
                <a:latin typeface="Cambria"/>
                <a:cs typeface="Cambria"/>
              </a:rPr>
              <a:t>Technology</a:t>
            </a:r>
            <a:r>
              <a:rPr sz="1800" b="1" spc="36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offering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UG6=UG-Engineering-Information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Technology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 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above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said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example.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The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SFR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to</a:t>
            </a:r>
            <a:r>
              <a:rPr sz="1800" spc="-5" dirty="0">
                <a:latin typeface="Cambria"/>
                <a:cs typeface="Cambria"/>
              </a:rPr>
              <a:t> be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calculated as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follows: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6329" y="1186179"/>
            <a:ext cx="5170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A42F0F"/>
                </a:solidFill>
                <a:latin typeface="Cambria"/>
                <a:cs typeface="Cambria"/>
              </a:rPr>
              <a:t>Example:</a:t>
            </a:r>
            <a:r>
              <a:rPr sz="1800" b="1" i="1" spc="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800" b="1" i="1" spc="-5" dirty="0">
                <a:solidFill>
                  <a:srgbClr val="A42F0F"/>
                </a:solidFill>
                <a:latin typeface="Cambria"/>
                <a:cs typeface="Cambria"/>
              </a:rPr>
              <a:t>Student-Faculty</a:t>
            </a:r>
            <a:r>
              <a:rPr sz="1800" b="1" i="1" spc="-2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800" b="1" i="1" spc="-10" dirty="0">
                <a:solidFill>
                  <a:srgbClr val="A42F0F"/>
                </a:solidFill>
                <a:latin typeface="Cambria"/>
                <a:cs typeface="Cambria"/>
              </a:rPr>
              <a:t>Ratio</a:t>
            </a:r>
            <a:r>
              <a:rPr sz="1800" b="1" i="1" spc="-5" dirty="0">
                <a:solidFill>
                  <a:srgbClr val="A42F0F"/>
                </a:solidFill>
                <a:latin typeface="Cambria"/>
                <a:cs typeface="Cambria"/>
              </a:rPr>
              <a:t> for</a:t>
            </a:r>
            <a:r>
              <a:rPr sz="1800" b="1" i="1" spc="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800" b="1" i="1" spc="-25" dirty="0">
                <a:solidFill>
                  <a:srgbClr val="A42F0F"/>
                </a:solidFill>
                <a:latin typeface="Cambria"/>
                <a:cs typeface="Cambria"/>
              </a:rPr>
              <a:t>Table</a:t>
            </a:r>
            <a:r>
              <a:rPr sz="1800" b="1" i="1" spc="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800" b="1" i="1" dirty="0">
                <a:solidFill>
                  <a:srgbClr val="A42F0F"/>
                </a:solidFill>
                <a:latin typeface="Cambria"/>
                <a:cs typeface="Cambria"/>
              </a:rPr>
              <a:t>No.</a:t>
            </a:r>
            <a:r>
              <a:rPr sz="1800" b="1" i="1" spc="-5" dirty="0">
                <a:solidFill>
                  <a:srgbClr val="A42F0F"/>
                </a:solidFill>
                <a:latin typeface="Cambria"/>
                <a:cs typeface="Cambria"/>
              </a:rPr>
              <a:t> 5.1.2.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62011" y="1679955"/>
          <a:ext cx="7489190" cy="4081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61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C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(UG-Engineering-CSE)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395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393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390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C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45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2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  <a:p>
                      <a:pPr marL="91440" marR="2374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(UG-Engineering-CSE </a:t>
                      </a:r>
                      <a:r>
                        <a:rPr sz="1400" b="1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(Artificial </a:t>
                      </a:r>
                      <a:r>
                        <a:rPr sz="1400" b="1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Intelligence))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6350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386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385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378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7310" y="1147825"/>
            <a:ext cx="4840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Example: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Student-Faculty</a:t>
            </a:r>
            <a:r>
              <a:rPr sz="1800" i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AF50"/>
                </a:solidFill>
                <a:latin typeface="Cambria"/>
                <a:cs typeface="Cambria"/>
              </a:rPr>
              <a:t>Ratio</a:t>
            </a:r>
            <a:r>
              <a:rPr sz="1800" i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for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i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i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AF50"/>
                </a:solidFill>
                <a:latin typeface="Cambria"/>
                <a:cs typeface="Cambria"/>
              </a:rPr>
              <a:t>5.1.2.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44930" y="1634235"/>
          <a:ext cx="7488555" cy="4300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722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738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C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738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112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738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119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6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3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  <a:p>
                      <a:pPr marL="90805" marR="1866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b="1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(UG-Engineering-CSE </a:t>
                      </a:r>
                      <a:r>
                        <a:rPr sz="1300" b="1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(Artificial Intelligence and </a:t>
                      </a:r>
                      <a:r>
                        <a:rPr sz="1300" b="1" spc="-27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Machine</a:t>
                      </a:r>
                      <a:r>
                        <a:rPr sz="1300" b="1" spc="-1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Learning))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R="627380" algn="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368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364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351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4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738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132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132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4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C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738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4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738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196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4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  <a:p>
                      <a:pPr marL="90805" marR="4648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(U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Engineer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g-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SE 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(Cyber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Security))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627380" algn="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394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392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389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07310" y="1144778"/>
            <a:ext cx="4839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Example: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Student-Faculty</a:t>
            </a:r>
            <a:r>
              <a:rPr sz="1800" i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AF50"/>
                </a:solidFill>
                <a:latin typeface="Cambria"/>
                <a:cs typeface="Cambria"/>
              </a:rPr>
              <a:t>Ratio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for </a:t>
            </a: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No.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5.1.2.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72361" y="1679955"/>
          <a:ext cx="7488555" cy="4345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9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8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61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5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5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C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5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5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  <a:p>
                      <a:pPr marL="91440" marR="4648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(U</a:t>
                      </a:r>
                      <a:r>
                        <a:rPr sz="1400" b="1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1400" b="1" spc="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1400" b="1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Engineer</a:t>
                      </a:r>
                      <a:r>
                        <a:rPr sz="1400" b="1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b="1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g-</a:t>
                      </a:r>
                      <a:r>
                        <a:rPr sz="1400" b="1" spc="-1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C</a:t>
                      </a:r>
                      <a:r>
                        <a:rPr sz="1400" b="1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SE  (Data</a:t>
                      </a:r>
                      <a:r>
                        <a:rPr sz="1400" b="1" spc="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science))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00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385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384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375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6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6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C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6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128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532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6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  <a:p>
                      <a:pPr marL="91440" marR="8191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(U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G</a:t>
                      </a:r>
                      <a:r>
                        <a:rPr sz="1400" b="1" spc="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Engineer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ing  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(Information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Technology))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63500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393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391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388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238" y="1083055"/>
            <a:ext cx="4839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Example: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Student-Faculty</a:t>
            </a:r>
            <a:r>
              <a:rPr sz="1800" i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AF50"/>
                </a:solidFill>
                <a:latin typeface="Cambria"/>
                <a:cs typeface="Cambria"/>
              </a:rPr>
              <a:t>Ratio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for </a:t>
            </a: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No.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5.1.2.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44307" y="1542796"/>
          <a:ext cx="7489190" cy="4295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A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18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18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18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18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18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18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(PG-Engineering-CSE)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0" dirty="0">
                          <a:latin typeface="Cambria"/>
                          <a:cs typeface="Cambria"/>
                        </a:rPr>
                        <a:t>DS=Total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of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Department</a:t>
                      </a:r>
                      <a:r>
                        <a:rPr sz="1400" b="1" spc="3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(UG</a:t>
                      </a:r>
                      <a:r>
                        <a:rPr sz="1350" b="1" baseline="-2160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,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350" b="1" baseline="-21604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350" b="1" baseline="-21604" dirty="0">
                          <a:latin typeface="Cambria"/>
                          <a:cs typeface="Cambria"/>
                        </a:rPr>
                        <a:t>4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350" b="1" baseline="-21604" dirty="0">
                          <a:latin typeface="Cambria"/>
                          <a:cs typeface="Cambria"/>
                        </a:rPr>
                        <a:t>5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,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350" b="1" spc="-7" baseline="-2160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1964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1954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1919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2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AS=Total</a:t>
                      </a:r>
                      <a:r>
                        <a:rPr sz="1400" b="1" spc="-2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of </a:t>
                      </a:r>
                      <a:r>
                        <a:rPr sz="1400" b="1" spc="1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allied </a:t>
                      </a:r>
                      <a:r>
                        <a:rPr sz="1400" b="1" spc="-29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departments</a:t>
                      </a:r>
                      <a:r>
                        <a:rPr sz="1400" b="1" spc="1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(UG</a:t>
                      </a:r>
                      <a:r>
                        <a:rPr sz="1350" b="1" baseline="-21604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6</a:t>
                      </a:r>
                      <a:r>
                        <a:rPr sz="1400" b="1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393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391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388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4841">
                <a:tc>
                  <a:txBody>
                    <a:bodyPr/>
                    <a:lstStyle/>
                    <a:p>
                      <a:pPr marL="91440" marR="8445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S=Total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no.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 students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 the Department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(DS) 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and allied departments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(AS)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 marR="258445" indent="24066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S1=2,357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(2,321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(all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UGs)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+36(PG))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96875" marR="173355" indent="-21526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S2=2,345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(2,309(all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UGs)+36(PG))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 marR="386715" indent="-190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S3=2,307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(2,271(all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UGs)+36(PG))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969987" y="1423924"/>
          <a:ext cx="8232775" cy="4259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5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1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35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0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0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 marR="844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DF=No.</a:t>
                      </a:r>
                      <a:r>
                        <a:rPr sz="1400" spc="1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spc="1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faculty</a:t>
                      </a:r>
                      <a:r>
                        <a:rPr sz="1400" spc="1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members </a:t>
                      </a:r>
                      <a:r>
                        <a:rPr sz="1400" spc="-2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Department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95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99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 marR="844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AF=No.</a:t>
                      </a:r>
                      <a:r>
                        <a:rPr sz="1400" spc="1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spc="1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faculty</a:t>
                      </a:r>
                      <a:r>
                        <a:rPr sz="1400" spc="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members </a:t>
                      </a:r>
                      <a:r>
                        <a:rPr sz="1400" spc="-2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allied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Departments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25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25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25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1307465" algn="l"/>
                          <a:tab pos="1957705" algn="l"/>
                        </a:tabLst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F=Total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mem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b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ers	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n	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he 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Department (DF) and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allied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Departments</a:t>
                      </a:r>
                      <a:r>
                        <a:rPr sz="14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(AF)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F1=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F2=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124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F3=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125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FF=The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faculty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members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who 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have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 100% teaching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load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in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first-year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courses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 marR="8509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952500" algn="l"/>
                          <a:tab pos="1769110" algn="l"/>
                        </a:tabLst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Stude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nt	</a:t>
                      </a:r>
                      <a:r>
                        <a:rPr sz="1400" b="1" spc="-65" dirty="0">
                          <a:latin typeface="Cambria"/>
                          <a:cs typeface="Cambria"/>
                        </a:rPr>
                        <a:t>F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cu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y	Ratio 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(SFR)=S/(F-FF)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8185" marR="154305" indent="-5562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SFR1=2,3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57/120=  19.64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marR="123189" indent="-5562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SFR2=2,3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45/124=  18.91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4069" marR="250190" indent="-5562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SFR3=2,3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07/125=  18.46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25" dirty="0">
                          <a:latin typeface="Cambria"/>
                          <a:cs typeface="Cambria"/>
                        </a:rPr>
                        <a:t>Average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SFR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years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SFR=</a:t>
                      </a:r>
                      <a:r>
                        <a:rPr sz="16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(19.64+18.91+18.46)/3=19.00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567177" y="997458"/>
            <a:ext cx="4839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Example: Student-Faculty</a:t>
            </a:r>
            <a:r>
              <a:rPr sz="1800" i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AF50"/>
                </a:solidFill>
                <a:latin typeface="Cambria"/>
                <a:cs typeface="Cambria"/>
              </a:rPr>
              <a:t>Ratio</a:t>
            </a:r>
            <a:r>
              <a:rPr sz="1800" i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for </a:t>
            </a: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No.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5.1.2.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315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5226" y="535940"/>
            <a:ext cx="5803265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Revised</a:t>
            </a:r>
            <a:r>
              <a:rPr spc="10" dirty="0"/>
              <a:t> </a:t>
            </a:r>
            <a:r>
              <a:rPr spc="40" dirty="0"/>
              <a:t>POs</a:t>
            </a:r>
            <a:r>
              <a:rPr spc="-25" dirty="0"/>
              <a:t> </a:t>
            </a:r>
            <a:r>
              <a:rPr spc="5" dirty="0"/>
              <a:t>as</a:t>
            </a:r>
            <a:r>
              <a:rPr spc="-5" dirty="0"/>
              <a:t> </a:t>
            </a:r>
            <a:r>
              <a:rPr spc="-85" dirty="0"/>
              <a:t>per</a:t>
            </a:r>
            <a:r>
              <a:rPr spc="-15" dirty="0"/>
              <a:t> </a:t>
            </a:r>
            <a:r>
              <a:rPr spc="-114" dirty="0"/>
              <a:t>GAPC</a:t>
            </a:r>
            <a:r>
              <a:rPr spc="-15" dirty="0"/>
              <a:t> </a:t>
            </a:r>
            <a:r>
              <a:rPr spc="-65" dirty="0"/>
              <a:t>Version</a:t>
            </a:r>
            <a:r>
              <a:rPr spc="5" dirty="0"/>
              <a:t> </a:t>
            </a:r>
            <a:r>
              <a:rPr spc="-55" dirty="0"/>
              <a:t>4.0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0610" y="1023874"/>
          <a:ext cx="9740900" cy="5186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163">
                <a:tc>
                  <a:txBody>
                    <a:bodyPr/>
                    <a:lstStyle/>
                    <a:p>
                      <a:pPr marL="209550">
                        <a:lnSpc>
                          <a:spcPts val="2075"/>
                        </a:lnSpc>
                      </a:pPr>
                      <a:r>
                        <a:rPr sz="1800" b="1" spc="-40" dirty="0">
                          <a:latin typeface="Arial"/>
                          <a:cs typeface="Arial"/>
                        </a:rPr>
                        <a:t>Sr.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71450">
                        <a:lnSpc>
                          <a:spcPts val="215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7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Engineer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Graduate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Washington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Accord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215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GAPC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4.0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207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NBA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Program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Outcomes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GAPC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R="3175" algn="ctr">
                        <a:lnSpc>
                          <a:spcPts val="215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4.0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WA9: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Communicate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effectively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and 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inclusively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on complex engineering activities </a:t>
                      </a:r>
                      <a:r>
                        <a:rPr sz="1800" spc="-490" dirty="0">
                          <a:solidFill>
                            <a:srgbClr val="2D75B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with</a:t>
                      </a:r>
                      <a:r>
                        <a:rPr sz="1800" u="heavy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the</a:t>
                      </a:r>
                      <a:r>
                        <a:rPr sz="1800" u="heavy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engineering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community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with </a:t>
                      </a:r>
                      <a:r>
                        <a:rPr sz="1800" dirty="0">
                          <a:solidFill>
                            <a:srgbClr val="2D75B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society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at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large,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such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being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able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to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comprehend and write effective reports and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design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documentation,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make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effective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presentations,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considering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cultural, 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language,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learning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differences.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PO9: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Communication: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Communicate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effectively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inclusively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within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engineering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community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society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at 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large,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such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as being able to comprehend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write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effective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reports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design 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documentation,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make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effective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presentations</a:t>
                      </a:r>
                      <a:r>
                        <a:rPr sz="1800" spc="4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considering</a:t>
                      </a:r>
                      <a:r>
                        <a:rPr sz="1800" spc="4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cultural,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language,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learning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differences.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4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WA10: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Apply knowledge and understanding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of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engineering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management principles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economic decision-making and apply these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to 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one’s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own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work,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as a member and leader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 a team, and to manage projects and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in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multidisciplinary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environments.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00000"/>
                        </a:lnSpc>
                        <a:spcBef>
                          <a:spcPts val="370"/>
                        </a:spcBef>
                        <a:tabLst>
                          <a:tab pos="2277110" algn="l"/>
                          <a:tab pos="3182620" algn="l"/>
                          <a:tab pos="4218940" algn="l"/>
                        </a:tabLst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PO10: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Project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Management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and 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Finance: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Apply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knowledge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understanding	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	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engineering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management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principles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economic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decision-making and apply these to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one’s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own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work,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as a member and leader in a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team,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manage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projects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multid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sciplinary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environments.	</a:t>
                      </a:r>
                      <a:r>
                        <a:rPr sz="1425" baseline="-877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</a:t>
                      </a:r>
                      <a:r>
                        <a:rPr sz="1425" baseline="-8771" dirty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425" baseline="-8771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147" y="1140661"/>
            <a:ext cx="8146415" cy="465836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735965" lvl="1" indent="-723900">
              <a:lnSpc>
                <a:spcPct val="100000"/>
              </a:lnSpc>
              <a:spcBef>
                <a:spcPts val="1485"/>
              </a:spcBef>
              <a:buAutoNum type="arabicPeriod" startAt="2"/>
              <a:tabLst>
                <a:tab pos="735965" algn="l"/>
                <a:tab pos="736600" algn="l"/>
              </a:tabLst>
            </a:pP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Qualification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(25)</a:t>
            </a:r>
            <a:endParaRPr sz="2200">
              <a:latin typeface="Cambria"/>
              <a:cs typeface="Cambria"/>
            </a:endParaRPr>
          </a:p>
          <a:p>
            <a:pPr marL="570230" lvl="2" indent="-375285">
              <a:lnSpc>
                <a:spcPct val="100000"/>
              </a:lnSpc>
              <a:spcBef>
                <a:spcPts val="1250"/>
              </a:spcBef>
              <a:buClr>
                <a:srgbClr val="A42F0F"/>
              </a:buClr>
              <a:buFont typeface="Wingdings"/>
              <a:buChar char=""/>
              <a:tabLst>
                <a:tab pos="570230" algn="l"/>
                <a:tab pos="570865" algn="l"/>
              </a:tabLst>
            </a:pPr>
            <a:r>
              <a:rPr sz="2000" spc="-15" dirty="0">
                <a:latin typeface="Cambria"/>
                <a:cs typeface="Cambria"/>
              </a:rPr>
              <a:t>Faculty</a:t>
            </a:r>
            <a:r>
              <a:rPr sz="2000" spc="-5" dirty="0">
                <a:latin typeface="Cambria"/>
                <a:cs typeface="Cambria"/>
              </a:rPr>
              <a:t> qualification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index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(FQI)</a:t>
            </a:r>
            <a:r>
              <a:rPr sz="2000" spc="1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=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2.5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*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[(10X</a:t>
            </a:r>
            <a:r>
              <a:rPr sz="2000" spc="1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+4Y)/RF]</a:t>
            </a:r>
            <a:r>
              <a:rPr sz="2000" spc="15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where</a:t>
            </a:r>
            <a:endParaRPr sz="2000">
              <a:latin typeface="Cambria"/>
              <a:cs typeface="Cambria"/>
            </a:endParaRPr>
          </a:p>
          <a:p>
            <a:pPr marL="908685" marR="5080" lvl="3" indent="-357505">
              <a:lnSpc>
                <a:spcPct val="150000"/>
              </a:lnSpc>
              <a:buClr>
                <a:srgbClr val="A42F0F"/>
              </a:buClr>
              <a:buFont typeface="Wingdings"/>
              <a:buChar char=""/>
              <a:tabLst>
                <a:tab pos="908685" algn="l"/>
                <a:tab pos="909319" algn="l"/>
              </a:tabLst>
            </a:pPr>
            <a:r>
              <a:rPr sz="2000" spc="-5" dirty="0">
                <a:latin typeface="Cambria"/>
                <a:cs typeface="Cambria"/>
              </a:rPr>
              <a:t>X=No.</a:t>
            </a:r>
            <a:r>
              <a:rPr sz="2000" spc="24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of</a:t>
            </a:r>
            <a:r>
              <a:rPr sz="2000" spc="229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faculty</a:t>
            </a:r>
            <a:r>
              <a:rPr sz="2000" spc="2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members</a:t>
            </a:r>
            <a:r>
              <a:rPr sz="2000" spc="24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with</a:t>
            </a:r>
            <a:r>
              <a:rPr sz="2000" spc="229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Ph.D.</a:t>
            </a:r>
            <a:r>
              <a:rPr sz="2000" spc="23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degree</a:t>
            </a:r>
            <a:r>
              <a:rPr sz="2000" spc="229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or</a:t>
            </a:r>
            <a:r>
              <a:rPr sz="2000" spc="235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equivalent</a:t>
            </a:r>
            <a:r>
              <a:rPr sz="2000" spc="23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as</a:t>
            </a:r>
            <a:r>
              <a:rPr sz="2000" spc="23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per </a:t>
            </a:r>
            <a:r>
              <a:rPr sz="2000" spc="-42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AICTE/UGC</a:t>
            </a:r>
            <a:r>
              <a:rPr sz="2000" spc="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norms.</a:t>
            </a:r>
            <a:endParaRPr sz="2000">
              <a:latin typeface="Cambria"/>
              <a:cs typeface="Cambria"/>
            </a:endParaRPr>
          </a:p>
          <a:p>
            <a:pPr marL="908685" marR="5080" lvl="3" indent="-357505" algn="just">
              <a:lnSpc>
                <a:spcPct val="150000"/>
              </a:lnSpc>
              <a:buClr>
                <a:srgbClr val="A42F0F"/>
              </a:buClr>
              <a:buFont typeface="Wingdings"/>
              <a:buChar char=""/>
              <a:tabLst>
                <a:tab pos="909319" algn="l"/>
              </a:tabLst>
            </a:pPr>
            <a:r>
              <a:rPr sz="2000" spc="-5" dirty="0">
                <a:latin typeface="Cambria"/>
                <a:cs typeface="Cambria"/>
              </a:rPr>
              <a:t>Y=No.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of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faculty</a:t>
            </a:r>
            <a:r>
              <a:rPr sz="2000" spc="-5" dirty="0">
                <a:latin typeface="Cambria"/>
                <a:cs typeface="Cambria"/>
              </a:rPr>
              <a:t> members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with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M.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35" dirty="0">
                <a:latin typeface="Cambria"/>
                <a:cs typeface="Cambria"/>
              </a:rPr>
              <a:t>Tech.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or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ME</a:t>
            </a:r>
            <a:r>
              <a:rPr sz="2000" spc="434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degree</a:t>
            </a:r>
            <a:r>
              <a:rPr sz="2000" spc="4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or 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equivalent </a:t>
            </a:r>
            <a:r>
              <a:rPr sz="2000" spc="-5" dirty="0">
                <a:latin typeface="Cambria"/>
                <a:cs typeface="Cambria"/>
              </a:rPr>
              <a:t>as per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AICTE/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UGC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norms.</a:t>
            </a:r>
            <a:endParaRPr sz="2000">
              <a:latin typeface="Cambria"/>
              <a:cs typeface="Cambria"/>
            </a:endParaRPr>
          </a:p>
          <a:p>
            <a:pPr marL="908685" marR="5715" lvl="3" indent="-357505" algn="just">
              <a:lnSpc>
                <a:spcPct val="150000"/>
              </a:lnSpc>
              <a:buClr>
                <a:srgbClr val="A42F0F"/>
              </a:buClr>
              <a:buFont typeface="Wingdings"/>
              <a:buChar char=""/>
              <a:tabLst>
                <a:tab pos="909319" algn="l"/>
              </a:tabLst>
            </a:pPr>
            <a:r>
              <a:rPr sz="2000" spc="-5" dirty="0">
                <a:latin typeface="Cambria"/>
                <a:cs typeface="Cambria"/>
              </a:rPr>
              <a:t>RF=No.</a:t>
            </a:r>
            <a:r>
              <a:rPr sz="2000" dirty="0">
                <a:latin typeface="Cambria"/>
                <a:cs typeface="Cambria"/>
              </a:rPr>
              <a:t> of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required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faculty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in</a:t>
            </a:r>
            <a:r>
              <a:rPr sz="2000" spc="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the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Department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including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allied 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Departments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to</a:t>
            </a:r>
            <a:r>
              <a:rPr sz="2000" spc="-10" dirty="0">
                <a:latin typeface="Cambria"/>
                <a:cs typeface="Cambria"/>
              </a:rPr>
              <a:t> adhere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to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the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20:1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Student-Faculty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ratio,</a:t>
            </a:r>
            <a:r>
              <a:rPr sz="2000" spc="-10" dirty="0">
                <a:latin typeface="Cambria"/>
                <a:cs typeface="Cambria"/>
              </a:rPr>
              <a:t> with </a:t>
            </a:r>
            <a:r>
              <a:rPr sz="2000" spc="-5" dirty="0">
                <a:latin typeface="Cambria"/>
                <a:cs typeface="Cambria"/>
              </a:rPr>
              <a:t> calculations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based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on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both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student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numbers</a:t>
            </a:r>
            <a:r>
              <a:rPr sz="2000" spc="-5" dirty="0">
                <a:latin typeface="Cambria"/>
                <a:cs typeface="Cambria"/>
              </a:rPr>
              <a:t> and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faculty 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requirements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as per section 5.1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of</a:t>
            </a:r>
            <a:r>
              <a:rPr sz="2000" spc="-10" dirty="0">
                <a:latin typeface="Cambria"/>
                <a:cs typeface="Cambria"/>
              </a:rPr>
              <a:t> SAR;</a:t>
            </a:r>
            <a:r>
              <a:rPr sz="2000" spc="-5" dirty="0">
                <a:latin typeface="Cambria"/>
                <a:cs typeface="Cambria"/>
              </a:rPr>
              <a:t> (RF=S/20).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5479" y="1129791"/>
            <a:ext cx="34925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i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No.5.2.1:</a:t>
            </a:r>
            <a:r>
              <a:rPr sz="1800" i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Faculty</a:t>
            </a:r>
            <a:r>
              <a:rPr sz="1800" i="1" spc="-3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qualification</a:t>
            </a:r>
            <a:r>
              <a:rPr sz="2000" i="1" spc="-5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2650" y="3446069"/>
            <a:ext cx="8320405" cy="28790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b="1" spc="-10" dirty="0">
                <a:solidFill>
                  <a:srgbClr val="404040"/>
                </a:solidFill>
                <a:latin typeface="Cambria"/>
                <a:cs typeface="Cambria"/>
              </a:rPr>
              <a:t>Note:</a:t>
            </a:r>
            <a:endParaRPr sz="1600">
              <a:latin typeface="Cambria"/>
              <a:cs typeface="Cambria"/>
            </a:endParaRPr>
          </a:p>
          <a:p>
            <a:pPr marL="369570" marR="5080" indent="-357505" algn="just">
              <a:lnSpc>
                <a:spcPct val="130000"/>
              </a:lnSpc>
              <a:buClr>
                <a:srgbClr val="A42F0F"/>
              </a:buClr>
              <a:buFont typeface="Wingdings"/>
              <a:buChar char=""/>
              <a:tabLst>
                <a:tab pos="370205" algn="l"/>
              </a:tabLst>
            </a:pPr>
            <a:r>
              <a:rPr sz="1600" spc="-7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1600" spc="-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determine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RF</a:t>
            </a:r>
            <a:r>
              <a:rPr sz="16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value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(No.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of</a:t>
            </a:r>
            <a:r>
              <a:rPr sz="16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required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faculty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in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Department,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including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allied 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Departments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 adhere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20:1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Student-Faculty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ratio),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all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students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(S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as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defined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in </a:t>
            </a:r>
            <a:r>
              <a:rPr sz="1600" spc="-3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section 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5.1 of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SAR)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in the department, as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well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as those in allied departments, need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to be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considered.</a:t>
            </a:r>
            <a:endParaRPr sz="1600">
              <a:latin typeface="Cambria"/>
              <a:cs typeface="Cambria"/>
            </a:endParaRPr>
          </a:p>
          <a:p>
            <a:pPr marL="369570" marR="5080" indent="-357505" algn="just">
              <a:lnSpc>
                <a:spcPct val="130000"/>
              </a:lnSpc>
              <a:buClr>
                <a:srgbClr val="A42F0F"/>
              </a:buClr>
              <a:buFont typeface="Wingdings"/>
              <a:buChar char=""/>
              <a:tabLst>
                <a:tab pos="370205" algn="l"/>
              </a:tabLst>
            </a:pP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16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programs,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such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as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MCA,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BCA,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other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non-engineering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programs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running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the </a:t>
            </a:r>
            <a:r>
              <a:rPr sz="1600" spc="-3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Department or</a:t>
            </a:r>
            <a:r>
              <a:rPr sz="16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allied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Departments,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need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Cambria"/>
                <a:cs typeface="Cambria"/>
              </a:rPr>
              <a:t>have</a:t>
            </a:r>
            <a:r>
              <a:rPr sz="1600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sufficient</a:t>
            </a:r>
            <a:r>
              <a:rPr sz="16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faculty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members</a:t>
            </a:r>
            <a:r>
              <a:rPr sz="1600" spc="3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1600" spc="3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support 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those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programs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and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exclude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the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faculty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members and students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listed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in </a:t>
            </a:r>
            <a:r>
              <a:rPr sz="1600" spc="-30" dirty="0">
                <a:solidFill>
                  <a:srgbClr val="404040"/>
                </a:solidFill>
                <a:latin typeface="Cambria"/>
                <a:cs typeface="Cambria"/>
              </a:rPr>
              <a:t>Table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No. 5.2.1 (X, </a:t>
            </a:r>
            <a:r>
              <a:rPr sz="1600" spc="-170" dirty="0">
                <a:solidFill>
                  <a:srgbClr val="404040"/>
                </a:solidFill>
                <a:latin typeface="Cambria"/>
                <a:cs typeface="Cambria"/>
              </a:rPr>
              <a:t>Y, </a:t>
            </a:r>
            <a:r>
              <a:rPr sz="1600" spc="-1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RF)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19911" y="1559686"/>
          <a:ext cx="7525384" cy="1833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8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249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35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X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RF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FQI=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2.5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*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[(10X</a:t>
                      </a:r>
                      <a:r>
                        <a:rPr sz="16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+4Y)/RF]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40" dirty="0">
                          <a:latin typeface="Cambria"/>
                          <a:cs typeface="Cambria"/>
                        </a:rPr>
                        <a:t>CAY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 gridSpan="4">
                  <a:txBody>
                    <a:bodyPr/>
                    <a:lstStyle/>
                    <a:p>
                      <a:pPr marL="25539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Assessment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650" y="985883"/>
            <a:ext cx="8311515" cy="513016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725805" lvl="1" indent="-713740">
              <a:lnSpc>
                <a:spcPct val="100000"/>
              </a:lnSpc>
              <a:spcBef>
                <a:spcPts val="1270"/>
              </a:spcBef>
              <a:buAutoNum type="arabicPeriod" startAt="3"/>
              <a:tabLst>
                <a:tab pos="725805" algn="l"/>
                <a:tab pos="726440" algn="l"/>
              </a:tabLst>
            </a:pP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Cadre Proportion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(25)</a:t>
            </a:r>
            <a:endParaRPr sz="2200">
              <a:latin typeface="Cambria"/>
              <a:cs typeface="Cambria"/>
            </a:endParaRPr>
          </a:p>
          <a:p>
            <a:pPr marL="725805" lvl="2" indent="-356870">
              <a:lnSpc>
                <a:spcPct val="100000"/>
              </a:lnSpc>
              <a:spcBef>
                <a:spcPts val="955"/>
              </a:spcBef>
              <a:buClr>
                <a:srgbClr val="A42F0F"/>
              </a:buClr>
              <a:buFont typeface="Wingdings"/>
              <a:buChar char=""/>
              <a:tabLst>
                <a:tab pos="725805" algn="l"/>
                <a:tab pos="726440" algn="l"/>
              </a:tabLst>
            </a:pPr>
            <a:r>
              <a:rPr sz="1800" b="1" spc="-1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6600FF"/>
                </a:solidFill>
                <a:latin typeface="Cambria"/>
                <a:cs typeface="Cambria"/>
              </a:rPr>
              <a:t>Cadre</a:t>
            </a:r>
            <a:r>
              <a:rPr sz="1800" b="1" spc="-1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6600FF"/>
                </a:solidFill>
                <a:latin typeface="Cambria"/>
                <a:cs typeface="Cambria"/>
              </a:rPr>
              <a:t>Proportion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 is 1(RF1):</a:t>
            </a:r>
            <a:r>
              <a:rPr sz="1800" b="1" spc="-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2(RF2): 6(RF3)</a:t>
            </a:r>
            <a:endParaRPr sz="1800">
              <a:latin typeface="Cambria"/>
              <a:cs typeface="Cambria"/>
            </a:endParaRPr>
          </a:p>
          <a:p>
            <a:pPr marL="909955" marR="5080" lvl="3" indent="-367665" algn="just">
              <a:lnSpc>
                <a:spcPct val="140000"/>
              </a:lnSpc>
              <a:buClr>
                <a:srgbClr val="A42F0F"/>
              </a:buClr>
              <a:buFont typeface="Wingdings"/>
              <a:buChar char=""/>
              <a:tabLst>
                <a:tab pos="910590" algn="l"/>
              </a:tabLst>
            </a:pP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RF1=No. of Professors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required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= 1/9 *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No. of 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Faculty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required to comply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 with</a:t>
            </a:r>
            <a:r>
              <a:rPr sz="1800" spc="1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20:1</a:t>
            </a:r>
            <a:r>
              <a:rPr sz="1800" spc="1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Student-Faculty</a:t>
            </a:r>
            <a:r>
              <a:rPr sz="1800" spc="15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ratio</a:t>
            </a:r>
            <a:r>
              <a:rPr sz="1800" spc="1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based</a:t>
            </a:r>
            <a:r>
              <a:rPr sz="1800" spc="1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on</a:t>
            </a:r>
            <a:r>
              <a:rPr sz="1800" spc="1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no.</a:t>
            </a:r>
            <a:r>
              <a:rPr sz="1800" spc="1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1800" spc="1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students</a:t>
            </a:r>
            <a:r>
              <a:rPr sz="1800" spc="1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(S)</a:t>
            </a:r>
            <a:r>
              <a:rPr sz="1800" spc="1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as</a:t>
            </a:r>
            <a:r>
              <a:rPr sz="1800" spc="1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per</a:t>
            </a:r>
            <a:r>
              <a:rPr sz="1800" spc="1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section</a:t>
            </a:r>
            <a:endParaRPr sz="1800">
              <a:latin typeface="Cambria"/>
              <a:cs typeface="Cambria"/>
            </a:endParaRPr>
          </a:p>
          <a:p>
            <a:pPr marL="909955">
              <a:lnSpc>
                <a:spcPct val="100000"/>
              </a:lnSpc>
              <a:spcBef>
                <a:spcPts val="865"/>
              </a:spcBef>
            </a:pP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5.1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SAR.</a:t>
            </a:r>
            <a:endParaRPr sz="1800">
              <a:latin typeface="Cambria"/>
              <a:cs typeface="Cambria"/>
            </a:endParaRPr>
          </a:p>
          <a:p>
            <a:pPr marL="909955" marR="6350" indent="-367665" algn="just">
              <a:lnSpc>
                <a:spcPct val="140000"/>
              </a:lnSpc>
              <a:buClr>
                <a:srgbClr val="A42F0F"/>
              </a:buClr>
              <a:buFont typeface="Wingdings"/>
              <a:buChar char=""/>
              <a:tabLst>
                <a:tab pos="910590" algn="l"/>
              </a:tabLst>
            </a:pP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RF2= No. of Associate Professors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required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= 2/9 *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No.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Faculty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required to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comply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with 20:1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Student-Faculty ratio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based on no.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students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(S)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as per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section</a:t>
            </a:r>
            <a:r>
              <a:rPr sz="1800" spc="-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5.1</a:t>
            </a:r>
            <a:r>
              <a:rPr sz="1800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SAR.</a:t>
            </a:r>
            <a:endParaRPr sz="1800">
              <a:latin typeface="Cambria"/>
              <a:cs typeface="Cambria"/>
            </a:endParaRPr>
          </a:p>
          <a:p>
            <a:pPr marL="909955" marR="6985" indent="-367665" algn="just">
              <a:lnSpc>
                <a:spcPct val="140000"/>
              </a:lnSpc>
              <a:buClr>
                <a:srgbClr val="A42F0F"/>
              </a:buClr>
              <a:buFont typeface="Wingdings"/>
              <a:buChar char=""/>
              <a:tabLst>
                <a:tab pos="910590" algn="l"/>
              </a:tabLst>
            </a:pP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RF3= No. of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Assistant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Professors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required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= 6/9 *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No.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Faculty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required </a:t>
            </a:r>
            <a:r>
              <a:rPr sz="1800" spc="-20" dirty="0">
                <a:solidFill>
                  <a:srgbClr val="404040"/>
                </a:solidFill>
                <a:latin typeface="Cambria"/>
                <a:cs typeface="Cambria"/>
              </a:rPr>
              <a:t>to 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comply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with 20:1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Student-Faculty ratio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based on no.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students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(S)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as per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section</a:t>
            </a:r>
            <a:r>
              <a:rPr sz="1800" spc="-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5.1</a:t>
            </a:r>
            <a:r>
              <a:rPr sz="1800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SAR.</a:t>
            </a:r>
            <a:endParaRPr sz="1800">
              <a:latin typeface="Cambria"/>
              <a:cs typeface="Cambria"/>
            </a:endParaRPr>
          </a:p>
          <a:p>
            <a:pPr marL="725805" marR="6350" indent="-356235" algn="just">
              <a:lnSpc>
                <a:spcPct val="140000"/>
              </a:lnSpc>
              <a:buClr>
                <a:srgbClr val="A42F0F"/>
              </a:buClr>
              <a:buFont typeface="Wingdings"/>
              <a:buChar char=""/>
              <a:tabLst>
                <a:tab pos="726440" algn="l"/>
              </a:tabLst>
            </a:pP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Faculty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cadre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and qualification and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experience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should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be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as per AICTE/UGC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norms.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0650" y="1112265"/>
            <a:ext cx="4582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No.5.3.1:</a:t>
            </a:r>
            <a:r>
              <a:rPr sz="1800" i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Faculty</a:t>
            </a:r>
            <a:r>
              <a:rPr sz="1800" i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AF50"/>
                </a:solidFill>
                <a:latin typeface="Cambria"/>
                <a:cs typeface="Cambria"/>
              </a:rPr>
              <a:t>cadre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proportion</a:t>
            </a:r>
            <a:r>
              <a:rPr sz="1800" i="1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details.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05738" y="1623694"/>
          <a:ext cx="7484745" cy="295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6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1800" spc="-40" dirty="0">
                          <a:latin typeface="Cambria"/>
                          <a:cs typeface="Cambria"/>
                        </a:rPr>
                        <a:t>Year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000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Professor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Associate</a:t>
                      </a:r>
                      <a:r>
                        <a:rPr sz="16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Professor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Assistant</a:t>
                      </a:r>
                      <a:r>
                        <a:rPr sz="16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Professor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marR="12001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equ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ed 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(RF1)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 marR="1219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7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600" spc="-3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ailable 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(AF1)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marR="12001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equ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ed 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(RF2)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 marR="12128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7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600" spc="-3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ailable 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(AF2)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 marR="1193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equ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ed 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(RF3)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 marR="11938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7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600" spc="-3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aila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b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le 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(AF3)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45" dirty="0">
                          <a:latin typeface="Cambria"/>
                          <a:cs typeface="Cambria"/>
                        </a:rPr>
                        <a:t>CAY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Cambria"/>
                          <a:cs typeface="Cambria"/>
                        </a:rPr>
                        <a:t>CAYm1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0" dirty="0">
                          <a:latin typeface="Cambria"/>
                          <a:cs typeface="Cambria"/>
                        </a:rPr>
                        <a:t>CAYm2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946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25" dirty="0">
                          <a:latin typeface="Cambria"/>
                          <a:cs typeface="Cambria"/>
                        </a:rPr>
                        <a:t>Average </a:t>
                      </a:r>
                      <a:r>
                        <a:rPr sz="18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latin typeface="Cambria"/>
                          <a:cs typeface="Cambria"/>
                        </a:rPr>
                        <a:t>Nu</a:t>
                      </a:r>
                      <a:r>
                        <a:rPr sz="18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800" b="1" spc="-5" dirty="0">
                          <a:latin typeface="Cambria"/>
                          <a:cs typeface="Cambria"/>
                        </a:rPr>
                        <a:t>bers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" dirty="0">
                          <a:latin typeface="Cambria"/>
                          <a:cs typeface="Cambria"/>
                        </a:rPr>
                        <a:t>RF1=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" dirty="0">
                          <a:latin typeface="Cambria"/>
                          <a:cs typeface="Cambria"/>
                        </a:rPr>
                        <a:t>AF1=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" dirty="0">
                          <a:latin typeface="Cambria"/>
                          <a:cs typeface="Cambria"/>
                        </a:rPr>
                        <a:t>RF2=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" dirty="0">
                          <a:latin typeface="Cambria"/>
                          <a:cs typeface="Cambria"/>
                        </a:rPr>
                        <a:t>AF2=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" dirty="0">
                          <a:latin typeface="Cambria"/>
                          <a:cs typeface="Cambria"/>
                        </a:rPr>
                        <a:t>RF3=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r>
                        <a:rPr sz="1800" spc="-5" dirty="0">
                          <a:latin typeface="Cambria"/>
                          <a:cs typeface="Cambria"/>
                        </a:rPr>
                        <a:t>AF3=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177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0027" y="2624328"/>
            <a:ext cx="7840980" cy="24949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553085" indent="-541020">
              <a:lnSpc>
                <a:spcPct val="100000"/>
              </a:lnSpc>
              <a:spcBef>
                <a:spcPts val="1180"/>
              </a:spcBef>
              <a:buClr>
                <a:srgbClr val="A42F0F"/>
              </a:buClr>
              <a:buFont typeface="Wingdings"/>
              <a:buChar char=""/>
              <a:tabLst>
                <a:tab pos="553085" algn="l"/>
                <a:tab pos="553720" algn="l"/>
              </a:tabLst>
            </a:pP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If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AF1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=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 AF2=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0,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then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zero mark</a:t>
            </a:r>
            <a:endParaRPr sz="1800">
              <a:latin typeface="Cambria"/>
              <a:cs typeface="Cambria"/>
            </a:endParaRPr>
          </a:p>
          <a:p>
            <a:pPr marL="553085" indent="-541020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Font typeface="Wingdings"/>
              <a:buChar char=""/>
              <a:tabLst>
                <a:tab pos="553085" algn="l"/>
                <a:tab pos="553720" algn="l"/>
              </a:tabLst>
            </a:pP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Maximum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marks</a:t>
            </a:r>
            <a:r>
              <a:rPr sz="1800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should be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limited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25</a:t>
            </a:r>
            <a:r>
              <a:rPr sz="18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if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they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exceed</a:t>
            </a:r>
            <a:r>
              <a:rPr sz="18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the allocated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 marks</a:t>
            </a:r>
            <a:endParaRPr sz="1800">
              <a:latin typeface="Cambria"/>
              <a:cs typeface="Cambria"/>
            </a:endParaRPr>
          </a:p>
          <a:p>
            <a:pPr marL="725805" lvl="1" indent="-358140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Font typeface="Wingdings"/>
              <a:buChar char=""/>
              <a:tabLst>
                <a:tab pos="725805" algn="l"/>
                <a:tab pos="726440" algn="l"/>
              </a:tabLst>
            </a:pP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Case</a:t>
            </a:r>
            <a:r>
              <a:rPr sz="1800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1: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AF1/RF1=1;</a:t>
            </a:r>
            <a:r>
              <a:rPr sz="18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AF2/RF2=1;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AF3/RF3=1</a:t>
            </a:r>
            <a:endParaRPr sz="1800">
              <a:latin typeface="Cambria"/>
              <a:cs typeface="Cambria"/>
            </a:endParaRPr>
          </a:p>
          <a:p>
            <a:pPr marL="725805">
              <a:lnSpc>
                <a:spcPct val="100000"/>
              </a:lnSpc>
              <a:spcBef>
                <a:spcPts val="1080"/>
              </a:spcBef>
            </a:pP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Faculty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Cadre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Proportion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marks=</a:t>
            </a:r>
            <a:r>
              <a:rPr sz="1800" spc="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(1+0.6+0.4)</a:t>
            </a:r>
            <a:r>
              <a:rPr sz="1800" spc="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*</a:t>
            </a:r>
            <a:r>
              <a:rPr sz="18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12.5=25.</a:t>
            </a:r>
            <a:endParaRPr sz="1800">
              <a:latin typeface="Cambria"/>
              <a:cs typeface="Cambria"/>
            </a:endParaRPr>
          </a:p>
          <a:p>
            <a:pPr marL="725805" lvl="1" indent="-358140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Font typeface="Wingdings"/>
              <a:buChar char=""/>
              <a:tabLst>
                <a:tab pos="725805" algn="l"/>
                <a:tab pos="726440" algn="l"/>
              </a:tabLst>
            </a:pP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Case</a:t>
            </a:r>
            <a:r>
              <a:rPr sz="1800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2: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AF1/RF1=1;</a:t>
            </a:r>
            <a:r>
              <a:rPr sz="18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AF2/RF2=4/2;</a:t>
            </a:r>
            <a:r>
              <a:rPr sz="1800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AF3/RF3=8/9</a:t>
            </a:r>
            <a:endParaRPr sz="1800">
              <a:latin typeface="Cambria"/>
              <a:cs typeface="Cambria"/>
            </a:endParaRPr>
          </a:p>
          <a:p>
            <a:pPr marL="725805">
              <a:lnSpc>
                <a:spcPct val="100000"/>
              </a:lnSpc>
              <a:spcBef>
                <a:spcPts val="1080"/>
              </a:spcBef>
            </a:pP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Faculty</a:t>
            </a:r>
            <a:r>
              <a:rPr sz="18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Cadre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Proportion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marks=(1+1.2+0.36)*</a:t>
            </a:r>
            <a:r>
              <a:rPr sz="1800" spc="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12.5=32(limited</a:t>
            </a:r>
            <a:r>
              <a:rPr sz="1800" spc="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25)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3241" y="1377266"/>
            <a:ext cx="8001144" cy="12562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847" y="916781"/>
            <a:ext cx="8133715" cy="486156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75"/>
              </a:spcBef>
            </a:pPr>
            <a:r>
              <a:rPr sz="1800" b="1" spc="-10" dirty="0">
                <a:solidFill>
                  <a:srgbClr val="404040"/>
                </a:solidFill>
                <a:latin typeface="Cambria"/>
                <a:cs typeface="Cambria"/>
              </a:rPr>
              <a:t>Note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:</a:t>
            </a:r>
            <a:endParaRPr sz="1800">
              <a:latin typeface="Cambria"/>
              <a:cs typeface="Cambria"/>
            </a:endParaRPr>
          </a:p>
          <a:p>
            <a:pPr marL="723265" indent="-541020" algn="just">
              <a:lnSpc>
                <a:spcPct val="100000"/>
              </a:lnSpc>
              <a:spcBef>
                <a:spcPts val="675"/>
              </a:spcBef>
              <a:buClr>
                <a:srgbClr val="A42F0F"/>
              </a:buClr>
              <a:buFont typeface="Wingdings"/>
              <a:buChar char=""/>
              <a:tabLst>
                <a:tab pos="723900" algn="l"/>
              </a:tabLst>
            </a:pPr>
            <a:r>
              <a:rPr sz="1800" b="1" dirty="0">
                <a:solidFill>
                  <a:srgbClr val="6600FF"/>
                </a:solidFill>
                <a:latin typeface="Cambria"/>
                <a:cs typeface="Cambria"/>
              </a:rPr>
              <a:t>All</a:t>
            </a:r>
            <a:r>
              <a:rPr sz="1800" b="1" spc="17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6600FF"/>
                </a:solidFill>
                <a:latin typeface="Cambria"/>
                <a:cs typeface="Cambria"/>
              </a:rPr>
              <a:t>Professors</a:t>
            </a:r>
            <a:r>
              <a:rPr sz="1800" b="1" spc="18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(RF1,</a:t>
            </a:r>
            <a:r>
              <a:rPr sz="1800" b="1" spc="18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AF1),</a:t>
            </a:r>
            <a:r>
              <a:rPr sz="1800" b="1" spc="18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all</a:t>
            </a:r>
            <a:r>
              <a:rPr sz="1800" b="1" spc="18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Associate</a:t>
            </a:r>
            <a:r>
              <a:rPr sz="1800" b="1" spc="17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6600FF"/>
                </a:solidFill>
                <a:latin typeface="Cambria"/>
                <a:cs typeface="Cambria"/>
              </a:rPr>
              <a:t>Professors</a:t>
            </a:r>
            <a:r>
              <a:rPr sz="1800" b="1" spc="18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(RF2,</a:t>
            </a:r>
            <a:r>
              <a:rPr sz="1800" b="1" spc="18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AF2),</a:t>
            </a:r>
            <a:r>
              <a:rPr sz="1800" b="1" spc="18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and</a:t>
            </a:r>
            <a:r>
              <a:rPr sz="1800" b="1" spc="18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all</a:t>
            </a:r>
            <a:endParaRPr sz="1800">
              <a:latin typeface="Cambria"/>
              <a:cs typeface="Cambria"/>
            </a:endParaRPr>
          </a:p>
          <a:p>
            <a:pPr marL="723265" marR="5715" algn="just">
              <a:lnSpc>
                <a:spcPct val="15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Assistant </a:t>
            </a:r>
            <a:r>
              <a:rPr sz="1800" b="1" spc="-10" dirty="0">
                <a:solidFill>
                  <a:srgbClr val="6600FF"/>
                </a:solidFill>
                <a:latin typeface="Cambria"/>
                <a:cs typeface="Cambria"/>
              </a:rPr>
              <a:t>Professors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(RF3, AF3) in </a:t>
            </a:r>
            <a:r>
              <a:rPr sz="1800" b="1" dirty="0">
                <a:solidFill>
                  <a:srgbClr val="6600FF"/>
                </a:solidFill>
                <a:latin typeface="Cambria"/>
                <a:cs typeface="Cambria"/>
              </a:rPr>
              <a:t>the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department, </a:t>
            </a:r>
            <a:r>
              <a:rPr sz="1800" b="1" dirty="0">
                <a:solidFill>
                  <a:srgbClr val="6600FF"/>
                </a:solidFill>
                <a:latin typeface="Cambria"/>
                <a:cs typeface="Cambria"/>
              </a:rPr>
              <a:t>as </a:t>
            </a:r>
            <a:r>
              <a:rPr sz="1800" b="1" spc="-10" dirty="0">
                <a:solidFill>
                  <a:srgbClr val="6600FF"/>
                </a:solidFill>
                <a:latin typeface="Cambria"/>
                <a:cs typeface="Cambria"/>
              </a:rPr>
              <a:t>well </a:t>
            </a:r>
            <a:r>
              <a:rPr sz="1800" b="1" dirty="0">
                <a:solidFill>
                  <a:srgbClr val="6600FF"/>
                </a:solidFill>
                <a:latin typeface="Cambria"/>
                <a:cs typeface="Cambria"/>
              </a:rPr>
              <a:t>as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those in </a:t>
            </a:r>
            <a:r>
              <a:rPr sz="1800" b="1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allied departments, </a:t>
            </a:r>
            <a:r>
              <a:rPr sz="1800" b="1" dirty="0">
                <a:solidFill>
                  <a:srgbClr val="6600FF"/>
                </a:solidFill>
                <a:latin typeface="Cambria"/>
                <a:cs typeface="Cambria"/>
              </a:rPr>
              <a:t>should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be </a:t>
            </a:r>
            <a:r>
              <a:rPr sz="1800" b="1" spc="-10" dirty="0">
                <a:solidFill>
                  <a:srgbClr val="6600FF"/>
                </a:solidFill>
                <a:latin typeface="Cambria"/>
                <a:cs typeface="Cambria"/>
              </a:rPr>
              <a:t>considered </a:t>
            </a:r>
            <a:r>
              <a:rPr sz="1800" b="1" dirty="0">
                <a:solidFill>
                  <a:srgbClr val="6600FF"/>
                </a:solidFill>
                <a:latin typeface="Cambria"/>
                <a:cs typeface="Cambria"/>
              </a:rPr>
              <a:t>for the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calculation </a:t>
            </a:r>
            <a:r>
              <a:rPr sz="1800" b="1" dirty="0">
                <a:solidFill>
                  <a:srgbClr val="6600FF"/>
                </a:solidFill>
                <a:latin typeface="Cambria"/>
                <a:cs typeface="Cambria"/>
              </a:rPr>
              <a:t>of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faculty </a:t>
            </a:r>
            <a:r>
              <a:rPr sz="1800" b="1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cadre</a:t>
            </a:r>
            <a:r>
              <a:rPr sz="1800" b="1" spc="-2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6600FF"/>
                </a:solidFill>
                <a:latin typeface="Cambria"/>
                <a:cs typeface="Cambria"/>
              </a:rPr>
              <a:t>proportion</a:t>
            </a:r>
            <a:r>
              <a:rPr sz="1800" b="1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marks</a:t>
            </a:r>
            <a:endParaRPr sz="1800">
              <a:latin typeface="Cambria"/>
              <a:cs typeface="Cambria"/>
            </a:endParaRPr>
          </a:p>
          <a:p>
            <a:pPr marL="723265" marR="5080" indent="-541020" algn="just">
              <a:lnSpc>
                <a:spcPct val="150000"/>
              </a:lnSpc>
              <a:buClr>
                <a:srgbClr val="A42F0F"/>
              </a:buClr>
              <a:buFont typeface="Wingdings"/>
              <a:buChar char=""/>
              <a:tabLst>
                <a:tab pos="723900" algn="l"/>
              </a:tabLst>
            </a:pPr>
            <a:r>
              <a:rPr sz="1800" spc="-75" dirty="0">
                <a:solidFill>
                  <a:srgbClr val="6600FF"/>
                </a:solidFill>
                <a:latin typeface="Cambria"/>
                <a:cs typeface="Cambria"/>
              </a:rPr>
              <a:t>To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determine 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the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RF1, RF2, and RF3 </a:t>
            </a:r>
            <a:r>
              <a:rPr sz="1800" spc="-10" dirty="0">
                <a:solidFill>
                  <a:srgbClr val="6600FF"/>
                </a:solidFill>
                <a:latin typeface="Cambria"/>
                <a:cs typeface="Cambria"/>
              </a:rPr>
              <a:t>values,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all 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students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(S as defined in the 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 section</a:t>
            </a:r>
            <a:r>
              <a:rPr sz="18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5.1</a:t>
            </a:r>
            <a:r>
              <a:rPr sz="18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of</a:t>
            </a:r>
            <a:r>
              <a:rPr sz="18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6600FF"/>
                </a:solidFill>
                <a:latin typeface="Cambria"/>
                <a:cs typeface="Cambria"/>
              </a:rPr>
              <a:t>SAR)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 in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the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department,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as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6600FF"/>
                </a:solidFill>
                <a:latin typeface="Cambria"/>
                <a:cs typeface="Cambria"/>
              </a:rPr>
              <a:t>well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 as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those</a:t>
            </a:r>
            <a:r>
              <a:rPr sz="1800" spc="39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in</a:t>
            </a:r>
            <a:r>
              <a:rPr sz="1800" spc="39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allied 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departments,</a:t>
            </a:r>
            <a:r>
              <a:rPr sz="18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need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6600FF"/>
                </a:solidFill>
                <a:latin typeface="Cambria"/>
                <a:cs typeface="Cambria"/>
              </a:rPr>
              <a:t>to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 be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considered.</a:t>
            </a:r>
            <a:endParaRPr sz="1800">
              <a:latin typeface="Cambria"/>
              <a:cs typeface="Cambria"/>
            </a:endParaRPr>
          </a:p>
          <a:p>
            <a:pPr marL="723265" marR="5715" indent="-541020" algn="just">
              <a:lnSpc>
                <a:spcPct val="150000"/>
              </a:lnSpc>
              <a:buClr>
                <a:srgbClr val="A42F0F"/>
              </a:buClr>
              <a:buFont typeface="Wingdings"/>
              <a:buChar char=""/>
              <a:tabLst>
                <a:tab pos="723900" algn="l"/>
              </a:tabLst>
            </a:pP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programs,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such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as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MCA,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BCA,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other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non-engineering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programs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running in the Department or allied Departments, need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to </a:t>
            </a:r>
            <a:r>
              <a:rPr sz="1800" spc="-20" dirty="0">
                <a:solidFill>
                  <a:srgbClr val="404040"/>
                </a:solidFill>
                <a:latin typeface="Cambria"/>
                <a:cs typeface="Cambria"/>
              </a:rPr>
              <a:t>have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sufficient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faculty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members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to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support them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and exclude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faculty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members listed in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Cambria"/>
                <a:cs typeface="Cambria"/>
              </a:rPr>
              <a:t>Table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No.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5.3.1</a:t>
            </a:r>
            <a:r>
              <a:rPr sz="1800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(AF1,</a:t>
            </a:r>
            <a:r>
              <a:rPr sz="18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AF2,</a:t>
            </a:r>
            <a:r>
              <a:rPr sz="18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AF3).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933" y="1195070"/>
            <a:ext cx="8151495" cy="4790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3425" lvl="1" indent="-721360">
              <a:lnSpc>
                <a:spcPct val="100000"/>
              </a:lnSpc>
              <a:spcBef>
                <a:spcPts val="105"/>
              </a:spcBef>
              <a:buAutoNum type="arabicPeriod" startAt="4"/>
              <a:tabLst>
                <a:tab pos="733425" algn="l"/>
                <a:tab pos="734060" algn="l"/>
              </a:tabLst>
            </a:pP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Visiting/Adjunct</a:t>
            </a:r>
            <a:r>
              <a:rPr sz="22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Faculty/Professor</a:t>
            </a:r>
            <a:r>
              <a:rPr sz="2200" b="1" spc="-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of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Practice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200">
              <a:latin typeface="Cambria"/>
              <a:cs typeface="Cambria"/>
            </a:endParaRPr>
          </a:p>
          <a:p>
            <a:pPr marL="733425" marR="5080" algn="just">
              <a:lnSpc>
                <a:spcPct val="160000"/>
              </a:lnSpc>
              <a:spcBef>
                <a:spcPts val="110"/>
              </a:spcBef>
            </a:pPr>
            <a:r>
              <a:rPr sz="1800" spc="-10" dirty="0">
                <a:latin typeface="Cambria"/>
                <a:cs typeface="Cambria"/>
              </a:rPr>
              <a:t>(Provide </a:t>
            </a:r>
            <a:r>
              <a:rPr sz="1800" spc="-5" dirty="0">
                <a:latin typeface="Cambria"/>
                <a:cs typeface="Cambria"/>
              </a:rPr>
              <a:t>details of participation and contributions </a:t>
            </a:r>
            <a:r>
              <a:rPr sz="1800" dirty="0">
                <a:latin typeface="Cambria"/>
                <a:cs typeface="Cambria"/>
              </a:rPr>
              <a:t>in </a:t>
            </a:r>
            <a:r>
              <a:rPr sz="1800" spc="-10" dirty="0">
                <a:latin typeface="Cambria"/>
                <a:cs typeface="Cambria"/>
              </a:rPr>
              <a:t>teaching, </a:t>
            </a:r>
            <a:r>
              <a:rPr sz="1800" spc="-5" dirty="0">
                <a:latin typeface="Cambria"/>
                <a:cs typeface="Cambria"/>
              </a:rPr>
              <a:t>learning, </a:t>
            </a:r>
            <a:r>
              <a:rPr sz="1800" dirty="0">
                <a:latin typeface="Cambria"/>
                <a:cs typeface="Cambria"/>
              </a:rPr>
              <a:t>or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practical work by </a:t>
            </a:r>
            <a:r>
              <a:rPr sz="1800" spc="-5" dirty="0">
                <a:latin typeface="Cambria"/>
                <a:cs typeface="Cambria"/>
              </a:rPr>
              <a:t>visiting, adjunct, emeritus </a:t>
            </a:r>
            <a:r>
              <a:rPr sz="1800" spc="-25" dirty="0">
                <a:latin typeface="Cambria"/>
                <a:cs typeface="Cambria"/>
              </a:rPr>
              <a:t>faculty, </a:t>
            </a:r>
            <a:r>
              <a:rPr sz="1800" spc="-10" dirty="0">
                <a:latin typeface="Cambria"/>
                <a:cs typeface="Cambria"/>
              </a:rPr>
              <a:t>professors </a:t>
            </a:r>
            <a:r>
              <a:rPr sz="1800" spc="-5" dirty="0">
                <a:latin typeface="Cambria"/>
                <a:cs typeface="Cambria"/>
              </a:rPr>
              <a:t>of </a:t>
            </a:r>
            <a:r>
              <a:rPr sz="1800" spc="-10" dirty="0">
                <a:latin typeface="Cambria"/>
                <a:cs typeface="Cambria"/>
              </a:rPr>
              <a:t>practice, </a:t>
            </a:r>
            <a:r>
              <a:rPr sz="1800" spc="-5" dirty="0">
                <a:latin typeface="Cambria"/>
                <a:cs typeface="Cambria"/>
              </a:rPr>
              <a:t> etc., from </a:t>
            </a:r>
            <a:r>
              <a:rPr sz="1800" spc="-20" dirty="0">
                <a:latin typeface="Cambria"/>
                <a:cs typeface="Cambria"/>
              </a:rPr>
              <a:t>industry, </a:t>
            </a:r>
            <a:r>
              <a:rPr sz="1800" spc="-10" dirty="0">
                <a:latin typeface="Cambria"/>
                <a:cs typeface="Cambria"/>
              </a:rPr>
              <a:t>research organizations </a:t>
            </a:r>
            <a:r>
              <a:rPr sz="1800" dirty="0">
                <a:latin typeface="Cambria"/>
                <a:cs typeface="Cambria"/>
              </a:rPr>
              <a:t>&amp; </a:t>
            </a:r>
            <a:r>
              <a:rPr sz="1800" spc="-5" dirty="0">
                <a:latin typeface="Cambria"/>
                <a:cs typeface="Cambria"/>
              </a:rPr>
              <a:t>reputed institutions as </a:t>
            </a:r>
            <a:r>
              <a:rPr sz="1800" spc="-10" dirty="0">
                <a:latin typeface="Cambria"/>
                <a:cs typeface="Cambria"/>
              </a:rPr>
              <a:t>well </a:t>
            </a:r>
            <a:r>
              <a:rPr sz="1800" spc="-5" dirty="0">
                <a:latin typeface="Cambria"/>
                <a:cs typeface="Cambria"/>
              </a:rPr>
              <a:t>as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retired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professors,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during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 assessment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period.)</a:t>
            </a:r>
            <a:endParaRPr sz="1800">
              <a:latin typeface="Cambria"/>
              <a:cs typeface="Cambria"/>
            </a:endParaRPr>
          </a:p>
          <a:p>
            <a:pPr marL="641350" marR="5080" lvl="2" indent="-448309">
              <a:lnSpc>
                <a:spcPct val="150000"/>
              </a:lnSpc>
              <a:spcBef>
                <a:spcPts val="1495"/>
              </a:spcBef>
              <a:buClr>
                <a:srgbClr val="A42F0F"/>
              </a:buClr>
              <a:buFont typeface="Wingdings"/>
              <a:buChar char=""/>
              <a:tabLst>
                <a:tab pos="641350" algn="l"/>
                <a:tab pos="641985" algn="l"/>
                <a:tab pos="2016125" algn="l"/>
                <a:tab pos="2865755" algn="l"/>
                <a:tab pos="3209290" algn="l"/>
                <a:tab pos="4069079" algn="l"/>
                <a:tab pos="5844540" algn="l"/>
                <a:tab pos="7947659" algn="l"/>
              </a:tabLst>
            </a:pPr>
            <a:r>
              <a:rPr sz="1800" dirty="0">
                <a:latin typeface="Cambria"/>
                <a:cs typeface="Cambria"/>
              </a:rPr>
              <a:t>P</a:t>
            </a:r>
            <a:r>
              <a:rPr sz="1800" spc="-30" dirty="0">
                <a:latin typeface="Cambria"/>
                <a:cs typeface="Cambria"/>
              </a:rPr>
              <a:t>r</a:t>
            </a:r>
            <a:r>
              <a:rPr sz="1800" spc="-2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vision  </a:t>
            </a:r>
            <a:r>
              <a:rPr sz="1800" spc="-19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f	visiting	or	</a:t>
            </a:r>
            <a:r>
              <a:rPr sz="1800" spc="-5" dirty="0">
                <a:latin typeface="Cambria"/>
                <a:cs typeface="Cambria"/>
              </a:rPr>
              <a:t>adjunc</a:t>
            </a:r>
            <a:r>
              <a:rPr sz="1800" dirty="0">
                <a:latin typeface="Cambria"/>
                <a:cs typeface="Cambria"/>
              </a:rPr>
              <a:t>t	</a:t>
            </a:r>
            <a:r>
              <a:rPr sz="1800" spc="-25" dirty="0">
                <a:latin typeface="Cambria"/>
                <a:cs typeface="Cambria"/>
              </a:rPr>
              <a:t>f</a:t>
            </a:r>
            <a:r>
              <a:rPr sz="1800" spc="-5" dirty="0">
                <a:latin typeface="Cambria"/>
                <a:cs typeface="Cambria"/>
              </a:rPr>
              <a:t>acul</a:t>
            </a:r>
            <a:r>
              <a:rPr sz="1800" dirty="0">
                <a:latin typeface="Cambria"/>
                <a:cs typeface="Cambria"/>
              </a:rPr>
              <a:t>ty/</a:t>
            </a:r>
            <a:r>
              <a:rPr sz="1800" spc="5" dirty="0">
                <a:latin typeface="Cambria"/>
                <a:cs typeface="Cambria"/>
              </a:rPr>
              <a:t>e</a:t>
            </a:r>
            <a:r>
              <a:rPr sz="1800" spc="-5" dirty="0">
                <a:latin typeface="Cambria"/>
                <a:cs typeface="Cambria"/>
              </a:rPr>
              <a:t>meri</a:t>
            </a:r>
            <a:r>
              <a:rPr sz="1800" dirty="0">
                <a:latin typeface="Cambria"/>
                <a:cs typeface="Cambria"/>
              </a:rPr>
              <a:t>t</a:t>
            </a:r>
            <a:r>
              <a:rPr sz="1800" spc="-5" dirty="0">
                <a:latin typeface="Cambria"/>
                <a:cs typeface="Cambria"/>
              </a:rPr>
              <a:t>u</a:t>
            </a:r>
            <a:r>
              <a:rPr sz="1800" dirty="0">
                <a:latin typeface="Cambria"/>
                <a:cs typeface="Cambria"/>
              </a:rPr>
              <a:t>s	</a:t>
            </a:r>
            <a:r>
              <a:rPr sz="1800" spc="-5" dirty="0">
                <a:latin typeface="Cambria"/>
                <a:cs typeface="Cambria"/>
              </a:rPr>
              <a:t>p</a:t>
            </a:r>
            <a:r>
              <a:rPr sz="1800" spc="-25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o</a:t>
            </a:r>
            <a:r>
              <a:rPr sz="1800" spc="-20" dirty="0">
                <a:latin typeface="Cambria"/>
                <a:cs typeface="Cambria"/>
              </a:rPr>
              <a:t>f</a:t>
            </a:r>
            <a:r>
              <a:rPr sz="1800" dirty="0">
                <a:latin typeface="Cambria"/>
                <a:cs typeface="Cambria"/>
              </a:rPr>
              <a:t>essor/</a:t>
            </a:r>
            <a:r>
              <a:rPr sz="1800" spc="5" dirty="0">
                <a:latin typeface="Cambria"/>
                <a:cs typeface="Cambria"/>
              </a:rPr>
              <a:t>p</a:t>
            </a:r>
            <a:r>
              <a:rPr sz="1800" spc="-25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o</a:t>
            </a:r>
            <a:r>
              <a:rPr sz="1800" spc="-25" dirty="0">
                <a:latin typeface="Cambria"/>
                <a:cs typeface="Cambria"/>
              </a:rPr>
              <a:t>f</a:t>
            </a:r>
            <a:r>
              <a:rPr sz="1800" dirty="0">
                <a:latin typeface="Cambria"/>
                <a:cs typeface="Cambria"/>
              </a:rPr>
              <a:t>essor	</a:t>
            </a:r>
            <a:r>
              <a:rPr sz="1800" spc="-5" dirty="0">
                <a:latin typeface="Cambria"/>
                <a:cs typeface="Cambria"/>
              </a:rPr>
              <a:t>of  </a:t>
            </a:r>
            <a:r>
              <a:rPr sz="1800" spc="-10" dirty="0">
                <a:latin typeface="Cambria"/>
                <a:cs typeface="Cambria"/>
              </a:rPr>
              <a:t>practice etc.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(1)</a:t>
            </a:r>
            <a:endParaRPr sz="1800">
              <a:latin typeface="Cambria"/>
              <a:cs typeface="Cambria"/>
            </a:endParaRPr>
          </a:p>
          <a:p>
            <a:pPr marL="641350" marR="5080" lvl="2" indent="-448309">
              <a:lnSpc>
                <a:spcPct val="150000"/>
              </a:lnSpc>
              <a:buClr>
                <a:srgbClr val="A42F0F"/>
              </a:buClr>
              <a:buFont typeface="Wingdings"/>
              <a:buChar char=""/>
              <a:tabLst>
                <a:tab pos="641350" algn="l"/>
                <a:tab pos="641985" algn="l"/>
              </a:tabLst>
            </a:pP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Minimum</a:t>
            </a:r>
            <a:r>
              <a:rPr sz="1800" b="1" spc="7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50</a:t>
            </a:r>
            <a:r>
              <a:rPr sz="1800" b="1" spc="7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6600FF"/>
                </a:solidFill>
                <a:latin typeface="Cambria"/>
                <a:cs typeface="Cambria"/>
              </a:rPr>
              <a:t>hours</a:t>
            </a:r>
            <a:r>
              <a:rPr sz="1800" b="1" spc="6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per</a:t>
            </a:r>
            <a:r>
              <a:rPr sz="1800" b="1" spc="7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6600FF"/>
                </a:solidFill>
                <a:latin typeface="Cambria"/>
                <a:cs typeface="Cambria"/>
              </a:rPr>
              <a:t>year</a:t>
            </a:r>
            <a:r>
              <a:rPr sz="1800" b="1" spc="7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6600FF"/>
                </a:solidFill>
                <a:latin typeface="Cambria"/>
                <a:cs typeface="Cambria"/>
              </a:rPr>
              <a:t>of</a:t>
            </a:r>
            <a:r>
              <a:rPr sz="1800" b="1" spc="7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6600FF"/>
                </a:solidFill>
                <a:latin typeface="Cambria"/>
                <a:cs typeface="Cambria"/>
              </a:rPr>
              <a:t>interaction</a:t>
            </a:r>
            <a:r>
              <a:rPr sz="1800" b="1" spc="9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with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adjunct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faculty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from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industry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or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research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organization,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retired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professors,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etc.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(9)</a:t>
            </a:r>
            <a:endParaRPr sz="1800">
              <a:latin typeface="Cambria"/>
              <a:cs typeface="Cambria"/>
            </a:endParaRPr>
          </a:p>
          <a:p>
            <a:pPr marL="641350" marR="5080" lvl="2" indent="-448309">
              <a:lnSpc>
                <a:spcPct val="150000"/>
              </a:lnSpc>
              <a:buClr>
                <a:srgbClr val="A42F0F"/>
              </a:buClr>
              <a:buFont typeface="Wingdings"/>
              <a:buChar char=""/>
              <a:tabLst>
                <a:tab pos="641350" algn="l"/>
                <a:tab pos="641985" algn="l"/>
              </a:tabLst>
            </a:pPr>
            <a:r>
              <a:rPr sz="1800" dirty="0">
                <a:latin typeface="Cambria"/>
                <a:cs typeface="Cambria"/>
              </a:rPr>
              <a:t>A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minimum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50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hours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interaction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year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will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result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3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that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year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(3 </a:t>
            </a:r>
            <a:r>
              <a:rPr sz="1800" spc="-10" dirty="0">
                <a:latin typeface="Cambria"/>
                <a:cs typeface="Cambria"/>
              </a:rPr>
              <a:t>marks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*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3 </a:t>
            </a:r>
            <a:r>
              <a:rPr sz="1800" spc="-10" dirty="0">
                <a:latin typeface="Cambria"/>
                <a:cs typeface="Cambria"/>
              </a:rPr>
              <a:t>years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= 9 </a:t>
            </a:r>
            <a:r>
              <a:rPr sz="1800" spc="-10" dirty="0">
                <a:latin typeface="Cambria"/>
                <a:cs typeface="Cambria"/>
              </a:rPr>
              <a:t>marks).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072" y="1020826"/>
            <a:ext cx="8229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3890" marR="5080" indent="-3171825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solidFill>
                  <a:srgbClr val="6600FF"/>
                </a:solidFill>
                <a:latin typeface="Cambria"/>
                <a:cs typeface="Cambria"/>
              </a:rPr>
              <a:t>Table</a:t>
            </a:r>
            <a:r>
              <a:rPr sz="1800" i="1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6600FF"/>
                </a:solidFill>
                <a:latin typeface="Cambria"/>
                <a:cs typeface="Cambria"/>
              </a:rPr>
              <a:t>No.</a:t>
            </a:r>
            <a:r>
              <a:rPr sz="1800" i="1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6600FF"/>
                </a:solidFill>
                <a:latin typeface="Cambria"/>
                <a:cs typeface="Cambria"/>
              </a:rPr>
              <a:t>5.4.1: List </a:t>
            </a:r>
            <a:r>
              <a:rPr sz="1800" i="1" dirty="0">
                <a:solidFill>
                  <a:srgbClr val="6600FF"/>
                </a:solidFill>
                <a:latin typeface="Cambria"/>
                <a:cs typeface="Cambria"/>
              </a:rPr>
              <a:t>of visiting/adjunct</a:t>
            </a:r>
            <a:r>
              <a:rPr sz="1800" i="1" spc="-1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6600FF"/>
                </a:solidFill>
                <a:latin typeface="Cambria"/>
                <a:cs typeface="Cambria"/>
              </a:rPr>
              <a:t>faculty/professor</a:t>
            </a:r>
            <a:r>
              <a:rPr sz="1800" i="1" dirty="0">
                <a:solidFill>
                  <a:srgbClr val="6600FF"/>
                </a:solidFill>
                <a:latin typeface="Cambria"/>
                <a:cs typeface="Cambria"/>
              </a:rPr>
              <a:t> of</a:t>
            </a:r>
            <a:r>
              <a:rPr sz="1800" i="1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6600FF"/>
                </a:solidFill>
                <a:latin typeface="Cambria"/>
                <a:cs typeface="Cambria"/>
              </a:rPr>
              <a:t>practice</a:t>
            </a:r>
            <a:r>
              <a:rPr sz="1800" i="1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6600FF"/>
                </a:solidFill>
                <a:latin typeface="Cambria"/>
                <a:cs typeface="Cambria"/>
              </a:rPr>
              <a:t>and </a:t>
            </a:r>
            <a:r>
              <a:rPr sz="1800" i="1" spc="-10" dirty="0">
                <a:solidFill>
                  <a:srgbClr val="6600FF"/>
                </a:solidFill>
                <a:latin typeface="Cambria"/>
                <a:cs typeface="Cambria"/>
              </a:rPr>
              <a:t>their</a:t>
            </a:r>
            <a:r>
              <a:rPr sz="1800" i="1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6600FF"/>
                </a:solidFill>
                <a:latin typeface="Cambria"/>
                <a:cs typeface="Cambria"/>
              </a:rPr>
              <a:t>teaching </a:t>
            </a:r>
            <a:r>
              <a:rPr sz="1800" i="1" spc="-38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6600FF"/>
                </a:solidFill>
                <a:latin typeface="Cambria"/>
                <a:cs typeface="Cambria"/>
              </a:rPr>
              <a:t>and</a:t>
            </a:r>
            <a:r>
              <a:rPr sz="1800" i="1" spc="-5" dirty="0">
                <a:solidFill>
                  <a:srgbClr val="6600FF"/>
                </a:solidFill>
                <a:latin typeface="Cambria"/>
                <a:cs typeface="Cambria"/>
              </a:rPr>
              <a:t> practical</a:t>
            </a:r>
            <a:r>
              <a:rPr sz="1800" i="1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6600FF"/>
                </a:solidFill>
                <a:latin typeface="Cambria"/>
                <a:cs typeface="Cambria"/>
              </a:rPr>
              <a:t>loads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54353" y="1645792"/>
          <a:ext cx="7480934" cy="4498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S.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5" dirty="0">
                          <a:latin typeface="Cambria"/>
                          <a:cs typeface="Cambria"/>
                        </a:rPr>
                        <a:t>N.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5770" marR="210185" indent="-2298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6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b="1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Person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1155" marR="293370" indent="-495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Designa</a:t>
                      </a:r>
                      <a:r>
                        <a:rPr sz="1600" b="1" spc="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io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&amp; 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Organization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9125" marR="379730" indent="-2317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6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b="1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Course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680" marR="175895" indent="-1758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hours </a:t>
                      </a:r>
                      <a:r>
                        <a:rPr sz="1600" b="1" spc="-3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handled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 gridSpan="4"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hours</a:t>
                      </a:r>
                      <a:r>
                        <a:rPr sz="1800" b="1" spc="-5" dirty="0">
                          <a:latin typeface="Cambria"/>
                          <a:cs typeface="Cambria"/>
                        </a:rPr>
                        <a:t>: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 gridSpan="4"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6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hours: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79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0" dirty="0">
                          <a:latin typeface="Cambria"/>
                          <a:cs typeface="Cambria"/>
                        </a:rPr>
                        <a:t>CAYm3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280">
                <a:tc gridSpan="4"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6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hours: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7336" y="1010158"/>
            <a:ext cx="5542915" cy="81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5330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5.5.	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Retention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200">
              <a:latin typeface="Cambria"/>
              <a:cs typeface="Cambria"/>
            </a:endParaRPr>
          </a:p>
          <a:p>
            <a:pPr marL="1878330">
              <a:lnSpc>
                <a:spcPct val="100000"/>
              </a:lnSpc>
              <a:spcBef>
                <a:spcPts val="1455"/>
              </a:spcBef>
            </a:pP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i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No.5.5.1: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 Faculty</a:t>
            </a:r>
            <a:r>
              <a:rPr sz="1800" i="1" spc="-3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retention ratio.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80299" y="1943735"/>
          <a:ext cx="7304405" cy="4163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Item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80">
                <a:tc>
                  <a:txBody>
                    <a:bodyPr/>
                    <a:lstStyle/>
                    <a:p>
                      <a:pPr marL="448309" marR="81915" indent="-35750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10" dirty="0">
                          <a:latin typeface="Cambria"/>
                          <a:cs typeface="Cambria"/>
                        </a:rPr>
                        <a:t>RF=</a:t>
                      </a:r>
                      <a:r>
                        <a:rPr sz="1600" spc="1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No. </a:t>
                      </a:r>
                      <a:r>
                        <a:rPr sz="160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1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required faculty </a:t>
                      </a:r>
                      <a:r>
                        <a:rPr sz="160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in </a:t>
                      </a:r>
                      <a:r>
                        <a:rPr sz="1600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the Department </a:t>
                      </a:r>
                      <a:r>
                        <a:rPr sz="160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including </a:t>
                      </a:r>
                      <a:r>
                        <a:rPr sz="1600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allied Departments </a:t>
                      </a:r>
                      <a:r>
                        <a:rPr sz="1600" spc="-1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to </a:t>
                      </a:r>
                      <a:r>
                        <a:rPr sz="1600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adhere </a:t>
                      </a:r>
                      <a:r>
                        <a:rPr sz="1600" spc="-2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to </a:t>
                      </a:r>
                      <a:r>
                        <a:rPr sz="1600" spc="-2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20:1</a:t>
                      </a:r>
                      <a:r>
                        <a:rPr sz="160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Student-Faculty</a:t>
                      </a:r>
                      <a:r>
                        <a:rPr sz="1600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ratio,</a:t>
                      </a:r>
                      <a:r>
                        <a:rPr sz="1600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with </a:t>
                      </a:r>
                      <a:r>
                        <a:rPr sz="1600" spc="-34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calculations</a:t>
                      </a:r>
                      <a:r>
                        <a:rPr sz="1600" spc="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based</a:t>
                      </a:r>
                      <a:r>
                        <a:rPr sz="160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on</a:t>
                      </a:r>
                      <a:r>
                        <a:rPr sz="160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both</a:t>
                      </a:r>
                      <a:r>
                        <a:rPr sz="1600" spc="34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student </a:t>
                      </a:r>
                      <a:r>
                        <a:rPr sz="1600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numbers and </a:t>
                      </a:r>
                      <a:r>
                        <a:rPr sz="1600" spc="-1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faculty</a:t>
                      </a:r>
                      <a:r>
                        <a:rPr sz="1600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requirements</a:t>
                      </a:r>
                      <a:r>
                        <a:rPr sz="1600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as </a:t>
                      </a:r>
                      <a:r>
                        <a:rPr sz="1600" spc="-1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per </a:t>
                      </a:r>
                      <a:r>
                        <a:rPr sz="1600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section</a:t>
                      </a:r>
                      <a:r>
                        <a:rPr sz="1600" spc="-3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5.1</a:t>
                      </a:r>
                      <a:r>
                        <a:rPr sz="1600" spc="-1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-5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SAR;</a:t>
                      </a:r>
                      <a:r>
                        <a:rPr sz="1600" spc="1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solidFill>
                            <a:srgbClr val="6600FF"/>
                          </a:solidFill>
                          <a:latin typeface="Cambria"/>
                          <a:cs typeface="Cambria"/>
                        </a:rPr>
                        <a:t>(RF=S/20).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448309" marR="83185" indent="-3575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10" dirty="0">
                          <a:latin typeface="Cambria"/>
                          <a:cs typeface="Cambria"/>
                        </a:rPr>
                        <a:t>AF=The</a:t>
                      </a:r>
                      <a:r>
                        <a:rPr sz="16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available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faculty</a:t>
                      </a:r>
                      <a:r>
                        <a:rPr sz="16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members</a:t>
                      </a:r>
                      <a:r>
                        <a:rPr sz="16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Department</a:t>
                      </a:r>
                      <a:r>
                        <a:rPr sz="16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including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allied</a:t>
                      </a:r>
                      <a:r>
                        <a:rPr sz="16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Departments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448309" marR="81280" indent="-35750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A= The no.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members at the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current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institute with less than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experience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(A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in AF)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21">
                <a:tc>
                  <a:txBody>
                    <a:bodyPr/>
                    <a:lstStyle/>
                    <a:p>
                      <a:pPr marL="448309" marR="81915" indent="-35750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B= The no.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members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at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current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institute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more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than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1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and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less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than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experience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(B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AF)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4039" y="1083564"/>
            <a:ext cx="3677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i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No.5.5.1: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 Faculty</a:t>
            </a:r>
            <a:r>
              <a:rPr sz="1800" i="1" spc="-3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retention ratio.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53451" y="1601469"/>
          <a:ext cx="7304405" cy="4011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Item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448309" marR="81280" indent="-35750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C=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members at the current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institute with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more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than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2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years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and less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than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experience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(C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in AF)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448309" marR="82550" indent="-35750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D=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members at the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current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institute with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more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than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3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years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and less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than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4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experience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(D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in AF)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448309" marR="81280" indent="-35750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E= The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members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at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 current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institute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more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than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4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experience</a:t>
                      </a:r>
                      <a:r>
                        <a:rPr sz="16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(E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 AF)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FR=(((A*0)+(B*1)+(C*2)+(D*3)+(E*4))/RF)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448309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*2.50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(points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limited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to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FR_1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FR_2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FR_3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45">
                <a:tc>
                  <a:txBody>
                    <a:bodyPr/>
                    <a:lstStyle/>
                    <a:p>
                      <a:pPr marL="896619" marR="83185" indent="-805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FR=</a:t>
                      </a:r>
                      <a:r>
                        <a:rPr sz="1600" spc="3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((FR_1+</a:t>
                      </a:r>
                      <a:r>
                        <a:rPr sz="1600" spc="3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FR_2+</a:t>
                      </a:r>
                      <a:r>
                        <a:rPr sz="1600" spc="3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FR_3)/3)</a:t>
                      </a:r>
                      <a:r>
                        <a:rPr sz="1600" spc="3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(marks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limited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10)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315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4637" y="2252472"/>
          <a:ext cx="9351010" cy="2613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6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2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738"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1" spc="-35" dirty="0">
                          <a:latin typeface="Arial"/>
                          <a:cs typeface="Arial"/>
                        </a:rPr>
                        <a:t>Sr.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5684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902969" marR="367030" indent="-52832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Engineer Graduate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Washington </a:t>
                      </a:r>
                      <a:r>
                        <a:rPr sz="1800" b="1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Accord as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per GAPC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4.0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942464" marR="37465" indent="-1907539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NBA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Program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Outcomes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GAPC </a:t>
                      </a:r>
                      <a:r>
                        <a:rPr sz="1800" b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4.0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15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222885">
                        <a:lnSpc>
                          <a:spcPct val="100000"/>
                        </a:lnSpc>
                      </a:pPr>
                      <a:r>
                        <a:rPr sz="1800" spc="-140" dirty="0">
                          <a:latin typeface="Arial MT"/>
                          <a:cs typeface="Arial MT"/>
                        </a:rPr>
                        <a:t>11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45" dirty="0">
                          <a:latin typeface="Arial"/>
                          <a:cs typeface="Arial"/>
                        </a:rPr>
                        <a:t>WA11: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Recognize the need 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for,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 have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preparation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ability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for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i)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independent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life-long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learning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ii)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adaptability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new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emerging 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technologies and iii) critical thinking in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broadest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context of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technological change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(WK8).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25" dirty="0">
                          <a:latin typeface="Arial"/>
                          <a:cs typeface="Arial"/>
                        </a:rPr>
                        <a:t>PO11: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Life-Long Learning: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Recognize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the need 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for,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 have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the preparation 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 ability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for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i) independent and life-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long learning ii) adaptability to new and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emerging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technologies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iii)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critical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thinking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the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broadest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context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technological</a:t>
                      </a:r>
                      <a:r>
                        <a:rPr sz="18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change.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WK8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93138" y="929640"/>
            <a:ext cx="5801995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Revised</a:t>
            </a:r>
            <a:r>
              <a:rPr spc="10" dirty="0"/>
              <a:t> </a:t>
            </a:r>
            <a:r>
              <a:rPr spc="35" dirty="0"/>
              <a:t>POs</a:t>
            </a:r>
            <a:r>
              <a:rPr spc="-10" dirty="0"/>
              <a:t> </a:t>
            </a:r>
            <a:r>
              <a:rPr spc="5" dirty="0"/>
              <a:t>as</a:t>
            </a:r>
            <a:r>
              <a:rPr spc="-10" dirty="0"/>
              <a:t> </a:t>
            </a:r>
            <a:r>
              <a:rPr spc="-85" dirty="0"/>
              <a:t>per</a:t>
            </a:r>
            <a:r>
              <a:rPr spc="-15" dirty="0"/>
              <a:t> </a:t>
            </a:r>
            <a:r>
              <a:rPr spc="-120" dirty="0"/>
              <a:t>GAPC</a:t>
            </a:r>
            <a:r>
              <a:rPr spc="-10" dirty="0"/>
              <a:t> </a:t>
            </a:r>
            <a:r>
              <a:rPr spc="-65" dirty="0"/>
              <a:t>Version</a:t>
            </a:r>
            <a:r>
              <a:rPr spc="10" dirty="0"/>
              <a:t> </a:t>
            </a:r>
            <a:r>
              <a:rPr spc="-55" dirty="0"/>
              <a:t>4.0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74606" y="5994146"/>
            <a:ext cx="15240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09773" y="1084834"/>
            <a:ext cx="4872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6600FF"/>
                </a:solidFill>
                <a:latin typeface="Cambria"/>
                <a:cs typeface="Cambria"/>
              </a:rPr>
              <a:t>Example</a:t>
            </a:r>
            <a:r>
              <a:rPr sz="1800" i="1" spc="-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6600FF"/>
                </a:solidFill>
                <a:latin typeface="Cambria"/>
                <a:cs typeface="Cambria"/>
              </a:rPr>
              <a:t>for </a:t>
            </a:r>
            <a:r>
              <a:rPr sz="1800" i="1" spc="-25" dirty="0">
                <a:solidFill>
                  <a:srgbClr val="6600FF"/>
                </a:solidFill>
                <a:latin typeface="Cambria"/>
                <a:cs typeface="Cambria"/>
              </a:rPr>
              <a:t>Table</a:t>
            </a:r>
            <a:r>
              <a:rPr sz="1800" i="1" spc="-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6600FF"/>
                </a:solidFill>
                <a:latin typeface="Cambria"/>
                <a:cs typeface="Cambria"/>
              </a:rPr>
              <a:t>No.5.5.1:</a:t>
            </a:r>
            <a:r>
              <a:rPr sz="1800" i="1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1800" i="1" spc="-1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6600FF"/>
                </a:solidFill>
                <a:latin typeface="Cambria"/>
                <a:cs typeface="Cambria"/>
              </a:rPr>
              <a:t>retention ratio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26641" y="1532255"/>
          <a:ext cx="7304405" cy="4163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0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Item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79">
                <a:tc>
                  <a:txBody>
                    <a:bodyPr/>
                    <a:lstStyle/>
                    <a:p>
                      <a:pPr marL="448945" marR="80645" indent="-35814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10" dirty="0">
                          <a:latin typeface="Cambria"/>
                          <a:cs typeface="Cambria"/>
                        </a:rPr>
                        <a:t>RF=No.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required faculty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 Department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including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allied Departments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to adhere 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20:1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Student-Faculty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ratio,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with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calculations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based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both</a:t>
                      </a:r>
                      <a:r>
                        <a:rPr sz="1600" spc="3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student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numbers and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faculty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requirements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as per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section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5.1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SAR;</a:t>
                      </a:r>
                      <a:r>
                        <a:rPr sz="16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(RF=S/20).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2,357/20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=117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2,345/20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=117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2,307/20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=115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448945" marR="83185" indent="-3581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10" dirty="0">
                          <a:latin typeface="Cambria"/>
                          <a:cs typeface="Cambria"/>
                        </a:rPr>
                        <a:t>AF=The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available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faculty</a:t>
                      </a:r>
                      <a:r>
                        <a:rPr sz="16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members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Department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including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allied</a:t>
                      </a:r>
                      <a:r>
                        <a:rPr sz="16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Departments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448945" marR="79375" indent="-35814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A=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members at the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current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institute with less than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experience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(A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 AF)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21">
                <a:tc>
                  <a:txBody>
                    <a:bodyPr/>
                    <a:lstStyle/>
                    <a:p>
                      <a:pPr marL="448945" marR="81915" indent="-35814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B=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members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at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current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institute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more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than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1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and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less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than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experience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(B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AF)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9039" y="1103121"/>
            <a:ext cx="4878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Example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for</a:t>
            </a:r>
            <a:r>
              <a:rPr sz="1800" i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No.5.5.1:</a:t>
            </a:r>
            <a:r>
              <a:rPr sz="1800" i="1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Faculty retention</a:t>
            </a:r>
            <a:r>
              <a:rPr sz="1800" i="1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ratio.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4041" y="1537461"/>
          <a:ext cx="8267065" cy="4209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3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Item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448309" marR="82550" indent="-35750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C=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The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faculty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members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at</a:t>
                      </a:r>
                      <a:r>
                        <a:rPr sz="1400" spc="3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current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institute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more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than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2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less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than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of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experience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(C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AF)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448309" marR="82550" indent="-35750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D=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faculty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members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at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current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institute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more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than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3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less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than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4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of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experience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(D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AF)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448309" marR="83820" indent="-35750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E=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faculty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members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at</a:t>
                      </a:r>
                      <a:r>
                        <a:rPr sz="1400" spc="3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current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institute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more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than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4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experience</a:t>
                      </a:r>
                      <a:r>
                        <a:rPr sz="14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(E in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AF)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115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119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110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FR=</a:t>
                      </a:r>
                      <a:r>
                        <a:rPr sz="14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(((A*0)+(B*1)+(C*2)+(D*3)+(E*4))/R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F)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*2.50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(points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limited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10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FR_1=</a:t>
                      </a:r>
                      <a:r>
                        <a:rPr sz="13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((0+2+2+3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+460)</a:t>
                      </a:r>
                      <a:r>
                        <a:rPr sz="13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/117) *2.50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=</a:t>
                      </a:r>
                      <a:r>
                        <a:rPr sz="13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9.98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FR_2=</a:t>
                      </a:r>
                      <a:r>
                        <a:rPr sz="13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((0+3+4+0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+476)</a:t>
                      </a:r>
                      <a:r>
                        <a:rPr sz="13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/117)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Cambria"/>
                          <a:cs typeface="Cambria"/>
                        </a:rPr>
                        <a:t>*2.50=</a:t>
                      </a:r>
                      <a:r>
                        <a:rPr sz="13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10(10.32)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225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FR_3=</a:t>
                      </a:r>
                      <a:r>
                        <a:rPr sz="13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((0+10+4+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3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+ </a:t>
                      </a:r>
                      <a:r>
                        <a:rPr sz="1300" spc="-2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440)/115)</a:t>
                      </a:r>
                      <a:r>
                        <a:rPr sz="13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*2.50</a:t>
                      </a:r>
                      <a:r>
                        <a:rPr sz="13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=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9.93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85">
                <a:tc>
                  <a:txBody>
                    <a:bodyPr/>
                    <a:lstStyle/>
                    <a:p>
                      <a:pPr marL="896619" marR="83820" indent="-80581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856615" algn="l"/>
                          <a:tab pos="1317625" algn="l"/>
                          <a:tab pos="2080260" algn="l"/>
                          <a:tab pos="2706370" algn="l"/>
                        </a:tabLst>
                      </a:pPr>
                      <a:r>
                        <a:rPr sz="1400" spc="-5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ag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e	FR=	((F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R_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+	F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R_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+	F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10" dirty="0">
                          <a:latin typeface="Cambria"/>
                          <a:cs typeface="Cambria"/>
                        </a:rPr>
                        <a:t>_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)/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) 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(marks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limited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10)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(9.98+10+9.93)/3=29.04/3=9.97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6894" y="1021790"/>
            <a:ext cx="6116320" cy="1875789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735330" lvl="1" indent="-723265">
              <a:lnSpc>
                <a:spcPct val="100000"/>
              </a:lnSpc>
              <a:spcBef>
                <a:spcPts val="1485"/>
              </a:spcBef>
              <a:buAutoNum type="arabicPeriod"/>
              <a:tabLst>
                <a:tab pos="735330" algn="l"/>
                <a:tab pos="73596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Professional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Development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Activities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(60)</a:t>
            </a:r>
            <a:endParaRPr sz="2200">
              <a:latin typeface="Cambria"/>
              <a:cs typeface="Cambria"/>
            </a:endParaRPr>
          </a:p>
          <a:p>
            <a:pPr marL="735330" marR="299085" lvl="2" indent="-721360">
              <a:lnSpc>
                <a:spcPct val="150000"/>
              </a:lnSpc>
              <a:spcBef>
                <a:spcPts val="50"/>
              </a:spcBef>
              <a:buAutoNum type="arabicPeriod"/>
              <a:tabLst>
                <a:tab pos="735965" algn="l"/>
                <a:tab pos="2652395" algn="l"/>
                <a:tab pos="3209925" algn="l"/>
                <a:tab pos="4774565" algn="l"/>
              </a:tabLst>
            </a:pP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Membership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s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in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P</a:t>
            </a:r>
            <a:r>
              <a:rPr sz="2000" b="1" spc="-35" dirty="0">
                <a:solidFill>
                  <a:srgbClr val="FF3300"/>
                </a:solidFill>
                <a:latin typeface="Cambria"/>
                <a:cs typeface="Cambria"/>
              </a:rPr>
              <a:t>r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of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es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s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i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o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n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5" dirty="0">
                <a:solidFill>
                  <a:srgbClr val="FF3300"/>
                </a:solidFill>
                <a:latin typeface="Cambria"/>
                <a:cs typeface="Cambria"/>
              </a:rPr>
              <a:t>S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o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cieties  International</a:t>
            </a:r>
            <a:r>
              <a:rPr sz="2000" b="1" spc="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Levels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 (05)</a:t>
            </a:r>
            <a:endParaRPr sz="2000">
              <a:latin typeface="Cambria"/>
              <a:cs typeface="Cambria"/>
            </a:endParaRPr>
          </a:p>
          <a:p>
            <a:pPr marL="735330">
              <a:lnSpc>
                <a:spcPct val="100000"/>
              </a:lnSpc>
              <a:spcBef>
                <a:spcPts val="1130"/>
              </a:spcBef>
              <a:tabLst>
                <a:tab pos="1774825" algn="l"/>
                <a:tab pos="2621915" algn="l"/>
                <a:tab pos="3008630" algn="l"/>
                <a:tab pos="3864610" algn="l"/>
                <a:tab pos="5031105" algn="l"/>
                <a:tab pos="5647690" algn="l"/>
              </a:tabLst>
            </a:pPr>
            <a:r>
              <a:rPr sz="1800" dirty="0">
                <a:latin typeface="Cambria"/>
                <a:cs typeface="Cambria"/>
              </a:rPr>
              <a:t>(P</a:t>
            </a:r>
            <a:r>
              <a:rPr sz="1800" spc="-25" dirty="0">
                <a:latin typeface="Cambria"/>
                <a:cs typeface="Cambria"/>
              </a:rPr>
              <a:t>ro</a:t>
            </a:r>
            <a:r>
              <a:rPr sz="1800" dirty="0">
                <a:latin typeface="Cambria"/>
                <a:cs typeface="Cambria"/>
              </a:rPr>
              <a:t>vide	d</a:t>
            </a:r>
            <a:r>
              <a:rPr sz="1800" spc="-5" dirty="0">
                <a:latin typeface="Cambria"/>
                <a:cs typeface="Cambria"/>
              </a:rPr>
              <a:t>et</a:t>
            </a:r>
            <a:r>
              <a:rPr sz="1800" dirty="0">
                <a:latin typeface="Cambria"/>
                <a:cs typeface="Cambria"/>
              </a:rPr>
              <a:t>ails	</a:t>
            </a:r>
            <a:r>
              <a:rPr sz="1800" spc="-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f	</a:t>
            </a:r>
            <a:r>
              <a:rPr sz="1800" spc="-25" dirty="0">
                <a:latin typeface="Cambria"/>
                <a:cs typeface="Cambria"/>
              </a:rPr>
              <a:t>f</a:t>
            </a:r>
            <a:r>
              <a:rPr sz="1800" spc="-5" dirty="0">
                <a:latin typeface="Cambria"/>
                <a:cs typeface="Cambria"/>
              </a:rPr>
              <a:t>acul</a:t>
            </a:r>
            <a:r>
              <a:rPr sz="1800" dirty="0">
                <a:latin typeface="Cambria"/>
                <a:cs typeface="Cambria"/>
              </a:rPr>
              <a:t>ty	</a:t>
            </a:r>
            <a:r>
              <a:rPr sz="1800" spc="-5" dirty="0">
                <a:latin typeface="Cambria"/>
                <a:cs typeface="Cambria"/>
              </a:rPr>
              <a:t>m</a:t>
            </a:r>
            <a:r>
              <a:rPr sz="1800" dirty="0">
                <a:latin typeface="Cambria"/>
                <a:cs typeface="Cambria"/>
              </a:rPr>
              <a:t>e</a:t>
            </a:r>
            <a:r>
              <a:rPr sz="1800" spc="-5" dirty="0">
                <a:latin typeface="Cambria"/>
                <a:cs typeface="Cambria"/>
              </a:rPr>
              <a:t>mbers</a:t>
            </a:r>
            <a:r>
              <a:rPr sz="1800" dirty="0">
                <a:latin typeface="Cambria"/>
                <a:cs typeface="Cambria"/>
              </a:rPr>
              <a:t>,	</a:t>
            </a:r>
            <a:r>
              <a:rPr sz="1800" spc="-25" dirty="0">
                <a:latin typeface="Cambria"/>
                <a:cs typeface="Cambria"/>
              </a:rPr>
              <a:t>w</a:t>
            </a:r>
            <a:r>
              <a:rPr sz="1800" dirty="0">
                <a:latin typeface="Cambria"/>
                <a:cs typeface="Cambria"/>
              </a:rPr>
              <a:t>ho	h</a:t>
            </a:r>
            <a:r>
              <a:rPr sz="1800" spc="-40" dirty="0">
                <a:latin typeface="Cambria"/>
                <a:cs typeface="Cambria"/>
              </a:rPr>
              <a:t>av</a:t>
            </a:r>
            <a:r>
              <a:rPr sz="1800" dirty="0"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77023" y="1692401"/>
            <a:ext cx="20256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65785" algn="l"/>
                <a:tab pos="1884045" algn="l"/>
              </a:tabLst>
            </a:pP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a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t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Na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t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iona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l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/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42378" y="2460498"/>
            <a:ext cx="18611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590" marR="5080" indent="-136525">
              <a:lnSpc>
                <a:spcPct val="150000"/>
              </a:lnSpc>
              <a:spcBef>
                <a:spcPts val="100"/>
              </a:spcBef>
              <a:tabLst>
                <a:tab pos="777875" algn="l"/>
                <a:tab pos="1649095" algn="l"/>
              </a:tabLst>
            </a:pPr>
            <a:r>
              <a:rPr sz="1800" spc="-5" dirty="0">
                <a:latin typeface="Cambria"/>
                <a:cs typeface="Cambria"/>
              </a:rPr>
              <a:t>act</a:t>
            </a:r>
            <a:r>
              <a:rPr sz="1800" spc="-45" dirty="0">
                <a:latin typeface="Cambria"/>
                <a:cs typeface="Cambria"/>
              </a:rPr>
              <a:t>i</a:t>
            </a:r>
            <a:r>
              <a:rPr sz="1800" spc="-40" dirty="0">
                <a:latin typeface="Cambria"/>
                <a:cs typeface="Cambria"/>
              </a:rPr>
              <a:t>v</a:t>
            </a:r>
            <a:r>
              <a:rPr sz="1800" dirty="0">
                <a:latin typeface="Cambria"/>
                <a:cs typeface="Cambria"/>
              </a:rPr>
              <a:t>e	</a:t>
            </a:r>
            <a:r>
              <a:rPr sz="1800" spc="-25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ec</a:t>
            </a:r>
            <a:r>
              <a:rPr sz="1800" spc="-5" dirty="0">
                <a:latin typeface="Cambria"/>
                <a:cs typeface="Cambria"/>
              </a:rPr>
              <a:t>ogn</a:t>
            </a:r>
            <a:r>
              <a:rPr sz="1800" spc="-10" dirty="0">
                <a:latin typeface="Cambria"/>
                <a:cs typeface="Cambria"/>
              </a:rPr>
              <a:t>i</a:t>
            </a:r>
            <a:r>
              <a:rPr sz="1800" dirty="0">
                <a:latin typeface="Cambria"/>
                <a:cs typeface="Cambria"/>
              </a:rPr>
              <a:t>z</a:t>
            </a:r>
            <a:r>
              <a:rPr sz="1800" spc="-5" dirty="0">
                <a:latin typeface="Cambria"/>
                <a:cs typeface="Cambria"/>
              </a:rPr>
              <a:t>e</a:t>
            </a:r>
            <a:r>
              <a:rPr sz="1800" dirty="0">
                <a:latin typeface="Cambria"/>
                <a:cs typeface="Cambria"/>
              </a:rPr>
              <a:t>d  c</a:t>
            </a:r>
            <a:r>
              <a:rPr sz="1800" spc="-10" dirty="0">
                <a:latin typeface="Cambria"/>
                <a:cs typeface="Cambria"/>
              </a:rPr>
              <a:t>o</a:t>
            </a:r>
            <a:r>
              <a:rPr sz="1800" spc="-5" dirty="0">
                <a:latin typeface="Cambria"/>
                <a:cs typeface="Cambria"/>
              </a:rPr>
              <a:t>ntribu</a:t>
            </a:r>
            <a:r>
              <a:rPr sz="1800" spc="5" dirty="0">
                <a:latin typeface="Cambria"/>
                <a:cs typeface="Cambria"/>
              </a:rPr>
              <a:t>t</a:t>
            </a:r>
            <a:r>
              <a:rPr sz="1800" dirty="0">
                <a:latin typeface="Cambria"/>
                <a:cs typeface="Cambria"/>
              </a:rPr>
              <a:t>io</a:t>
            </a:r>
            <a:r>
              <a:rPr sz="1800" spc="-10" dirty="0">
                <a:latin typeface="Cambria"/>
                <a:cs typeface="Cambria"/>
              </a:rPr>
              <a:t>n</a:t>
            </a:r>
            <a:r>
              <a:rPr sz="1800" dirty="0">
                <a:latin typeface="Cambria"/>
                <a:cs typeface="Cambria"/>
              </a:rPr>
              <a:t>s	</a:t>
            </a:r>
            <a:r>
              <a:rPr sz="1800" spc="-20" dirty="0">
                <a:latin typeface="Cambria"/>
                <a:cs typeface="Cambria"/>
              </a:rPr>
              <a:t>to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0032" y="2871978"/>
            <a:ext cx="55467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388745" algn="l"/>
                <a:tab pos="2901950" algn="l"/>
                <a:tab pos="3444875" algn="l"/>
                <a:tab pos="4094479" algn="l"/>
                <a:tab pos="5168265" algn="l"/>
              </a:tabLst>
            </a:pPr>
            <a:r>
              <a:rPr sz="1800" spc="-5" dirty="0">
                <a:latin typeface="Cambria"/>
                <a:cs typeface="Cambria"/>
              </a:rPr>
              <a:t>p</a:t>
            </a:r>
            <a:r>
              <a:rPr sz="1800" spc="-25" dirty="0">
                <a:latin typeface="Cambria"/>
                <a:cs typeface="Cambria"/>
              </a:rPr>
              <a:t>r</a:t>
            </a:r>
            <a:r>
              <a:rPr sz="1800" dirty="0">
                <a:latin typeface="Cambria"/>
                <a:cs typeface="Cambria"/>
              </a:rPr>
              <a:t>o</a:t>
            </a:r>
            <a:r>
              <a:rPr sz="1800" spc="-25" dirty="0">
                <a:latin typeface="Cambria"/>
                <a:cs typeface="Cambria"/>
              </a:rPr>
              <a:t>f</a:t>
            </a:r>
            <a:r>
              <a:rPr sz="1800" dirty="0">
                <a:latin typeface="Cambria"/>
                <a:cs typeface="Cambria"/>
              </a:rPr>
              <a:t>ession</a:t>
            </a:r>
            <a:r>
              <a:rPr sz="1800" spc="-5" dirty="0">
                <a:latin typeface="Cambria"/>
                <a:cs typeface="Cambria"/>
              </a:rPr>
              <a:t>a</a:t>
            </a:r>
            <a:r>
              <a:rPr sz="1800" dirty="0">
                <a:latin typeface="Cambria"/>
                <a:cs typeface="Cambria"/>
              </a:rPr>
              <a:t>l	</a:t>
            </a:r>
            <a:r>
              <a:rPr sz="1800" spc="-5" dirty="0">
                <a:latin typeface="Cambria"/>
                <a:cs typeface="Cambria"/>
              </a:rPr>
              <a:t>membership</a:t>
            </a:r>
            <a:r>
              <a:rPr sz="1800" dirty="0">
                <a:latin typeface="Cambria"/>
                <a:cs typeface="Cambria"/>
              </a:rPr>
              <a:t>s	</a:t>
            </a:r>
            <a:r>
              <a:rPr sz="1800" spc="-5" dirty="0">
                <a:latin typeface="Cambria"/>
                <a:cs typeface="Cambria"/>
              </a:rPr>
              <a:t>an</a:t>
            </a:r>
            <a:r>
              <a:rPr sz="1800" dirty="0">
                <a:latin typeface="Cambria"/>
                <a:cs typeface="Cambria"/>
              </a:rPr>
              <a:t>d	</a:t>
            </a:r>
            <a:r>
              <a:rPr sz="1800" spc="-5" dirty="0">
                <a:latin typeface="Cambria"/>
                <a:cs typeface="Cambria"/>
              </a:rPr>
              <a:t>t</a:t>
            </a:r>
            <a:r>
              <a:rPr sz="1800" dirty="0">
                <a:latin typeface="Cambria"/>
                <a:cs typeface="Cambria"/>
              </a:rPr>
              <a:t>heir	</a:t>
            </a:r>
            <a:r>
              <a:rPr sz="1800" spc="-5" dirty="0">
                <a:latin typeface="Cambria"/>
                <a:cs typeface="Cambria"/>
              </a:rPr>
              <a:t>positio</a:t>
            </a:r>
            <a:r>
              <a:rPr sz="1800" spc="-10" dirty="0">
                <a:latin typeface="Cambria"/>
                <a:cs typeface="Cambria"/>
              </a:rPr>
              <a:t>n</a:t>
            </a:r>
            <a:r>
              <a:rPr sz="1800" dirty="0">
                <a:latin typeface="Cambria"/>
                <a:cs typeface="Cambria"/>
              </a:rPr>
              <a:t>s	</a:t>
            </a:r>
            <a:r>
              <a:rPr sz="1800" spc="-5" dirty="0">
                <a:latin typeface="Cambria"/>
                <a:cs typeface="Cambria"/>
              </a:rPr>
              <a:t>and  </a:t>
            </a:r>
            <a:r>
              <a:rPr sz="1800" spc="-10" dirty="0">
                <a:latin typeface="Cambria"/>
                <a:cs typeface="Cambria"/>
              </a:rPr>
              <a:t>professional</a:t>
            </a:r>
            <a:r>
              <a:rPr sz="1800" spc="-5" dirty="0">
                <a:latin typeface="Cambria"/>
                <a:cs typeface="Cambria"/>
              </a:rPr>
              <a:t> societies during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 assessment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period.)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36826" y="3984497"/>
            <a:ext cx="6186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No.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6.1.1.1: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List</a:t>
            </a:r>
            <a:r>
              <a:rPr sz="1800" i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of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 faculty</a:t>
            </a:r>
            <a:r>
              <a:rPr sz="1800" i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members and</a:t>
            </a:r>
            <a:r>
              <a:rPr sz="1800" i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their</a:t>
            </a:r>
            <a:r>
              <a:rPr sz="1800" i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memberships.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FF0000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FF0000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94891" y="4403471"/>
          <a:ext cx="7526655" cy="1541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S.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N.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7195" marR="218440" indent="-192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Name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Faculty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0855" marR="107314" indent="-3784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Professional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Society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/Body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at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National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International</a:t>
                      </a:r>
                      <a:r>
                        <a:rPr sz="14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Level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4170" marR="135890" indent="-2019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Name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 the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Grade/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Level/Position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❖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Segoe UI Symbol"/>
                          <a:cs typeface="Segoe UI Symbol"/>
                        </a:rPr>
                        <a:t>❖</a:t>
                      </a:r>
                      <a:endParaRPr sz="1600">
                        <a:latin typeface="Segoe UI Symbol"/>
                        <a:cs typeface="Segoe UI Symbo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Segoe UI Symbol"/>
                          <a:cs typeface="Segoe UI Symbol"/>
                        </a:rPr>
                        <a:t>❖</a:t>
                      </a:r>
                      <a:endParaRPr sz="1800">
                        <a:latin typeface="Segoe UI Symbol"/>
                        <a:cs typeface="Segoe UI Symbol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Segoe UI Symbol"/>
                          <a:cs typeface="Segoe UI Symbol"/>
                        </a:rPr>
                        <a:t>❖</a:t>
                      </a:r>
                      <a:endParaRPr sz="1800">
                        <a:latin typeface="Segoe UI Symbol"/>
                        <a:cs typeface="Segoe UI Symbo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…..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063" y="1020449"/>
            <a:ext cx="8302625" cy="2142490"/>
          </a:xfrm>
          <a:prstGeom prst="rect">
            <a:avLst/>
          </a:prstGeom>
        </p:spPr>
        <p:txBody>
          <a:bodyPr vert="horz" wrap="square" lIns="0" tIns="172085" rIns="0" bIns="0" rtlCol="0">
            <a:spAutoFit/>
          </a:bodyPr>
          <a:lstStyle/>
          <a:p>
            <a:pPr marL="697230" lvl="2" indent="-684530">
              <a:lnSpc>
                <a:spcPct val="100000"/>
              </a:lnSpc>
              <a:spcBef>
                <a:spcPts val="1355"/>
              </a:spcBef>
              <a:buSzPct val="105263"/>
              <a:buAutoNum type="arabicPeriod" startAt="2"/>
              <a:tabLst>
                <a:tab pos="697230" algn="l"/>
              </a:tabLst>
            </a:pPr>
            <a:r>
              <a:rPr sz="1900" b="1" spc="-15" dirty="0">
                <a:solidFill>
                  <a:srgbClr val="FF3300"/>
                </a:solidFill>
                <a:latin typeface="Cambria"/>
                <a:cs typeface="Cambria"/>
              </a:rPr>
              <a:t>Faculty </a:t>
            </a:r>
            <a:r>
              <a:rPr sz="1900" b="1" dirty="0">
                <a:solidFill>
                  <a:srgbClr val="FF3300"/>
                </a:solidFill>
                <a:latin typeface="Cambria"/>
                <a:cs typeface="Cambria"/>
              </a:rPr>
              <a:t>as</a:t>
            </a:r>
            <a:r>
              <a:rPr sz="19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900" b="1" spc="-15" dirty="0">
                <a:solidFill>
                  <a:srgbClr val="FF3300"/>
                </a:solidFill>
                <a:latin typeface="Cambria"/>
                <a:cs typeface="Cambria"/>
              </a:rPr>
              <a:t>Resource</a:t>
            </a:r>
            <a:r>
              <a:rPr sz="1900" b="1" spc="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900" b="1" spc="-10" dirty="0">
                <a:solidFill>
                  <a:srgbClr val="FF3300"/>
                </a:solidFill>
                <a:latin typeface="Cambria"/>
                <a:cs typeface="Cambria"/>
              </a:rPr>
              <a:t>Persons</a:t>
            </a:r>
            <a:r>
              <a:rPr sz="19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900" b="1" spc="-5" dirty="0">
                <a:solidFill>
                  <a:srgbClr val="FF3300"/>
                </a:solidFill>
                <a:latin typeface="Cambria"/>
                <a:cs typeface="Cambria"/>
              </a:rPr>
              <a:t>or</a:t>
            </a:r>
            <a:r>
              <a:rPr sz="19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900" b="1" spc="-5" dirty="0">
                <a:solidFill>
                  <a:srgbClr val="FF3300"/>
                </a:solidFill>
                <a:latin typeface="Cambria"/>
                <a:cs typeface="Cambria"/>
              </a:rPr>
              <a:t>Participants</a:t>
            </a:r>
            <a:r>
              <a:rPr sz="19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900" b="1" dirty="0">
                <a:solidFill>
                  <a:srgbClr val="FF3300"/>
                </a:solidFill>
                <a:latin typeface="Cambria"/>
                <a:cs typeface="Cambria"/>
              </a:rPr>
              <a:t>in </a:t>
            </a:r>
            <a:r>
              <a:rPr sz="1900" b="1" spc="-5" dirty="0">
                <a:solidFill>
                  <a:srgbClr val="FF3300"/>
                </a:solidFill>
                <a:latin typeface="Cambria"/>
                <a:cs typeface="Cambria"/>
              </a:rPr>
              <a:t>STTPs/FDPs</a:t>
            </a:r>
            <a:r>
              <a:rPr sz="1900" b="1" spc="-3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900" b="1" spc="-5" dirty="0">
                <a:solidFill>
                  <a:srgbClr val="FF3300"/>
                </a:solidFill>
                <a:latin typeface="Cambria"/>
                <a:cs typeface="Cambria"/>
              </a:rPr>
              <a:t>(10)</a:t>
            </a:r>
            <a:endParaRPr sz="1900">
              <a:latin typeface="Cambria"/>
              <a:cs typeface="Cambria"/>
            </a:endParaRPr>
          </a:p>
          <a:p>
            <a:pPr marL="988694" lvl="3" indent="-802005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989330" algn="l"/>
              </a:tabLst>
            </a:pPr>
            <a:r>
              <a:rPr sz="1800" b="1" spc="-15" dirty="0">
                <a:solidFill>
                  <a:srgbClr val="FF3300"/>
                </a:solidFill>
                <a:latin typeface="Cambria"/>
                <a:cs typeface="Cambria"/>
              </a:rPr>
              <a:t>Faculty</a:t>
            </a:r>
            <a:r>
              <a:rPr sz="18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3300"/>
                </a:solidFill>
                <a:latin typeface="Cambria"/>
                <a:cs typeface="Cambria"/>
              </a:rPr>
              <a:t>as</a:t>
            </a:r>
            <a:r>
              <a:rPr sz="1800" b="1" spc="-10" dirty="0">
                <a:solidFill>
                  <a:srgbClr val="FF3300"/>
                </a:solidFill>
                <a:latin typeface="Cambria"/>
                <a:cs typeface="Cambria"/>
              </a:rPr>
              <a:t> Resource</a:t>
            </a:r>
            <a:r>
              <a:rPr sz="18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3300"/>
                </a:solidFill>
                <a:latin typeface="Cambria"/>
                <a:cs typeface="Cambria"/>
              </a:rPr>
              <a:t>Persons</a:t>
            </a:r>
            <a:r>
              <a:rPr sz="18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Cambria"/>
                <a:cs typeface="Cambria"/>
              </a:rPr>
              <a:t>in</a:t>
            </a:r>
            <a:r>
              <a:rPr sz="18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3300"/>
                </a:solidFill>
                <a:latin typeface="Cambria"/>
                <a:cs typeface="Cambria"/>
              </a:rPr>
              <a:t>STTPs/FDPs</a:t>
            </a:r>
            <a:r>
              <a:rPr sz="1800" b="1" spc="-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Cambria"/>
                <a:cs typeface="Cambria"/>
              </a:rPr>
              <a:t>(05)</a:t>
            </a:r>
            <a:endParaRPr sz="1800">
              <a:latin typeface="Cambria"/>
              <a:cs typeface="Cambria"/>
            </a:endParaRPr>
          </a:p>
          <a:p>
            <a:pPr marL="910590" marR="5080">
              <a:lnSpc>
                <a:spcPct val="150000"/>
              </a:lnSpc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details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faculty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involved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as</a:t>
            </a:r>
            <a:r>
              <a:rPr sz="1800" spc="160" dirty="0"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6600FF"/>
                </a:solidFill>
                <a:latin typeface="Cambria"/>
                <a:cs typeface="Cambria"/>
              </a:rPr>
              <a:t>resource</a:t>
            </a:r>
            <a:r>
              <a:rPr sz="1800" b="1" spc="14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persons</a:t>
            </a:r>
            <a:r>
              <a:rPr sz="1800" b="1" spc="16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STTP/FDP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events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during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 assessment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period.)</a:t>
            </a:r>
            <a:endParaRPr sz="1800">
              <a:latin typeface="Cambria"/>
              <a:cs typeface="Cambria"/>
            </a:endParaRPr>
          </a:p>
          <a:p>
            <a:pPr marL="665480">
              <a:lnSpc>
                <a:spcPct val="100000"/>
              </a:lnSpc>
              <a:spcBef>
                <a:spcPts val="1080"/>
              </a:spcBef>
            </a:pP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No.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6.1.2.1.1:</a:t>
            </a:r>
            <a:r>
              <a:rPr sz="1800" i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List</a:t>
            </a:r>
            <a:r>
              <a:rPr sz="1800" i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of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faculty</a:t>
            </a:r>
            <a:r>
              <a:rPr sz="1800" i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members</a:t>
            </a:r>
            <a:r>
              <a:rPr sz="1800" i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as </a:t>
            </a:r>
            <a:r>
              <a:rPr sz="1800" i="1" spc="-10" dirty="0">
                <a:solidFill>
                  <a:srgbClr val="00AF50"/>
                </a:solidFill>
                <a:latin typeface="Cambria"/>
                <a:cs typeface="Cambria"/>
              </a:rPr>
              <a:t>resource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person</a:t>
            </a:r>
            <a:r>
              <a:rPr sz="1800" i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in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 STTP/FDP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98930" y="3277361"/>
          <a:ext cx="7141845" cy="2999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68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S.N.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 marR="139065" indent="-107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Name of the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as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Resource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Person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0180" marR="99695" indent="-635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Name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STTP/FDP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Date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Location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6570" marR="165100" indent="-3219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ani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zed  </a:t>
                      </a:r>
                      <a:r>
                        <a:rPr sz="1400" b="1" spc="-35" dirty="0">
                          <a:latin typeface="Cambria"/>
                          <a:cs typeface="Cambria"/>
                        </a:rPr>
                        <a:t>by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35" dirty="0">
                          <a:latin typeface="Cambria"/>
                          <a:cs typeface="Cambria"/>
                        </a:rPr>
                        <a:t>CAYm1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1.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…..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9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spc="-35" dirty="0">
                          <a:latin typeface="Cambria"/>
                          <a:cs typeface="Cambria"/>
                        </a:rPr>
                        <a:t>CAYm2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1.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…..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1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spc="-35" dirty="0">
                          <a:latin typeface="Cambria"/>
                          <a:cs typeface="Cambria"/>
                        </a:rPr>
                        <a:t>CAYm3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1.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…..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0" y="1070101"/>
            <a:ext cx="8181975" cy="397002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814069" lvl="3" indent="-802005" algn="just">
              <a:lnSpc>
                <a:spcPct val="100000"/>
              </a:lnSpc>
              <a:spcBef>
                <a:spcPts val="1180"/>
              </a:spcBef>
              <a:buAutoNum type="arabicPeriod" startAt="2"/>
              <a:tabLst>
                <a:tab pos="814705" algn="l"/>
              </a:tabLst>
            </a:pPr>
            <a:r>
              <a:rPr sz="1800" b="1" spc="-15" dirty="0">
                <a:solidFill>
                  <a:srgbClr val="FF3300"/>
                </a:solidFill>
                <a:latin typeface="Cambria"/>
                <a:cs typeface="Cambria"/>
              </a:rPr>
              <a:t>Faculty </a:t>
            </a:r>
            <a:r>
              <a:rPr sz="1800" b="1" spc="-5" dirty="0">
                <a:solidFill>
                  <a:srgbClr val="FF3300"/>
                </a:solidFill>
                <a:latin typeface="Cambria"/>
                <a:cs typeface="Cambria"/>
              </a:rPr>
              <a:t>Members’</a:t>
            </a:r>
            <a:r>
              <a:rPr sz="18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3300"/>
                </a:solidFill>
                <a:latin typeface="Cambria"/>
                <a:cs typeface="Cambria"/>
              </a:rPr>
              <a:t>Participation </a:t>
            </a:r>
            <a:r>
              <a:rPr sz="1800" b="1" spc="-5" dirty="0">
                <a:solidFill>
                  <a:srgbClr val="FF3300"/>
                </a:solidFill>
                <a:latin typeface="Cambria"/>
                <a:cs typeface="Cambria"/>
              </a:rPr>
              <a:t>in</a:t>
            </a:r>
            <a:r>
              <a:rPr sz="18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3300"/>
                </a:solidFill>
                <a:latin typeface="Cambria"/>
                <a:cs typeface="Cambria"/>
              </a:rPr>
              <a:t>STTPs/FDPs</a:t>
            </a:r>
            <a:r>
              <a:rPr sz="1800" b="1" spc="-5" dirty="0">
                <a:solidFill>
                  <a:srgbClr val="FF3300"/>
                </a:solidFill>
                <a:latin typeface="Cambria"/>
                <a:cs typeface="Cambria"/>
              </a:rPr>
              <a:t> (05)</a:t>
            </a:r>
            <a:endParaRPr sz="1800">
              <a:latin typeface="Cambria"/>
              <a:cs typeface="Cambria"/>
            </a:endParaRPr>
          </a:p>
          <a:p>
            <a:pPr marL="817244" marR="5080" algn="just">
              <a:lnSpc>
                <a:spcPct val="150000"/>
              </a:lnSpc>
              <a:spcBef>
                <a:spcPts val="5"/>
              </a:spcBef>
            </a:pPr>
            <a:r>
              <a:rPr sz="1800" spc="-10" dirty="0">
                <a:latin typeface="Cambria"/>
                <a:cs typeface="Cambria"/>
              </a:rPr>
              <a:t>(Provide </a:t>
            </a:r>
            <a:r>
              <a:rPr sz="1800" spc="-5" dirty="0">
                <a:latin typeface="Cambria"/>
                <a:cs typeface="Cambria"/>
              </a:rPr>
              <a:t>details of </a:t>
            </a:r>
            <a:r>
              <a:rPr sz="1800" b="1" spc="-5" dirty="0">
                <a:solidFill>
                  <a:srgbClr val="6600FF"/>
                </a:solidFill>
                <a:latin typeface="Cambria"/>
                <a:cs typeface="Cambria"/>
              </a:rPr>
              <a:t>faculty </a:t>
            </a:r>
            <a:r>
              <a:rPr sz="1800" b="1" spc="-10" dirty="0">
                <a:solidFill>
                  <a:srgbClr val="6600FF"/>
                </a:solidFill>
                <a:latin typeface="Cambria"/>
                <a:cs typeface="Cambria"/>
              </a:rPr>
              <a:t>participated </a:t>
            </a:r>
            <a:r>
              <a:rPr sz="1800" spc="-5" dirty="0">
                <a:latin typeface="Cambria"/>
                <a:cs typeface="Cambria"/>
              </a:rPr>
              <a:t>in STTP/FDP </a:t>
            </a:r>
            <a:r>
              <a:rPr sz="1800" spc="-10" dirty="0">
                <a:latin typeface="Cambria"/>
                <a:cs typeface="Cambria"/>
              </a:rPr>
              <a:t>events </a:t>
            </a:r>
            <a:r>
              <a:rPr sz="1800" dirty="0">
                <a:latin typeface="Cambria"/>
                <a:cs typeface="Cambria"/>
              </a:rPr>
              <a:t>during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assessment period </a:t>
            </a:r>
            <a:r>
              <a:rPr sz="1800" dirty="0">
                <a:latin typeface="Cambria"/>
                <a:cs typeface="Cambria"/>
              </a:rPr>
              <a:t>with </a:t>
            </a:r>
            <a:r>
              <a:rPr sz="1800" spc="-5" dirty="0">
                <a:latin typeface="Cambria"/>
                <a:cs typeface="Cambria"/>
              </a:rPr>
              <a:t>special </a:t>
            </a:r>
            <a:r>
              <a:rPr sz="1800" spc="-10" dirty="0">
                <a:latin typeface="Cambria"/>
                <a:cs typeface="Cambria"/>
              </a:rPr>
              <a:t>reference to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spc="-10" dirty="0">
                <a:latin typeface="Cambria"/>
                <a:cs typeface="Cambria"/>
              </a:rPr>
              <a:t>faculty </a:t>
            </a:r>
            <a:r>
              <a:rPr sz="1800" spc="-5" dirty="0">
                <a:latin typeface="Cambria"/>
                <a:cs typeface="Cambria"/>
              </a:rPr>
              <a:t>competency </a:t>
            </a:r>
            <a:r>
              <a:rPr sz="1800" spc="-10" dirty="0">
                <a:latin typeface="Cambria"/>
                <a:cs typeface="Cambria"/>
              </a:rPr>
              <a:t>for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program </a:t>
            </a:r>
            <a:r>
              <a:rPr sz="1800" spc="-5" dirty="0">
                <a:latin typeface="Cambria"/>
                <a:cs typeface="Cambria"/>
              </a:rPr>
              <a:t>under consideration </a:t>
            </a:r>
            <a:r>
              <a:rPr sz="1800" spc="-10" dirty="0">
                <a:latin typeface="Cambria"/>
                <a:cs typeface="Cambria"/>
              </a:rPr>
              <a:t>for </a:t>
            </a:r>
            <a:r>
              <a:rPr sz="1800" spc="-5" dirty="0">
                <a:latin typeface="Cambria"/>
                <a:cs typeface="Cambria"/>
              </a:rPr>
              <a:t>accreditation. </a:t>
            </a:r>
            <a:r>
              <a:rPr sz="1800" dirty="0">
                <a:latin typeface="Cambria"/>
                <a:cs typeface="Cambria"/>
              </a:rPr>
              <a:t>Please </a:t>
            </a:r>
            <a:r>
              <a:rPr sz="1800" spc="-5" dirty="0">
                <a:latin typeface="Cambria"/>
                <a:cs typeface="Cambria"/>
              </a:rPr>
              <a:t>do not </a:t>
            </a:r>
            <a:r>
              <a:rPr sz="1800" spc="-25" dirty="0">
                <a:latin typeface="Cambria"/>
                <a:cs typeface="Cambria"/>
              </a:rPr>
              <a:t>give </a:t>
            </a:r>
            <a:r>
              <a:rPr sz="1800" spc="-5" dirty="0">
                <a:latin typeface="Cambria"/>
                <a:cs typeface="Cambria"/>
              </a:rPr>
              <a:t>duplicate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data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from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dirty="0">
                <a:latin typeface="Cambria"/>
                <a:cs typeface="Cambria"/>
              </a:rPr>
              <a:t> section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6.1.4.)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Cambria"/>
              <a:cs typeface="Cambria"/>
            </a:endParaRPr>
          </a:p>
          <a:p>
            <a:pPr marL="909319" lvl="4" indent="-541020">
              <a:lnSpc>
                <a:spcPct val="100000"/>
              </a:lnSpc>
              <a:buFont typeface="Segoe UI Symbol"/>
              <a:buChar char="❖"/>
              <a:tabLst>
                <a:tab pos="909319" algn="l"/>
                <a:tab pos="909955" algn="l"/>
              </a:tabLst>
            </a:pPr>
            <a:r>
              <a:rPr sz="1800" dirty="0">
                <a:latin typeface="Cambria"/>
                <a:cs typeface="Cambria"/>
              </a:rPr>
              <a:t>A </a:t>
            </a:r>
            <a:r>
              <a:rPr sz="1800" spc="-15" dirty="0">
                <a:latin typeface="Cambria"/>
                <a:cs typeface="Cambria"/>
              </a:rPr>
              <a:t>Faculty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scores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maximum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five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points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participation</a:t>
            </a:r>
            <a:endParaRPr sz="1800">
              <a:latin typeface="Cambria"/>
              <a:cs typeface="Cambria"/>
            </a:endParaRPr>
          </a:p>
          <a:p>
            <a:pPr marL="909319" marR="573405" lvl="4" indent="-540385">
              <a:lnSpc>
                <a:spcPts val="3240"/>
              </a:lnSpc>
              <a:spcBef>
                <a:spcPts val="290"/>
              </a:spcBef>
              <a:buFont typeface="Segoe UI Symbol"/>
              <a:buChar char="❖"/>
              <a:tabLst>
                <a:tab pos="909319" algn="l"/>
                <a:tab pos="909955" algn="l"/>
              </a:tabLst>
            </a:pPr>
            <a:r>
              <a:rPr sz="1800" spc="-10" dirty="0">
                <a:latin typeface="Cambria"/>
                <a:cs typeface="Cambria"/>
              </a:rPr>
              <a:t>Participation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 2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to</a:t>
            </a:r>
            <a:r>
              <a:rPr sz="1800" dirty="0">
                <a:latin typeface="Cambria"/>
                <a:cs typeface="Cambria"/>
              </a:rPr>
              <a:t> 5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days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Faculty/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Faculty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development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program: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3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Points</a:t>
            </a:r>
            <a:endParaRPr sz="1800">
              <a:latin typeface="Cambria"/>
              <a:cs typeface="Cambria"/>
            </a:endParaRPr>
          </a:p>
          <a:p>
            <a:pPr marL="909319" lvl="4" indent="-541020">
              <a:lnSpc>
                <a:spcPct val="100000"/>
              </a:lnSpc>
              <a:spcBef>
                <a:spcPts val="795"/>
              </a:spcBef>
              <a:buFont typeface="Segoe UI Symbol"/>
              <a:buChar char="❖"/>
              <a:tabLst>
                <a:tab pos="909319" algn="l"/>
                <a:tab pos="909955" algn="l"/>
              </a:tabLst>
            </a:pPr>
            <a:r>
              <a:rPr sz="1800" spc="-10" dirty="0">
                <a:latin typeface="Cambria"/>
                <a:cs typeface="Cambria"/>
              </a:rPr>
              <a:t>Participation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 &gt;5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days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Faculty/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Faculty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development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program:</a:t>
            </a:r>
            <a:r>
              <a:rPr sz="1800" dirty="0">
                <a:latin typeface="Cambria"/>
                <a:cs typeface="Cambria"/>
              </a:rPr>
              <a:t> 5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points</a:t>
            </a:r>
            <a:r>
              <a:rPr sz="180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8947" y="1167129"/>
            <a:ext cx="72840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solidFill>
                  <a:srgbClr val="6600FF"/>
                </a:solidFill>
                <a:latin typeface="Cambria"/>
                <a:cs typeface="Cambria"/>
              </a:rPr>
              <a:t>Table</a:t>
            </a:r>
            <a:r>
              <a:rPr sz="1800" i="1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6600FF"/>
                </a:solidFill>
                <a:latin typeface="Cambria"/>
                <a:cs typeface="Cambria"/>
              </a:rPr>
              <a:t>No.</a:t>
            </a:r>
            <a:r>
              <a:rPr sz="1800" i="1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6600FF"/>
                </a:solidFill>
                <a:latin typeface="Cambria"/>
                <a:cs typeface="Cambria"/>
              </a:rPr>
              <a:t>6.1.2.2.1:</a:t>
            </a:r>
            <a:r>
              <a:rPr sz="1800" i="1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6600FF"/>
                </a:solidFill>
                <a:latin typeface="Cambria"/>
                <a:cs typeface="Cambria"/>
              </a:rPr>
              <a:t>List </a:t>
            </a:r>
            <a:r>
              <a:rPr sz="1800" i="1" dirty="0">
                <a:solidFill>
                  <a:srgbClr val="6600FF"/>
                </a:solidFill>
                <a:latin typeface="Cambria"/>
                <a:cs typeface="Cambria"/>
              </a:rPr>
              <a:t>of </a:t>
            </a:r>
            <a:r>
              <a:rPr sz="1800" i="1" spc="-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1800" i="1" spc="-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6600FF"/>
                </a:solidFill>
                <a:latin typeface="Cambria"/>
                <a:cs typeface="Cambria"/>
              </a:rPr>
              <a:t>members</a:t>
            </a:r>
            <a:r>
              <a:rPr sz="1800" i="1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6600FF"/>
                </a:solidFill>
                <a:latin typeface="Cambria"/>
                <a:cs typeface="Cambria"/>
              </a:rPr>
              <a:t>participated</a:t>
            </a:r>
            <a:r>
              <a:rPr sz="1800" i="1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6600FF"/>
                </a:solidFill>
                <a:latin typeface="Cambria"/>
                <a:cs typeface="Cambria"/>
              </a:rPr>
              <a:t>in</a:t>
            </a:r>
            <a:r>
              <a:rPr sz="1800" i="1" spc="-5" dirty="0">
                <a:solidFill>
                  <a:srgbClr val="6600FF"/>
                </a:solidFill>
                <a:latin typeface="Cambria"/>
                <a:cs typeface="Cambria"/>
              </a:rPr>
              <a:t> STTP/FDP</a:t>
            </a:r>
            <a:r>
              <a:rPr sz="1800" i="1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6600FF"/>
                </a:solidFill>
                <a:latin typeface="Cambria"/>
                <a:cs typeface="Cambria"/>
              </a:rPr>
              <a:t>events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52041" y="1654301"/>
          <a:ext cx="7265670" cy="4330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4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S.</a:t>
                      </a:r>
                      <a:r>
                        <a:rPr sz="14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N.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70255" marR="334010" indent="-43180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Name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 the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Faculty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as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Resource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Person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Participant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00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3091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Max.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5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per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Faculty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00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….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N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99">
                <a:tc gridSpan="2"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Sum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5840">
                <a:tc gridSpan="2">
                  <a:txBody>
                    <a:bodyPr/>
                    <a:lstStyle/>
                    <a:p>
                      <a:pPr marL="91440" marR="2660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RDF=Number</a:t>
                      </a:r>
                      <a:r>
                        <a:rPr sz="15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of</a:t>
                      </a:r>
                      <a:r>
                        <a:rPr sz="15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1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faculty</a:t>
                      </a:r>
                      <a:r>
                        <a:rPr sz="15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1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required</a:t>
                      </a:r>
                      <a:r>
                        <a:rPr sz="1500" spc="1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to comply </a:t>
                      </a:r>
                      <a:r>
                        <a:rPr sz="15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with the 20:1 student-faculty </a:t>
                      </a:r>
                      <a:r>
                        <a:rPr sz="1500" spc="-1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ratio </a:t>
                      </a:r>
                      <a:r>
                        <a:rPr sz="15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in </a:t>
                      </a:r>
                      <a:r>
                        <a:rPr sz="15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the </a:t>
                      </a:r>
                      <a:r>
                        <a:rPr sz="15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Department</a:t>
                      </a:r>
                      <a:r>
                        <a:rPr sz="1500" spc="1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alone,</a:t>
                      </a:r>
                      <a:r>
                        <a:rPr sz="1500" spc="1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as</a:t>
                      </a:r>
                      <a:r>
                        <a:rPr sz="1500" spc="-1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per</a:t>
                      </a:r>
                      <a:r>
                        <a:rPr sz="15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section</a:t>
                      </a:r>
                      <a:r>
                        <a:rPr sz="1500" spc="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5.1</a:t>
                      </a:r>
                      <a:r>
                        <a:rPr sz="1500" spc="-1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of</a:t>
                      </a:r>
                      <a:r>
                        <a:rPr sz="15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1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SAR </a:t>
                      </a:r>
                      <a:r>
                        <a:rPr sz="1500" spc="-31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(RDF=DS/20).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RF_1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RF_2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RF_3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39">
                <a:tc gridSpan="2">
                  <a:txBody>
                    <a:bodyPr/>
                    <a:lstStyle/>
                    <a:p>
                      <a:pPr marL="91440" marR="1035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5" dirty="0">
                          <a:latin typeface="Cambria"/>
                          <a:cs typeface="Cambria"/>
                        </a:rPr>
                        <a:t>Assessment</a:t>
                      </a:r>
                      <a:r>
                        <a:rPr sz="15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Points</a:t>
                      </a:r>
                      <a:r>
                        <a:rPr sz="15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(AP)=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10" dirty="0">
                          <a:latin typeface="Cambria"/>
                          <a:cs typeface="Cambria"/>
                        </a:rPr>
                        <a:t>(Sum/(0.5*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RDF)) 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(Points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limited</a:t>
                      </a:r>
                      <a:r>
                        <a:rPr sz="15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5</a:t>
                      </a:r>
                      <a:r>
                        <a:rPr sz="15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1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each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 assessment</a:t>
                      </a:r>
                      <a:r>
                        <a:rPr sz="15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10" dirty="0">
                          <a:latin typeface="Cambria"/>
                          <a:cs typeface="Cambria"/>
                        </a:rPr>
                        <a:t>year)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AP_1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AP_2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687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AP_3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7240">
                <a:tc gridSpan="2">
                  <a:txBody>
                    <a:bodyPr/>
                    <a:lstStyle/>
                    <a:p>
                      <a:pPr marL="91440" marR="3079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20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assessment</a:t>
                      </a:r>
                      <a:r>
                        <a:rPr sz="15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points</a:t>
                      </a:r>
                      <a:r>
                        <a:rPr sz="15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15" dirty="0">
                          <a:latin typeface="Cambria"/>
                          <a:cs typeface="Cambria"/>
                        </a:rPr>
                        <a:t>over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5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10" dirty="0">
                          <a:latin typeface="Cambria"/>
                          <a:cs typeface="Cambria"/>
                        </a:rPr>
                        <a:t>years=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 ((AP_1+AP_2+AP_3)/3) (Marks limited to 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5 </a:t>
                      </a:r>
                      <a:r>
                        <a:rPr sz="1500" spc="-3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15" dirty="0">
                          <a:latin typeface="Cambria"/>
                          <a:cs typeface="Cambria"/>
                        </a:rPr>
                        <a:t>over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assessment</a:t>
                      </a:r>
                      <a:r>
                        <a:rPr sz="15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period)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7450" y="1124965"/>
            <a:ext cx="8016240" cy="290639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spc="-10" dirty="0">
                <a:latin typeface="Cambria"/>
                <a:cs typeface="Cambria"/>
              </a:rPr>
              <a:t>Note:</a:t>
            </a:r>
            <a:endParaRPr sz="1800">
              <a:latin typeface="Cambria"/>
              <a:cs typeface="Cambria"/>
            </a:endParaRPr>
          </a:p>
          <a:p>
            <a:pPr marL="547370" marR="6350" indent="-356235" algn="just">
              <a:lnSpc>
                <a:spcPct val="150000"/>
              </a:lnSpc>
              <a:spcBef>
                <a:spcPts val="5"/>
              </a:spcBef>
              <a:buClr>
                <a:srgbClr val="A42F0F"/>
              </a:buClr>
              <a:buAutoNum type="arabicPeriod"/>
              <a:tabLst>
                <a:tab pos="548005" algn="l"/>
              </a:tabLst>
            </a:pPr>
            <a:r>
              <a:rPr sz="1800" b="1" spc="-60" dirty="0">
                <a:solidFill>
                  <a:srgbClr val="FF0000"/>
                </a:solidFill>
                <a:latin typeface="Cambria"/>
                <a:cs typeface="Cambria"/>
              </a:rPr>
              <a:t>We</a:t>
            </a:r>
            <a:r>
              <a:rPr sz="1800" b="1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need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mbria"/>
                <a:cs typeface="Cambria"/>
              </a:rPr>
              <a:t>to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 consider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 all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 students</a:t>
            </a:r>
            <a:r>
              <a:rPr sz="18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(DS)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in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 the</a:t>
            </a:r>
            <a:r>
              <a:rPr sz="18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department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alone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800" b="1" spc="-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determine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the RDF </a:t>
            </a:r>
            <a:r>
              <a:rPr sz="1800" b="1" spc="-15" dirty="0">
                <a:solidFill>
                  <a:srgbClr val="FF0000"/>
                </a:solidFill>
                <a:latin typeface="Cambria"/>
                <a:cs typeface="Cambria"/>
              </a:rPr>
              <a:t>value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(Number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faculty </a:t>
            </a:r>
            <a:r>
              <a:rPr sz="1800" b="1" spc="-15" dirty="0">
                <a:solidFill>
                  <a:srgbClr val="FF0000"/>
                </a:solidFill>
                <a:latin typeface="Cambria"/>
                <a:cs typeface="Cambria"/>
              </a:rPr>
              <a:t>required to comply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with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the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 20:1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 student-faculty 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ratio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in</a:t>
            </a:r>
            <a:r>
              <a:rPr sz="18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the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Department).</a:t>
            </a:r>
            <a:endParaRPr sz="1800">
              <a:latin typeface="Cambria"/>
              <a:cs typeface="Cambria"/>
            </a:endParaRPr>
          </a:p>
          <a:p>
            <a:pPr marL="547370" marR="5080" indent="-356235" algn="just">
              <a:lnSpc>
                <a:spcPct val="150000"/>
              </a:lnSpc>
              <a:buClr>
                <a:srgbClr val="A42F0F"/>
              </a:buClr>
              <a:buAutoNum type="arabicPeriod"/>
              <a:tabLst>
                <a:tab pos="548005" algn="l"/>
              </a:tabLst>
            </a:pPr>
            <a:r>
              <a:rPr sz="1800" spc="-15" dirty="0">
                <a:latin typeface="Cambria"/>
                <a:cs typeface="Cambria"/>
              </a:rPr>
              <a:t>Faculty </a:t>
            </a:r>
            <a:r>
              <a:rPr sz="1800" spc="-5" dirty="0">
                <a:latin typeface="Cambria"/>
                <a:cs typeface="Cambria"/>
              </a:rPr>
              <a:t>members </a:t>
            </a:r>
            <a:r>
              <a:rPr sz="1800" spc="-10" dirty="0">
                <a:latin typeface="Cambria"/>
                <a:cs typeface="Cambria"/>
              </a:rPr>
              <a:t>who participated </a:t>
            </a:r>
            <a:r>
              <a:rPr sz="1800" dirty="0">
                <a:latin typeface="Cambria"/>
                <a:cs typeface="Cambria"/>
              </a:rPr>
              <a:t>in </a:t>
            </a:r>
            <a:r>
              <a:rPr sz="1800" spc="-5" dirty="0">
                <a:latin typeface="Cambria"/>
                <a:cs typeface="Cambria"/>
              </a:rPr>
              <a:t>the FDP/STP </a:t>
            </a:r>
            <a:r>
              <a:rPr sz="1800" spc="-10" dirty="0">
                <a:latin typeface="Cambria"/>
                <a:cs typeface="Cambria"/>
              </a:rPr>
              <a:t>programs </a:t>
            </a:r>
            <a:r>
              <a:rPr sz="1800" spc="-5" dirty="0">
                <a:latin typeface="Cambria"/>
                <a:cs typeface="Cambria"/>
              </a:rPr>
              <a:t>at </a:t>
            </a:r>
            <a:r>
              <a:rPr sz="1800" dirty="0">
                <a:latin typeface="Cambria"/>
                <a:cs typeface="Cambria"/>
              </a:rPr>
              <a:t>the </a:t>
            </a:r>
            <a:r>
              <a:rPr sz="1800" spc="-10" dirty="0">
                <a:latin typeface="Cambria"/>
                <a:cs typeface="Cambria"/>
              </a:rPr>
              <a:t>parent </a:t>
            </a:r>
            <a:r>
              <a:rPr sz="1800" spc="-5" dirty="0">
                <a:latin typeface="Cambria"/>
                <a:cs typeface="Cambria"/>
              </a:rPr>
              <a:t> institute will not be counted. </a:t>
            </a:r>
            <a:r>
              <a:rPr sz="1800" spc="-15" dirty="0">
                <a:latin typeface="Cambria"/>
                <a:cs typeface="Cambria"/>
              </a:rPr>
              <a:t>Only </a:t>
            </a:r>
            <a:r>
              <a:rPr sz="1800" spc="-5" dirty="0">
                <a:latin typeface="Cambria"/>
                <a:cs typeface="Cambria"/>
              </a:rPr>
              <a:t>participation in </a:t>
            </a:r>
            <a:r>
              <a:rPr sz="1800" spc="-10" dirty="0">
                <a:latin typeface="Cambria"/>
                <a:cs typeface="Cambria"/>
              </a:rPr>
              <a:t>external programs </a:t>
            </a:r>
            <a:r>
              <a:rPr sz="1800" spc="-5" dirty="0">
                <a:latin typeface="Cambria"/>
                <a:cs typeface="Cambria"/>
              </a:rPr>
              <a:t>will </a:t>
            </a:r>
            <a:r>
              <a:rPr sz="1800" dirty="0">
                <a:latin typeface="Cambria"/>
                <a:cs typeface="Cambria"/>
              </a:rPr>
              <a:t>be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considered.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646" y="1333571"/>
            <a:ext cx="8210550" cy="23571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10"/>
              </a:spcBef>
            </a:pPr>
            <a:r>
              <a:rPr sz="1700" b="1" spc="-5" dirty="0">
                <a:solidFill>
                  <a:srgbClr val="FF3300"/>
                </a:solidFill>
                <a:latin typeface="Cambria"/>
                <a:cs typeface="Cambria"/>
              </a:rPr>
              <a:t>6.1.3.</a:t>
            </a:r>
            <a:r>
              <a:rPr sz="1700" b="1" spc="103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700" b="1" spc="-15" dirty="0">
                <a:solidFill>
                  <a:srgbClr val="FF3300"/>
                </a:solidFill>
                <a:latin typeface="Cambria"/>
                <a:cs typeface="Cambria"/>
              </a:rPr>
              <a:t>Faculty</a:t>
            </a:r>
            <a:r>
              <a:rPr sz="1700" b="1" spc="59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700" b="1" spc="-10" dirty="0">
                <a:solidFill>
                  <a:srgbClr val="FF3300"/>
                </a:solidFill>
                <a:latin typeface="Cambria"/>
                <a:cs typeface="Cambria"/>
              </a:rPr>
              <a:t>Contribution</a:t>
            </a:r>
            <a:r>
              <a:rPr sz="1700" b="1" spc="58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3300"/>
                </a:solidFill>
                <a:latin typeface="Cambria"/>
                <a:cs typeface="Cambria"/>
              </a:rPr>
              <a:t>in</a:t>
            </a:r>
            <a:r>
              <a:rPr sz="1700" b="1" spc="58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700" b="1" spc="-10" dirty="0">
                <a:solidFill>
                  <a:srgbClr val="FF3300"/>
                </a:solidFill>
                <a:latin typeface="Cambria"/>
                <a:cs typeface="Cambria"/>
              </a:rPr>
              <a:t>Development</a:t>
            </a:r>
            <a:r>
              <a:rPr sz="1700" b="1" spc="56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3300"/>
                </a:solidFill>
                <a:latin typeface="Cambria"/>
                <a:cs typeface="Cambria"/>
              </a:rPr>
              <a:t>of</a:t>
            </a:r>
            <a:r>
              <a:rPr sz="1700" b="1" spc="57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700" b="1" spc="-75" dirty="0">
                <a:solidFill>
                  <a:srgbClr val="FF3300"/>
                </a:solidFill>
                <a:latin typeface="Cambria"/>
                <a:cs typeface="Cambria"/>
              </a:rPr>
              <a:t>SWAYAM</a:t>
            </a:r>
            <a:r>
              <a:rPr sz="1700" b="1" spc="58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3300"/>
                </a:solidFill>
                <a:latin typeface="Cambria"/>
                <a:cs typeface="Cambria"/>
              </a:rPr>
              <a:t>MOOCs</a:t>
            </a:r>
            <a:r>
              <a:rPr sz="1700" b="1" spc="58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3300"/>
                </a:solidFill>
                <a:latin typeface="Cambria"/>
                <a:cs typeface="Cambria"/>
              </a:rPr>
              <a:t>and</a:t>
            </a:r>
            <a:r>
              <a:rPr sz="1700" b="1" spc="57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3300"/>
                </a:solidFill>
                <a:latin typeface="Cambria"/>
                <a:cs typeface="Cambria"/>
              </a:rPr>
              <a:t>other</a:t>
            </a:r>
            <a:r>
              <a:rPr sz="1700" b="1" spc="58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3300"/>
                </a:solidFill>
                <a:latin typeface="Cambria"/>
                <a:cs typeface="Cambria"/>
              </a:rPr>
              <a:t>E-</a:t>
            </a:r>
            <a:endParaRPr sz="1700">
              <a:latin typeface="Cambria"/>
              <a:cs typeface="Cambria"/>
            </a:endParaRPr>
          </a:p>
          <a:p>
            <a:pPr marL="725805" algn="just">
              <a:lnSpc>
                <a:spcPct val="100000"/>
              </a:lnSpc>
              <a:spcBef>
                <a:spcPts val="820"/>
              </a:spcBef>
            </a:pPr>
            <a:r>
              <a:rPr sz="1700" b="1" spc="-10" dirty="0">
                <a:solidFill>
                  <a:srgbClr val="FF3300"/>
                </a:solidFill>
                <a:latin typeface="Cambria"/>
                <a:cs typeface="Cambria"/>
              </a:rPr>
              <a:t>Content</a:t>
            </a:r>
            <a:r>
              <a:rPr sz="1700" b="1" spc="-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700" b="1" dirty="0">
                <a:solidFill>
                  <a:srgbClr val="FF3300"/>
                </a:solidFill>
                <a:latin typeface="Cambria"/>
                <a:cs typeface="Cambria"/>
              </a:rPr>
              <a:t>(05)</a:t>
            </a:r>
            <a:endParaRPr sz="1700">
              <a:latin typeface="Cambria"/>
              <a:cs typeface="Cambria"/>
            </a:endParaRPr>
          </a:p>
          <a:p>
            <a:pPr marL="543560" marR="5080" algn="just">
              <a:lnSpc>
                <a:spcPct val="140000"/>
              </a:lnSpc>
              <a:spcBef>
                <a:spcPts val="45"/>
              </a:spcBef>
            </a:pPr>
            <a:r>
              <a:rPr sz="1500" spc="-10" dirty="0">
                <a:latin typeface="Cambria"/>
                <a:cs typeface="Cambria"/>
              </a:rPr>
              <a:t>(Provide</a:t>
            </a:r>
            <a:r>
              <a:rPr sz="1500" spc="-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details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of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faculty</a:t>
            </a:r>
            <a:r>
              <a:rPr sz="1500" dirty="0">
                <a:latin typeface="Cambria"/>
                <a:cs typeface="Cambria"/>
              </a:rPr>
              <a:t> members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developed</a:t>
            </a:r>
            <a:r>
              <a:rPr sz="150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courses</a:t>
            </a:r>
            <a:r>
              <a:rPr sz="150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for</a:t>
            </a:r>
            <a:r>
              <a:rPr sz="150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various</a:t>
            </a:r>
            <a:r>
              <a:rPr sz="1500" spc="-5" dirty="0">
                <a:latin typeface="Cambria"/>
                <a:cs typeface="Cambria"/>
              </a:rPr>
              <a:t> educational</a:t>
            </a:r>
            <a:r>
              <a:rPr sz="150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initiatives, </a:t>
            </a:r>
            <a:r>
              <a:rPr sz="1500" spc="-32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including </a:t>
            </a:r>
            <a:r>
              <a:rPr sz="1500" spc="-65" dirty="0">
                <a:latin typeface="Cambria"/>
                <a:cs typeface="Cambria"/>
              </a:rPr>
              <a:t>SWAYAM </a:t>
            </a:r>
            <a:r>
              <a:rPr sz="1500" spc="-25" dirty="0">
                <a:latin typeface="Cambria"/>
                <a:cs typeface="Cambria"/>
              </a:rPr>
              <a:t>MOOCs/SWAYM </a:t>
            </a:r>
            <a:r>
              <a:rPr sz="1500" spc="-5" dirty="0">
                <a:latin typeface="Cambria"/>
                <a:cs typeface="Cambria"/>
              </a:rPr>
              <a:t>PLUS/NPTEL, </a:t>
            </a:r>
            <a:r>
              <a:rPr sz="1500" dirty="0">
                <a:latin typeface="Cambria"/>
                <a:cs typeface="Cambria"/>
              </a:rPr>
              <a:t>e-PG </a:t>
            </a:r>
            <a:r>
              <a:rPr sz="1500" spc="-5" dirty="0">
                <a:latin typeface="Cambria"/>
                <a:cs typeface="Cambria"/>
              </a:rPr>
              <a:t>Pathshala and </a:t>
            </a:r>
            <a:r>
              <a:rPr sz="1500" dirty="0">
                <a:latin typeface="Cambria"/>
                <a:cs typeface="Cambria"/>
              </a:rPr>
              <a:t>other e-contents </a:t>
            </a:r>
            <a:r>
              <a:rPr sz="1500" spc="-5" dirty="0">
                <a:latin typeface="Cambria"/>
                <a:cs typeface="Cambria"/>
              </a:rPr>
              <a:t>during </a:t>
            </a:r>
            <a:r>
              <a:rPr sz="150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the assessment</a:t>
            </a:r>
            <a:r>
              <a:rPr sz="1500" spc="4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period.)</a:t>
            </a:r>
            <a:endParaRPr sz="15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5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500" i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500" i="1" dirty="0">
                <a:solidFill>
                  <a:srgbClr val="00AF50"/>
                </a:solidFill>
                <a:latin typeface="Cambria"/>
                <a:cs typeface="Cambria"/>
              </a:rPr>
              <a:t>No. </a:t>
            </a:r>
            <a:r>
              <a:rPr sz="1500" i="1" spc="-5" dirty="0">
                <a:solidFill>
                  <a:srgbClr val="00AF50"/>
                </a:solidFill>
                <a:latin typeface="Cambria"/>
                <a:cs typeface="Cambria"/>
              </a:rPr>
              <a:t>6.1.3.1:</a:t>
            </a:r>
            <a:r>
              <a:rPr sz="1500" i="1" spc="-3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500" i="1" spc="-5" dirty="0">
                <a:solidFill>
                  <a:srgbClr val="00AF50"/>
                </a:solidFill>
                <a:latin typeface="Cambria"/>
                <a:cs typeface="Cambria"/>
              </a:rPr>
              <a:t>List</a:t>
            </a:r>
            <a:r>
              <a:rPr sz="1500" i="1" dirty="0">
                <a:solidFill>
                  <a:srgbClr val="00AF50"/>
                </a:solidFill>
                <a:latin typeface="Cambria"/>
                <a:cs typeface="Cambria"/>
              </a:rPr>
              <a:t> of</a:t>
            </a:r>
            <a:r>
              <a:rPr sz="1500" i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500" i="1" dirty="0">
                <a:solidFill>
                  <a:srgbClr val="00AF50"/>
                </a:solidFill>
                <a:latin typeface="Cambria"/>
                <a:cs typeface="Cambria"/>
              </a:rPr>
              <a:t>faculty</a:t>
            </a:r>
            <a:r>
              <a:rPr sz="1500" i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500" i="1" dirty="0">
                <a:solidFill>
                  <a:srgbClr val="00AF50"/>
                </a:solidFill>
                <a:latin typeface="Cambria"/>
                <a:cs typeface="Cambria"/>
              </a:rPr>
              <a:t>members</a:t>
            </a:r>
            <a:r>
              <a:rPr sz="1500" i="1" spc="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500" i="1" spc="-5" dirty="0">
                <a:solidFill>
                  <a:srgbClr val="00AF50"/>
                </a:solidFill>
                <a:latin typeface="Cambria"/>
                <a:cs typeface="Cambria"/>
              </a:rPr>
              <a:t>developed MOOC</a:t>
            </a:r>
            <a:r>
              <a:rPr sz="1500" i="1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500" i="1" spc="-5" dirty="0">
                <a:solidFill>
                  <a:srgbClr val="00AF50"/>
                </a:solidFill>
                <a:latin typeface="Cambria"/>
                <a:cs typeface="Cambria"/>
              </a:rPr>
              <a:t>course</a:t>
            </a:r>
            <a:r>
              <a:rPr sz="1500" i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500" i="1" spc="-5" dirty="0">
                <a:solidFill>
                  <a:srgbClr val="00AF50"/>
                </a:solidFill>
                <a:latin typeface="Cambria"/>
                <a:cs typeface="Cambria"/>
              </a:rPr>
              <a:t>for</a:t>
            </a:r>
            <a:r>
              <a:rPr sz="1500" i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500" i="1" spc="-10" dirty="0">
                <a:solidFill>
                  <a:srgbClr val="00AF50"/>
                </a:solidFill>
                <a:latin typeface="Cambria"/>
                <a:cs typeface="Cambria"/>
              </a:rPr>
              <a:t>the</a:t>
            </a:r>
            <a:r>
              <a:rPr sz="1500" i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500" i="1" dirty="0">
                <a:solidFill>
                  <a:srgbClr val="00AF50"/>
                </a:solidFill>
                <a:latin typeface="Cambria"/>
                <a:cs typeface="Cambria"/>
              </a:rPr>
              <a:t>past</a:t>
            </a:r>
            <a:r>
              <a:rPr sz="1500" i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500" i="1" dirty="0">
                <a:solidFill>
                  <a:srgbClr val="00AF50"/>
                </a:solidFill>
                <a:latin typeface="Cambria"/>
                <a:cs typeface="Cambria"/>
              </a:rPr>
              <a:t>3</a:t>
            </a:r>
            <a:r>
              <a:rPr sz="1500" i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500" i="1" spc="-5" dirty="0">
                <a:solidFill>
                  <a:srgbClr val="00AF50"/>
                </a:solidFill>
                <a:latin typeface="Cambria"/>
                <a:cs typeface="Cambria"/>
              </a:rPr>
              <a:t>years.</a:t>
            </a:r>
            <a:endParaRPr sz="15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196" y="4107941"/>
            <a:ext cx="7285481" cy="170688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322" y="3591305"/>
            <a:ext cx="7370824" cy="19507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4455" y="912976"/>
            <a:ext cx="8359140" cy="234188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6.1.4.</a:t>
            </a:r>
            <a:r>
              <a:rPr sz="2000" b="1" spc="24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Faculty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Certification</a:t>
            </a:r>
            <a:r>
              <a:rPr sz="2000" b="1" spc="-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of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MOOCs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through </a:t>
            </a:r>
            <a:r>
              <a:rPr sz="2000" b="1" spc="-80" dirty="0">
                <a:solidFill>
                  <a:srgbClr val="FF3300"/>
                </a:solidFill>
                <a:latin typeface="Cambria"/>
                <a:cs typeface="Cambria"/>
              </a:rPr>
              <a:t>SWAYAM,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 etc.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(10)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5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details</a:t>
            </a:r>
            <a:r>
              <a:rPr sz="1800" spc="5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54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faculty</a:t>
            </a:r>
            <a:r>
              <a:rPr sz="1800" spc="55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members,</a:t>
            </a:r>
            <a:r>
              <a:rPr sz="1800" spc="54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who</a:t>
            </a:r>
            <a:r>
              <a:rPr sz="1800" spc="53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have</a:t>
            </a:r>
            <a:r>
              <a:rPr sz="1800" spc="53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obtained</a:t>
            </a:r>
            <a:r>
              <a:rPr sz="1800" spc="5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MOOCs</a:t>
            </a:r>
            <a:r>
              <a:rPr sz="1800" spc="5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(Massive</a:t>
            </a:r>
            <a:r>
              <a:rPr sz="1800" spc="54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Open</a:t>
            </a:r>
            <a:endParaRPr sz="1800">
              <a:latin typeface="Cambria"/>
              <a:cs typeface="Cambria"/>
            </a:endParaRPr>
          </a:p>
          <a:p>
            <a:pPr marL="12700" marR="5715">
              <a:lnSpc>
                <a:spcPct val="150000"/>
              </a:lnSpc>
              <a:spcBef>
                <a:spcPts val="5"/>
              </a:spcBef>
            </a:pPr>
            <a:r>
              <a:rPr sz="1800" spc="-5" dirty="0">
                <a:latin typeface="Cambria"/>
                <a:cs typeface="Cambria"/>
              </a:rPr>
              <a:t>Online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Courses)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certification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through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platforms</a:t>
            </a:r>
            <a:r>
              <a:rPr sz="1800" spc="2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like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-65" dirty="0">
                <a:latin typeface="Cambria"/>
                <a:cs typeface="Cambria"/>
              </a:rPr>
              <a:t>SWAYAM/SWAYM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PLUS/NPTEL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 </a:t>
            </a:r>
            <a:r>
              <a:rPr sz="1800" dirty="0">
                <a:latin typeface="Cambria"/>
                <a:cs typeface="Cambria"/>
              </a:rPr>
              <a:t>other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approved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programs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during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assessment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period.)</a:t>
            </a:r>
            <a:endParaRPr sz="1800">
              <a:latin typeface="Cambria"/>
              <a:cs typeface="Cambria"/>
            </a:endParaRPr>
          </a:p>
          <a:p>
            <a:pPr marL="12700" marR="5715">
              <a:lnSpc>
                <a:spcPct val="150000"/>
              </a:lnSpc>
              <a:tabLst>
                <a:tab pos="7672705" algn="l"/>
              </a:tabLst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2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b="1" spc="2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6.1.4.1:</a:t>
            </a:r>
            <a:r>
              <a:rPr sz="1800" b="1" spc="2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List</a:t>
            </a:r>
            <a:r>
              <a:rPr sz="1800" spc="2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of</a:t>
            </a:r>
            <a:r>
              <a:rPr sz="1800" spc="2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faculty</a:t>
            </a:r>
            <a:r>
              <a:rPr sz="1800" spc="204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members</a:t>
            </a:r>
            <a:r>
              <a:rPr sz="1800" spc="2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obtained</a:t>
            </a:r>
            <a:r>
              <a:rPr sz="1800" spc="19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certification</a:t>
            </a:r>
            <a:r>
              <a:rPr sz="1800" spc="204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of</a:t>
            </a:r>
            <a:r>
              <a:rPr sz="1800" spc="204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MOOCs	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for</a:t>
            </a:r>
            <a:r>
              <a:rPr sz="1800" spc="10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the </a:t>
            </a:r>
            <a:r>
              <a:rPr sz="1800" spc="-38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past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3</a:t>
            </a:r>
            <a:r>
              <a:rPr sz="1800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years.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0658" y="197424"/>
            <a:ext cx="8931275" cy="742315"/>
            <a:chOff x="700658" y="197424"/>
            <a:chExt cx="8931275" cy="7423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6510" y="197424"/>
              <a:ext cx="1145315" cy="7418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0658" y="788289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16002">
              <a:solidFill>
                <a:srgbClr val="66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718" y="870031"/>
            <a:ext cx="8495665" cy="257048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830"/>
              </a:spcBef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6.1.5.</a:t>
            </a:r>
            <a:r>
              <a:rPr sz="2000" b="1" spc="23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FDP/STTP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Organized</a:t>
            </a:r>
            <a:r>
              <a:rPr sz="2000" b="1" spc="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rgbClr val="FF3300"/>
                </a:solidFill>
                <a:latin typeface="Cambria"/>
                <a:cs typeface="Cambria"/>
              </a:rPr>
              <a:t>by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the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Department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(10)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600" spc="-10" dirty="0">
                <a:latin typeface="Cambria"/>
                <a:cs typeface="Cambria"/>
              </a:rPr>
              <a:t>(Provide</a:t>
            </a:r>
            <a:r>
              <a:rPr sz="1600" spc="59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details</a:t>
            </a:r>
            <a:r>
              <a:rPr sz="1600" spc="60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59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spc="58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number</a:t>
            </a:r>
            <a:r>
              <a:rPr sz="1600" spc="59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59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faculty</a:t>
            </a:r>
            <a:r>
              <a:rPr sz="1600" spc="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development</a:t>
            </a:r>
            <a:r>
              <a:rPr sz="1600" spc="59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programs</a:t>
            </a:r>
            <a:r>
              <a:rPr sz="1600" spc="60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and</a:t>
            </a:r>
            <a:r>
              <a:rPr sz="1600" spc="59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short-term</a:t>
            </a:r>
            <a:r>
              <a:rPr sz="1600" spc="59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training</a:t>
            </a:r>
            <a:endParaRPr sz="1600">
              <a:latin typeface="Cambria"/>
              <a:cs typeface="Cambria"/>
            </a:endParaRPr>
          </a:p>
          <a:p>
            <a:pPr marL="12700" marR="5715">
              <a:lnSpc>
                <a:spcPct val="150000"/>
              </a:lnSpc>
            </a:pPr>
            <a:r>
              <a:rPr sz="1600" spc="-10" dirty="0">
                <a:latin typeface="Cambria"/>
                <a:cs typeface="Cambria"/>
              </a:rPr>
              <a:t>programs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organized</a:t>
            </a:r>
            <a:r>
              <a:rPr sz="1600" spc="17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by</a:t>
            </a:r>
            <a:r>
              <a:rPr sz="1600" spc="17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spc="17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department</a:t>
            </a:r>
            <a:r>
              <a:rPr sz="1600" spc="16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individually</a:t>
            </a:r>
            <a:r>
              <a:rPr sz="1600" spc="19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or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collaboration</a:t>
            </a:r>
            <a:r>
              <a:rPr sz="1600" spc="17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with</a:t>
            </a:r>
            <a:r>
              <a:rPr sz="1600" spc="17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other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departments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over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past </a:t>
            </a:r>
            <a:r>
              <a:rPr sz="1600" dirty="0">
                <a:latin typeface="Cambria"/>
                <a:cs typeface="Cambria"/>
              </a:rPr>
              <a:t>3</a:t>
            </a:r>
            <a:r>
              <a:rPr sz="1600" spc="-5" dirty="0">
                <a:latin typeface="Cambria"/>
                <a:cs typeface="Cambria"/>
              </a:rPr>
              <a:t> years.)</a:t>
            </a:r>
            <a:endParaRPr sz="1600">
              <a:latin typeface="Cambria"/>
              <a:cs typeface="Cambria"/>
            </a:endParaRPr>
          </a:p>
          <a:p>
            <a:pPr marL="369570" indent="-357505">
              <a:lnSpc>
                <a:spcPct val="100000"/>
              </a:lnSpc>
              <a:spcBef>
                <a:spcPts val="965"/>
              </a:spcBef>
              <a:buFont typeface="Segoe UI Symbol"/>
              <a:buChar char="❖"/>
              <a:tabLst>
                <a:tab pos="369570" algn="l"/>
                <a:tab pos="370205" algn="l"/>
              </a:tabLst>
            </a:pPr>
            <a:r>
              <a:rPr sz="1600" dirty="0">
                <a:latin typeface="Cambria"/>
                <a:cs typeface="Cambria"/>
              </a:rPr>
              <a:t>The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minimum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duration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 </a:t>
            </a:r>
            <a:r>
              <a:rPr sz="1600" spc="-5" dirty="0">
                <a:latin typeface="Cambria"/>
                <a:cs typeface="Cambria"/>
              </a:rPr>
              <a:t>FDP/STTP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is 5 </a:t>
            </a:r>
            <a:r>
              <a:rPr sz="1600" spc="-15" dirty="0">
                <a:latin typeface="Cambria"/>
                <a:cs typeface="Cambria"/>
              </a:rPr>
              <a:t>days.</a:t>
            </a:r>
            <a:endParaRPr sz="1600">
              <a:latin typeface="Cambria"/>
              <a:cs typeface="Cambria"/>
            </a:endParaRPr>
          </a:p>
          <a:p>
            <a:pPr marL="369570" marR="5080" indent="-369570">
              <a:lnSpc>
                <a:spcPct val="150000"/>
              </a:lnSpc>
              <a:buFont typeface="Segoe UI Symbol"/>
              <a:buChar char="❖"/>
              <a:tabLst>
                <a:tab pos="369570" algn="l"/>
                <a:tab pos="370205" algn="l"/>
              </a:tabLst>
            </a:pPr>
            <a:r>
              <a:rPr sz="1600" dirty="0">
                <a:latin typeface="Cambria"/>
                <a:cs typeface="Cambria"/>
              </a:rPr>
              <a:t>2</a:t>
            </a:r>
            <a:r>
              <a:rPr sz="1600" spc="1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points</a:t>
            </a:r>
            <a:r>
              <a:rPr sz="1600" spc="1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per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spc="-30" dirty="0">
                <a:latin typeface="Cambria"/>
                <a:cs typeface="Cambria"/>
              </a:rPr>
              <a:t>FDP/STTP,</a:t>
            </a:r>
            <a:r>
              <a:rPr sz="1600" spc="14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with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maximum</a:t>
            </a:r>
            <a:r>
              <a:rPr sz="1600" spc="1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4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marks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per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assessment</a:t>
            </a:r>
            <a:r>
              <a:rPr sz="1600" spc="1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year</a:t>
            </a:r>
            <a:r>
              <a:rPr sz="1600" spc="1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and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</a:t>
            </a:r>
            <a:r>
              <a:rPr sz="1600" spc="10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total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maximum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 10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marks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196" y="3590019"/>
            <a:ext cx="6309884" cy="31067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9433" y="391668"/>
            <a:ext cx="34988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51280" algn="l"/>
              </a:tabLst>
            </a:pPr>
            <a:r>
              <a:rPr sz="4400" spc="-305" dirty="0">
                <a:solidFill>
                  <a:srgbClr val="FF0000"/>
                </a:solidFill>
                <a:latin typeface="Tahoma"/>
                <a:cs typeface="Tahoma"/>
              </a:rPr>
              <a:t>SAR	</a:t>
            </a:r>
            <a:r>
              <a:rPr sz="4400" spc="-90" dirty="0">
                <a:solidFill>
                  <a:srgbClr val="FF0000"/>
                </a:solidFill>
                <a:latin typeface="Tahoma"/>
                <a:cs typeface="Tahoma"/>
              </a:rPr>
              <a:t>Context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396491"/>
            <a:ext cx="9484995" cy="5001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95"/>
              </a:spcBef>
              <a:buClr>
                <a:srgbClr val="D16248"/>
              </a:buClr>
              <a:buSzPct val="84375"/>
              <a:buFont typeface="Segoe UI Symbol"/>
              <a:buChar char="⚫"/>
              <a:tabLst>
                <a:tab pos="287020" algn="l"/>
              </a:tabLst>
            </a:pPr>
            <a:r>
              <a:rPr sz="3200" spc="-90" dirty="0">
                <a:latin typeface="Verdana"/>
                <a:cs typeface="Verdana"/>
              </a:rPr>
              <a:t>Provides </a:t>
            </a:r>
            <a:r>
              <a:rPr sz="3200" spc="-35" dirty="0">
                <a:latin typeface="Verdana"/>
                <a:cs typeface="Verdana"/>
              </a:rPr>
              <a:t>preparedness </a:t>
            </a:r>
            <a:r>
              <a:rPr sz="3200" spc="-175" dirty="0">
                <a:latin typeface="Verdana"/>
                <a:cs typeface="Verdana"/>
              </a:rPr>
              <a:t>status </a:t>
            </a:r>
            <a:r>
              <a:rPr sz="3200" spc="40" dirty="0">
                <a:latin typeface="Verdana"/>
                <a:cs typeface="Verdana"/>
              </a:rPr>
              <a:t>at </a:t>
            </a:r>
            <a:r>
              <a:rPr sz="3200" spc="-245" dirty="0">
                <a:latin typeface="Verdana"/>
                <a:cs typeface="Verdana"/>
              </a:rPr>
              <a:t>I/P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-55" dirty="0">
                <a:latin typeface="Verdana"/>
                <a:cs typeface="Verdana"/>
              </a:rPr>
              <a:t>level </a:t>
            </a:r>
            <a:r>
              <a:rPr sz="3200" spc="-125" dirty="0">
                <a:latin typeface="Verdana"/>
                <a:cs typeface="Verdana"/>
              </a:rPr>
              <a:t>for </a:t>
            </a:r>
            <a:r>
              <a:rPr sz="3200" spc="-120" dirty="0">
                <a:latin typeface="Verdana"/>
                <a:cs typeface="Verdana"/>
              </a:rPr>
              <a:t> </a:t>
            </a:r>
            <a:r>
              <a:rPr sz="3200" spc="-30" dirty="0">
                <a:latin typeface="Verdana"/>
                <a:cs typeface="Verdana"/>
              </a:rPr>
              <a:t>the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-70" dirty="0">
                <a:latin typeface="Verdana"/>
                <a:cs typeface="Verdana"/>
              </a:rPr>
              <a:t>NBA</a:t>
            </a:r>
            <a:r>
              <a:rPr sz="3200" spc="-245" dirty="0">
                <a:latin typeface="Verdana"/>
                <a:cs typeface="Verdana"/>
              </a:rPr>
              <a:t> </a:t>
            </a:r>
            <a:r>
              <a:rPr sz="3200" spc="-254" dirty="0">
                <a:latin typeface="Verdana"/>
                <a:cs typeface="Verdana"/>
              </a:rPr>
              <a:t>visit,</a:t>
            </a:r>
            <a:endParaRPr sz="3200">
              <a:latin typeface="Verdana"/>
              <a:cs typeface="Verdana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770"/>
              </a:spcBef>
              <a:buClr>
                <a:srgbClr val="D16248"/>
              </a:buClr>
              <a:buSzPct val="84375"/>
              <a:buFont typeface="Segoe UI Symbol"/>
              <a:buChar char="⚫"/>
              <a:tabLst>
                <a:tab pos="287020" algn="l"/>
              </a:tabLst>
            </a:pPr>
            <a:r>
              <a:rPr sz="3200" spc="-90" dirty="0">
                <a:solidFill>
                  <a:srgbClr val="0000CC"/>
                </a:solidFill>
                <a:latin typeface="Verdana"/>
                <a:cs typeface="Verdana"/>
              </a:rPr>
              <a:t>Provides </a:t>
            </a:r>
            <a:r>
              <a:rPr sz="3200" spc="-30" dirty="0">
                <a:solidFill>
                  <a:srgbClr val="0000CC"/>
                </a:solidFill>
                <a:latin typeface="Verdana"/>
                <a:cs typeface="Verdana"/>
              </a:rPr>
              <a:t>the </a:t>
            </a:r>
            <a:r>
              <a:rPr sz="3200" spc="-275" dirty="0">
                <a:solidFill>
                  <a:srgbClr val="0000CC"/>
                </a:solidFill>
                <a:latin typeface="Verdana"/>
                <a:cs typeface="Verdana"/>
              </a:rPr>
              <a:t>first</a:t>
            </a:r>
            <a:r>
              <a:rPr sz="3200" spc="-27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200" spc="-150" dirty="0">
                <a:solidFill>
                  <a:srgbClr val="0000CC"/>
                </a:solidFill>
                <a:latin typeface="Verdana"/>
                <a:cs typeface="Verdana"/>
              </a:rPr>
              <a:t>impression </a:t>
            </a:r>
            <a:r>
              <a:rPr sz="3200" spc="65" dirty="0">
                <a:solidFill>
                  <a:srgbClr val="0000CC"/>
                </a:solidFill>
                <a:latin typeface="Verdana"/>
                <a:cs typeface="Verdana"/>
              </a:rPr>
              <a:t>about </a:t>
            </a:r>
            <a:r>
              <a:rPr sz="3200" spc="-30" dirty="0">
                <a:solidFill>
                  <a:srgbClr val="0000CC"/>
                </a:solidFill>
                <a:latin typeface="Verdana"/>
                <a:cs typeface="Verdana"/>
              </a:rPr>
              <a:t>the </a:t>
            </a:r>
            <a:r>
              <a:rPr sz="3200" spc="-245" dirty="0">
                <a:solidFill>
                  <a:srgbClr val="0000CC"/>
                </a:solidFill>
                <a:latin typeface="Verdana"/>
                <a:cs typeface="Verdana"/>
              </a:rPr>
              <a:t>I/P </a:t>
            </a:r>
            <a:r>
              <a:rPr sz="3200" spc="-15" dirty="0">
                <a:solidFill>
                  <a:srgbClr val="0000CC"/>
                </a:solidFill>
                <a:latin typeface="Verdana"/>
                <a:cs typeface="Verdana"/>
              </a:rPr>
              <a:t>to </a:t>
            </a:r>
            <a:r>
              <a:rPr sz="3200" spc="-10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200" spc="-30" dirty="0">
                <a:solidFill>
                  <a:srgbClr val="0000CC"/>
                </a:solidFill>
                <a:latin typeface="Verdana"/>
                <a:cs typeface="Verdana"/>
              </a:rPr>
              <a:t>the</a:t>
            </a:r>
            <a:r>
              <a:rPr sz="3200" spc="-24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0000CC"/>
                </a:solidFill>
                <a:latin typeface="Verdana"/>
                <a:cs typeface="Verdana"/>
              </a:rPr>
              <a:t>evaluation</a:t>
            </a:r>
            <a:r>
              <a:rPr sz="3200" spc="-225" dirty="0">
                <a:solidFill>
                  <a:srgbClr val="0000CC"/>
                </a:solidFill>
                <a:latin typeface="Verdana"/>
                <a:cs typeface="Verdana"/>
              </a:rPr>
              <a:t> </a:t>
            </a:r>
            <a:r>
              <a:rPr sz="3200" spc="-30" dirty="0">
                <a:solidFill>
                  <a:srgbClr val="0000CC"/>
                </a:solidFill>
                <a:latin typeface="Verdana"/>
                <a:cs typeface="Verdana"/>
              </a:rPr>
              <a:t>team,</a:t>
            </a:r>
            <a:endParaRPr sz="3200">
              <a:latin typeface="Verdana"/>
              <a:cs typeface="Verdana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765"/>
              </a:spcBef>
              <a:buClr>
                <a:srgbClr val="D16248"/>
              </a:buClr>
              <a:buSzPct val="84375"/>
              <a:buFont typeface="Segoe UI Symbol"/>
              <a:buChar char="⚫"/>
              <a:tabLst>
                <a:tab pos="287020" algn="l"/>
              </a:tabLst>
            </a:pPr>
            <a:r>
              <a:rPr sz="3200" spc="-155" dirty="0">
                <a:latin typeface="Verdana"/>
                <a:cs typeface="Verdana"/>
              </a:rPr>
              <a:t>Presents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95" dirty="0">
                <a:latin typeface="Verdana"/>
                <a:cs typeface="Verdana"/>
              </a:rPr>
              <a:t>crisp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30" dirty="0">
                <a:latin typeface="Verdana"/>
                <a:cs typeface="Verdana"/>
              </a:rPr>
              <a:t>program</a:t>
            </a:r>
            <a:r>
              <a:rPr sz="3200" spc="-204" dirty="0">
                <a:latin typeface="Verdana"/>
                <a:cs typeface="Verdana"/>
              </a:rPr>
              <a:t> </a:t>
            </a:r>
            <a:r>
              <a:rPr sz="3200" spc="-175" dirty="0">
                <a:latin typeface="Verdana"/>
                <a:cs typeface="Verdana"/>
              </a:rPr>
              <a:t>status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15" dirty="0">
                <a:latin typeface="Verdana"/>
                <a:cs typeface="Verdana"/>
              </a:rPr>
              <a:t>to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30" dirty="0">
                <a:latin typeface="Verdana"/>
                <a:cs typeface="Verdana"/>
              </a:rPr>
              <a:t>the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15" dirty="0">
                <a:latin typeface="Verdana"/>
                <a:cs typeface="Verdana"/>
              </a:rPr>
              <a:t>evaluation </a:t>
            </a:r>
            <a:r>
              <a:rPr sz="3200" spc="-1110" dirty="0">
                <a:latin typeface="Verdana"/>
                <a:cs typeface="Verdana"/>
              </a:rPr>
              <a:t> </a:t>
            </a:r>
            <a:r>
              <a:rPr sz="3200" spc="35" dirty="0">
                <a:latin typeface="Verdana"/>
                <a:cs typeface="Verdana"/>
              </a:rPr>
              <a:t>team </a:t>
            </a:r>
            <a:r>
              <a:rPr sz="3200" spc="125" dirty="0">
                <a:latin typeface="Verdana"/>
                <a:cs typeface="Verdana"/>
              </a:rPr>
              <a:t>and </a:t>
            </a:r>
            <a:r>
              <a:rPr sz="3200" spc="-85" dirty="0">
                <a:latin typeface="Verdana"/>
                <a:cs typeface="Verdana"/>
              </a:rPr>
              <a:t>addresses </a:t>
            </a:r>
            <a:r>
              <a:rPr sz="3200" spc="-50" dirty="0">
                <a:latin typeface="Verdana"/>
                <a:cs typeface="Verdana"/>
              </a:rPr>
              <a:t>process </a:t>
            </a:r>
            <a:r>
              <a:rPr sz="3200" spc="125" dirty="0">
                <a:latin typeface="Verdana"/>
                <a:cs typeface="Verdana"/>
              </a:rPr>
              <a:t>and </a:t>
            </a:r>
            <a:r>
              <a:rPr sz="3200" spc="-30" dirty="0">
                <a:latin typeface="Verdana"/>
                <a:cs typeface="Verdana"/>
              </a:rPr>
              <a:t>the </a:t>
            </a:r>
            <a:r>
              <a:rPr sz="3200" spc="-75" dirty="0">
                <a:latin typeface="Verdana"/>
                <a:cs typeface="Verdana"/>
              </a:rPr>
              <a:t>extent </a:t>
            </a:r>
            <a:r>
              <a:rPr sz="3200" spc="-70" dirty="0">
                <a:latin typeface="Verdana"/>
                <a:cs typeface="Verdana"/>
              </a:rPr>
              <a:t> </a:t>
            </a:r>
            <a:r>
              <a:rPr sz="3200" spc="-15" dirty="0">
                <a:latin typeface="Verdana"/>
                <a:cs typeface="Verdana"/>
              </a:rPr>
              <a:t>to</a:t>
            </a:r>
            <a:r>
              <a:rPr sz="3200" spc="-235" dirty="0">
                <a:latin typeface="Verdana"/>
                <a:cs typeface="Verdana"/>
              </a:rPr>
              <a:t> </a:t>
            </a:r>
            <a:r>
              <a:rPr sz="3200" spc="-45" dirty="0">
                <a:latin typeface="Verdana"/>
                <a:cs typeface="Verdana"/>
              </a:rPr>
              <a:t>which</a:t>
            </a:r>
            <a:r>
              <a:rPr sz="3200" spc="-30" dirty="0">
                <a:latin typeface="Verdana"/>
                <a:cs typeface="Verdana"/>
              </a:rPr>
              <a:t>,</a:t>
            </a:r>
            <a:r>
              <a:rPr sz="3200" spc="-225" dirty="0">
                <a:latin typeface="Verdana"/>
                <a:cs typeface="Verdana"/>
              </a:rPr>
              <a:t> </a:t>
            </a:r>
            <a:r>
              <a:rPr sz="3200" spc="260" dirty="0">
                <a:latin typeface="Verdana"/>
                <a:cs typeface="Verdana"/>
              </a:rPr>
              <a:t>a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-30" dirty="0">
                <a:latin typeface="Verdana"/>
                <a:cs typeface="Verdana"/>
              </a:rPr>
              <a:t>progra</a:t>
            </a:r>
            <a:r>
              <a:rPr sz="3200" spc="-40" dirty="0">
                <a:latin typeface="Verdana"/>
                <a:cs typeface="Verdana"/>
              </a:rPr>
              <a:t>m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75" dirty="0">
                <a:latin typeface="Verdana"/>
                <a:cs typeface="Verdana"/>
              </a:rPr>
              <a:t>meets</a:t>
            </a:r>
            <a:r>
              <a:rPr sz="3200" spc="-245" dirty="0">
                <a:latin typeface="Verdana"/>
                <a:cs typeface="Verdana"/>
              </a:rPr>
              <a:t> </a:t>
            </a:r>
            <a:r>
              <a:rPr sz="3200" spc="190" dirty="0">
                <a:latin typeface="Verdana"/>
                <a:cs typeface="Verdana"/>
              </a:rPr>
              <a:t>each</a:t>
            </a:r>
            <a:r>
              <a:rPr sz="3200" spc="-235" dirty="0">
                <a:latin typeface="Verdana"/>
                <a:cs typeface="Verdana"/>
              </a:rPr>
              <a:t> </a:t>
            </a:r>
            <a:r>
              <a:rPr sz="3200" spc="-110" dirty="0">
                <a:latin typeface="Verdana"/>
                <a:cs typeface="Verdana"/>
              </a:rPr>
              <a:t>criterion,</a:t>
            </a:r>
            <a:endParaRPr sz="3200">
              <a:latin typeface="Verdana"/>
              <a:cs typeface="Verdana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685"/>
              </a:spcBef>
              <a:buClr>
                <a:srgbClr val="D16248"/>
              </a:buClr>
              <a:buSzPct val="83928"/>
              <a:buFont typeface="Segoe UI Symbol"/>
              <a:buChar char="⚫"/>
              <a:tabLst>
                <a:tab pos="287020" algn="l"/>
              </a:tabLst>
            </a:pPr>
            <a:r>
              <a:rPr sz="2800" spc="-80" dirty="0">
                <a:solidFill>
                  <a:srgbClr val="FF0000"/>
                </a:solidFill>
                <a:latin typeface="Verdana"/>
                <a:cs typeface="Verdana"/>
              </a:rPr>
              <a:t>Provides</a:t>
            </a:r>
            <a:r>
              <a:rPr sz="2800" spc="-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70" dirty="0">
                <a:solidFill>
                  <a:srgbClr val="FF0000"/>
                </a:solidFill>
                <a:latin typeface="Verdana"/>
                <a:cs typeface="Verdana"/>
              </a:rPr>
              <a:t>documented</a:t>
            </a:r>
            <a:r>
              <a:rPr sz="2800" spc="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evidences,</a:t>
            </a:r>
            <a:r>
              <a:rPr sz="2800" spc="5" dirty="0">
                <a:solidFill>
                  <a:srgbClr val="FF0000"/>
                </a:solidFill>
                <a:latin typeface="Verdana"/>
                <a:cs typeface="Verdana"/>
              </a:rPr>
              <a:t> which</a:t>
            </a:r>
            <a:r>
              <a:rPr sz="2800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Verdana"/>
                <a:cs typeface="Verdana"/>
              </a:rPr>
              <a:t>the </a:t>
            </a:r>
            <a:r>
              <a:rPr sz="2800" spc="-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evaluation </a:t>
            </a:r>
            <a:r>
              <a:rPr sz="2800" spc="30" dirty="0">
                <a:solidFill>
                  <a:srgbClr val="FF0000"/>
                </a:solidFill>
                <a:latin typeface="Verdana"/>
                <a:cs typeface="Verdana"/>
              </a:rPr>
              <a:t>team </a:t>
            </a:r>
            <a:r>
              <a:rPr sz="2800" spc="-5" dirty="0">
                <a:solidFill>
                  <a:srgbClr val="FF0000"/>
                </a:solidFill>
                <a:latin typeface="Verdana"/>
                <a:cs typeface="Verdana"/>
              </a:rPr>
              <a:t>maps/matches </a:t>
            </a:r>
            <a:r>
              <a:rPr sz="2800" spc="-105" dirty="0">
                <a:solidFill>
                  <a:srgbClr val="FF0000"/>
                </a:solidFill>
                <a:latin typeface="Verdana"/>
                <a:cs typeface="Verdana"/>
              </a:rPr>
              <a:t>with </a:t>
            </a:r>
            <a:r>
              <a:rPr sz="2800" spc="-20" dirty="0">
                <a:solidFill>
                  <a:srgbClr val="FF0000"/>
                </a:solidFill>
                <a:latin typeface="Verdana"/>
                <a:cs typeface="Verdana"/>
              </a:rPr>
              <a:t>the </a:t>
            </a:r>
            <a:r>
              <a:rPr sz="2800" spc="-130" dirty="0">
                <a:solidFill>
                  <a:srgbClr val="FF0000"/>
                </a:solidFill>
                <a:latin typeface="Verdana"/>
                <a:cs typeface="Verdana"/>
              </a:rPr>
              <a:t>visual </a:t>
            </a:r>
            <a:r>
              <a:rPr sz="2800" spc="-50" dirty="0">
                <a:solidFill>
                  <a:srgbClr val="FF0000"/>
                </a:solidFill>
                <a:latin typeface="Verdana"/>
                <a:cs typeface="Verdana"/>
              </a:rPr>
              <a:t>/oral </a:t>
            </a:r>
            <a:r>
              <a:rPr sz="2800" spc="-969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25" dirty="0">
                <a:solidFill>
                  <a:srgbClr val="FF0000"/>
                </a:solidFill>
                <a:latin typeface="Verdana"/>
                <a:cs typeface="Verdana"/>
              </a:rPr>
              <a:t>evidences</a:t>
            </a:r>
            <a:r>
              <a:rPr sz="2800" spc="-20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70" dirty="0">
                <a:solidFill>
                  <a:srgbClr val="FF0000"/>
                </a:solidFill>
                <a:latin typeface="Verdana"/>
                <a:cs typeface="Verdana"/>
              </a:rPr>
              <a:t>durin</a:t>
            </a:r>
            <a:r>
              <a:rPr sz="2800" spc="-75" dirty="0">
                <a:solidFill>
                  <a:srgbClr val="FF0000"/>
                </a:solidFill>
                <a:latin typeface="Verdana"/>
                <a:cs typeface="Verdana"/>
              </a:rPr>
              <a:t>g</a:t>
            </a:r>
            <a:r>
              <a:rPr sz="2800" spc="-2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sz="2800" spc="-20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220" dirty="0">
                <a:solidFill>
                  <a:srgbClr val="FF0000"/>
                </a:solidFill>
                <a:latin typeface="Verdana"/>
                <a:cs typeface="Verdana"/>
              </a:rPr>
              <a:t>visi</a:t>
            </a:r>
            <a:r>
              <a:rPr sz="2800" spc="-21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2800" spc="-245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396" y="993136"/>
            <a:ext cx="8391525" cy="168783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6.1.6.</a:t>
            </a:r>
            <a:r>
              <a:rPr sz="2000" b="1" spc="24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Faculty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Support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in</a:t>
            </a:r>
            <a:r>
              <a:rPr sz="2000" b="1" spc="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Student</a:t>
            </a:r>
            <a:r>
              <a:rPr sz="2000" b="1" spc="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rgbClr val="FF3300"/>
                </a:solidFill>
                <a:latin typeface="Cambria"/>
                <a:cs typeface="Cambria"/>
              </a:rPr>
              <a:t>Innovative</a:t>
            </a:r>
            <a:r>
              <a:rPr sz="2000" b="1" spc="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Projects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(10)</a:t>
            </a:r>
            <a:endParaRPr sz="2000">
              <a:latin typeface="Cambria"/>
              <a:cs typeface="Cambria"/>
            </a:endParaRPr>
          </a:p>
          <a:p>
            <a:pPr marL="543560" marR="5080">
              <a:lnSpc>
                <a:spcPct val="150100"/>
              </a:lnSpc>
              <a:spcBef>
                <a:spcPts val="100"/>
              </a:spcBef>
            </a:pPr>
            <a:r>
              <a:rPr sz="1600" spc="-10" dirty="0">
                <a:latin typeface="Cambria"/>
                <a:cs typeface="Cambria"/>
              </a:rPr>
              <a:t>(Provide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details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faculty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supports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as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30" dirty="0">
                <a:latin typeface="Cambria"/>
                <a:cs typeface="Cambria"/>
              </a:rPr>
              <a:t>mentor,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facilitator,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etc.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student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innovation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projects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various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events</a:t>
            </a:r>
            <a:r>
              <a:rPr sz="1600" spc="-15" dirty="0">
                <a:latin typeface="Cambria"/>
                <a:cs typeface="Cambria"/>
              </a:rPr>
              <a:t> like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hackathons,</a:t>
            </a:r>
            <a:r>
              <a:rPr sz="1600" dirty="0">
                <a:latin typeface="Cambria"/>
                <a:cs typeface="Cambria"/>
              </a:rPr>
              <a:t> codeathons,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ideathons, </a:t>
            </a:r>
            <a:r>
              <a:rPr sz="1600" dirty="0">
                <a:latin typeface="Cambria"/>
                <a:cs typeface="Cambria"/>
              </a:rPr>
              <a:t>open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research,</a:t>
            </a:r>
            <a:r>
              <a:rPr sz="1600" spc="-5" dirty="0">
                <a:latin typeface="Cambria"/>
                <a:cs typeface="Cambria"/>
              </a:rPr>
              <a:t> etc.)</a:t>
            </a:r>
            <a:endParaRPr sz="1600">
              <a:latin typeface="Cambria"/>
              <a:cs typeface="Cambria"/>
            </a:endParaRPr>
          </a:p>
          <a:p>
            <a:pPr marL="354330">
              <a:lnSpc>
                <a:spcPct val="100000"/>
              </a:lnSpc>
              <a:spcBef>
                <a:spcPts val="1350"/>
              </a:spcBef>
            </a:pPr>
            <a:r>
              <a:rPr sz="1800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6.1.5.1:</a:t>
            </a:r>
            <a:r>
              <a:rPr sz="1800" spc="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List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of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FDPs/STPs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organized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00AF50"/>
                </a:solidFill>
                <a:latin typeface="Cambria"/>
                <a:cs typeface="Cambria"/>
              </a:rPr>
              <a:t>by</a:t>
            </a:r>
            <a:r>
              <a:rPr sz="1800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Department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for</a:t>
            </a:r>
            <a:r>
              <a:rPr sz="1800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the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past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3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years.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28674" y="2848991"/>
          <a:ext cx="7846695" cy="3106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1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1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6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S.</a:t>
                      </a:r>
                      <a:r>
                        <a:rPr sz="1300" b="1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N.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the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15" dirty="0">
                          <a:latin typeface="Cambria"/>
                          <a:cs typeface="Cambria"/>
                        </a:rPr>
                        <a:t>Faculty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the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15" dirty="0">
                          <a:latin typeface="Cambria"/>
                          <a:cs typeface="Cambria"/>
                        </a:rPr>
                        <a:t>Event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13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3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Event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300" b="1" dirty="0">
                          <a:latin typeface="Cambria"/>
                          <a:cs typeface="Cambria"/>
                        </a:rPr>
                        <a:t>Place</a:t>
                      </a:r>
                      <a:r>
                        <a:rPr sz="13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3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Event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b="1" spc="-15" dirty="0">
                          <a:latin typeface="Cambria"/>
                          <a:cs typeface="Cambria"/>
                        </a:rPr>
                        <a:t>Website</a:t>
                      </a:r>
                      <a:r>
                        <a:rPr sz="13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link,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if</a:t>
                      </a:r>
                      <a:r>
                        <a:rPr sz="13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any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59"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spc="-35" dirty="0">
                          <a:latin typeface="Cambria"/>
                          <a:cs typeface="Cambria"/>
                        </a:rPr>
                        <a:t>CAYm1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1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spc="-5" dirty="0">
                          <a:latin typeface="Cambria"/>
                          <a:cs typeface="Cambria"/>
                        </a:rPr>
                        <a:t>….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0"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spc="-35" dirty="0">
                          <a:latin typeface="Cambria"/>
                          <a:cs typeface="Cambria"/>
                        </a:rPr>
                        <a:t>CAYm2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5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1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…..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59"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spc="-35" dirty="0">
                          <a:latin typeface="Cambria"/>
                          <a:cs typeface="Cambria"/>
                        </a:rPr>
                        <a:t>CAYm3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2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1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…..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396" y="1065435"/>
            <a:ext cx="8310880" cy="315341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725805" marR="5715" indent="-713740">
              <a:lnSpc>
                <a:spcPct val="149100"/>
              </a:lnSpc>
              <a:spcBef>
                <a:spcPts val="175"/>
              </a:spcBef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6.1.7.</a:t>
            </a:r>
            <a:r>
              <a:rPr sz="2000" b="1" spc="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Faculty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Internship/Training/Collaboration</a:t>
            </a:r>
            <a:r>
              <a:rPr sz="2000" b="1" spc="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with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Industry</a:t>
            </a:r>
            <a:r>
              <a:rPr sz="2000" b="1" spc="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(10) 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details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faculty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members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who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have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undergone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internships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or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training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industry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research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organizations,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or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list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18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faculty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members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who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are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actively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collaborating</a:t>
            </a:r>
            <a:r>
              <a:rPr sz="1800" spc="-5" dirty="0">
                <a:latin typeface="Cambria"/>
                <a:cs typeface="Cambria"/>
              </a:rPr>
              <a:t> with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industry.</a:t>
            </a:r>
            <a:endParaRPr sz="1800">
              <a:latin typeface="Cambria"/>
              <a:cs typeface="Cambria"/>
            </a:endParaRPr>
          </a:p>
          <a:p>
            <a:pPr marL="725805" marR="5080" algn="just">
              <a:lnSpc>
                <a:spcPct val="100000"/>
              </a:lnSpc>
              <a:spcBef>
                <a:spcPts val="400"/>
              </a:spcBef>
            </a:pPr>
            <a:r>
              <a:rPr sz="1800" dirty="0">
                <a:latin typeface="Cambria"/>
                <a:cs typeface="Cambria"/>
              </a:rPr>
              <a:t>(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sz="1800" i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00FF"/>
                </a:solidFill>
                <a:latin typeface="Cambria"/>
                <a:cs typeface="Cambria"/>
              </a:rPr>
              <a:t>outcomes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 of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internships,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training,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and</a:t>
            </a:r>
            <a:r>
              <a:rPr sz="1800" i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collaborations</a:t>
            </a:r>
            <a:r>
              <a:rPr sz="1800" i="1" spc="39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including</a:t>
            </a:r>
            <a:r>
              <a:rPr sz="1800" i="1" spc="39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00FF"/>
                </a:solidFill>
                <a:latin typeface="Cambria"/>
                <a:cs typeface="Cambria"/>
              </a:rPr>
              <a:t>the </a:t>
            </a:r>
            <a:r>
              <a:rPr sz="1800" i="1" spc="-38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number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programs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00FF"/>
                </a:solidFill>
                <a:latin typeface="Cambria"/>
                <a:cs typeface="Cambria"/>
              </a:rPr>
              <a:t>organized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 for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students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and</a:t>
            </a:r>
            <a:r>
              <a:rPr sz="1800" i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1800" i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members,</a:t>
            </a:r>
            <a:r>
              <a:rPr sz="1800" i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00FF"/>
                </a:solidFill>
                <a:latin typeface="Cambria"/>
                <a:cs typeface="Cambria"/>
              </a:rPr>
              <a:t>the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 development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of</a:t>
            </a:r>
            <a:r>
              <a:rPr sz="1800" i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working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00FF"/>
                </a:solidFill>
                <a:latin typeface="Cambria"/>
                <a:cs typeface="Cambria"/>
              </a:rPr>
              <a:t>models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1800" i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prototypes,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publication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1800" i="1" spc="38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joint 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00FF"/>
                </a:solidFill>
                <a:latin typeface="Cambria"/>
                <a:cs typeface="Cambria"/>
              </a:rPr>
              <a:t>research 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papers,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the number of funded </a:t>
            </a:r>
            <a:r>
              <a:rPr sz="1800" i="1" spc="-10" dirty="0">
                <a:solidFill>
                  <a:srgbClr val="0000FF"/>
                </a:solidFill>
                <a:latin typeface="Cambria"/>
                <a:cs typeface="Cambria"/>
              </a:rPr>
              <a:t>projects received,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etc. for the assessment 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period.)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0318" y="4488946"/>
            <a:ext cx="8120632" cy="1969731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396" y="1095018"/>
            <a:ext cx="8284845" cy="306324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725805" lvl="1" indent="-713740" algn="just">
              <a:lnSpc>
                <a:spcPct val="100000"/>
              </a:lnSpc>
              <a:spcBef>
                <a:spcPts val="1475"/>
              </a:spcBef>
              <a:buAutoNum type="arabicPeriod" startAt="2"/>
              <a:tabLst>
                <a:tab pos="726440" algn="l"/>
              </a:tabLst>
            </a:pP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Research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Development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Activities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(60)</a:t>
            </a:r>
            <a:endParaRPr sz="2200">
              <a:latin typeface="Cambria"/>
              <a:cs typeface="Cambria"/>
            </a:endParaRPr>
          </a:p>
          <a:p>
            <a:pPr marL="725805" lvl="2" indent="-713740" algn="just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726440" algn="l"/>
              </a:tabLst>
            </a:pP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Academic</a:t>
            </a:r>
            <a:r>
              <a:rPr sz="2000" b="1" spc="-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Research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(10)</a:t>
            </a:r>
            <a:endParaRPr sz="2000">
              <a:latin typeface="Cambria"/>
              <a:cs typeface="Cambria"/>
            </a:endParaRPr>
          </a:p>
          <a:p>
            <a:pPr marL="725805" marR="5080" algn="just">
              <a:lnSpc>
                <a:spcPct val="150000"/>
              </a:lnSpc>
              <a:spcBef>
                <a:spcPts val="55"/>
              </a:spcBef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2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details</a:t>
            </a:r>
            <a:r>
              <a:rPr sz="1800" spc="2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229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compiled</a:t>
            </a:r>
            <a:r>
              <a:rPr sz="1800" spc="2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list</a:t>
            </a:r>
            <a:r>
              <a:rPr sz="1800" spc="2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including</a:t>
            </a:r>
            <a:r>
              <a:rPr sz="1800" spc="229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research</a:t>
            </a:r>
            <a:r>
              <a:rPr sz="1800" spc="2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papers,</a:t>
            </a:r>
            <a:r>
              <a:rPr sz="1800" spc="229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available</a:t>
            </a:r>
            <a:r>
              <a:rPr sz="1800" spc="2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online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or in </a:t>
            </a:r>
            <a:r>
              <a:rPr sz="1800" spc="-25" dirty="0">
                <a:latin typeface="Cambria"/>
                <a:cs typeface="Cambria"/>
              </a:rPr>
              <a:t>hard-copy, </a:t>
            </a:r>
            <a:r>
              <a:rPr sz="1800" spc="-5" dirty="0">
                <a:latin typeface="Cambria"/>
                <a:cs typeface="Cambria"/>
              </a:rPr>
              <a:t>from reputable publishers and </a:t>
            </a:r>
            <a:r>
              <a:rPr sz="1800" dirty="0">
                <a:latin typeface="Cambria"/>
                <a:cs typeface="Cambria"/>
              </a:rPr>
              <a:t>should </a:t>
            </a:r>
            <a:r>
              <a:rPr sz="1800" spc="-5" dirty="0">
                <a:latin typeface="Cambria"/>
                <a:cs typeface="Cambria"/>
              </a:rPr>
              <a:t>be list of </a:t>
            </a:r>
            <a:r>
              <a:rPr sz="1800" spc="-15" dirty="0">
                <a:latin typeface="Cambria"/>
                <a:cs typeface="Cambria"/>
              </a:rPr>
              <a:t>Scopus/WoS. 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Only </a:t>
            </a:r>
            <a:r>
              <a:rPr sz="1800" spc="-5" dirty="0">
                <a:latin typeface="Cambria"/>
                <a:cs typeface="Cambria"/>
              </a:rPr>
              <a:t>papers with the </a:t>
            </a:r>
            <a:r>
              <a:rPr sz="1800" spc="-10" dirty="0">
                <a:latin typeface="Cambria"/>
                <a:cs typeface="Cambria"/>
              </a:rPr>
              <a:t>faculty </a:t>
            </a:r>
            <a:r>
              <a:rPr sz="1800" spc="-5" dirty="0">
                <a:latin typeface="Cambria"/>
                <a:cs typeface="Cambria"/>
              </a:rPr>
              <a:t>member's affiliation </a:t>
            </a:r>
            <a:r>
              <a:rPr sz="1800" spc="-10" dirty="0">
                <a:latin typeface="Cambria"/>
                <a:cs typeface="Cambria"/>
              </a:rPr>
              <a:t>aligned </a:t>
            </a:r>
            <a:r>
              <a:rPr sz="1800" spc="-5" dirty="0">
                <a:latin typeface="Cambria"/>
                <a:cs typeface="Cambria"/>
              </a:rPr>
              <a:t>with the current </a:t>
            </a:r>
            <a:r>
              <a:rPr sz="1800" dirty="0">
                <a:latin typeface="Cambria"/>
                <a:cs typeface="Cambria"/>
              </a:rPr>
              <a:t> institution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are</a:t>
            </a:r>
            <a:r>
              <a:rPr sz="1800" spc="-10" dirty="0">
                <a:latin typeface="Cambria"/>
                <a:cs typeface="Cambria"/>
              </a:rPr>
              <a:t> considered.</a:t>
            </a:r>
            <a:r>
              <a:rPr sz="1800" spc="-5" dirty="0">
                <a:latin typeface="Cambria"/>
                <a:cs typeface="Cambria"/>
              </a:rPr>
              <a:t> Each</a:t>
            </a:r>
            <a:r>
              <a:rPr sz="1800" dirty="0">
                <a:latin typeface="Cambria"/>
                <a:cs typeface="Cambria"/>
              </a:rPr>
              <a:t> entry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comprehensive</a:t>
            </a:r>
            <a:r>
              <a:rPr sz="1800" spc="-5" dirty="0">
                <a:latin typeface="Cambria"/>
                <a:cs typeface="Cambria"/>
              </a:rPr>
              <a:t> list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includes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details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such</a:t>
            </a:r>
            <a:r>
              <a:rPr sz="1800" spc="-5" dirty="0">
                <a:latin typeface="Cambria"/>
                <a:cs typeface="Cambria"/>
              </a:rPr>
              <a:t> as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DOI,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publisher,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 </a:t>
            </a:r>
            <a:r>
              <a:rPr sz="1800" spc="-10" dirty="0">
                <a:latin typeface="Cambria"/>
                <a:cs typeface="Cambria"/>
              </a:rPr>
              <a:t>month/year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publication).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3461" y="1138682"/>
            <a:ext cx="4670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6.2.1.1: 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Faculty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publication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details</a:t>
            </a:r>
            <a:r>
              <a:rPr sz="1600" b="1" spc="-5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16633" y="1568830"/>
          <a:ext cx="7484745" cy="1877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S.N.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Item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31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229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2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peer</a:t>
                      </a:r>
                      <a:r>
                        <a:rPr sz="1600" spc="2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reviewed</a:t>
                      </a:r>
                      <a:r>
                        <a:rPr sz="1600" spc="2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journal</a:t>
                      </a:r>
                      <a:r>
                        <a:rPr sz="1600" spc="2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papers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published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31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peer</a:t>
                      </a:r>
                      <a:r>
                        <a:rPr sz="16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reviewed</a:t>
                      </a:r>
                      <a:r>
                        <a:rPr sz="16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conference</a:t>
                      </a:r>
                      <a:r>
                        <a:rPr sz="160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papers </a:t>
                      </a:r>
                      <a:r>
                        <a:rPr sz="1600" spc="-3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published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books/book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chapters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published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700023" y="3564494"/>
            <a:ext cx="8505825" cy="1123315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6.2.2.</a:t>
            </a:r>
            <a:r>
              <a:rPr sz="2000" b="1" spc="2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Ph.D.</a:t>
            </a:r>
            <a:r>
              <a:rPr sz="2000" b="1" spc="-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Student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Details</a:t>
            </a:r>
            <a:r>
              <a:rPr sz="2000" b="1" spc="-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(05)</a:t>
            </a:r>
            <a:endParaRPr sz="2000">
              <a:latin typeface="Cambria"/>
              <a:cs typeface="Cambria"/>
            </a:endParaRPr>
          </a:p>
          <a:p>
            <a:pPr marL="708025" marR="5080">
              <a:lnSpc>
                <a:spcPct val="100000"/>
              </a:lnSpc>
              <a:spcBef>
                <a:spcPts val="910"/>
              </a:spcBef>
            </a:pPr>
            <a:r>
              <a:rPr sz="1800" spc="-5" dirty="0">
                <a:latin typeface="Cambria"/>
                <a:cs typeface="Cambria"/>
              </a:rPr>
              <a:t>(No.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Ph.D.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students’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enrollment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graduated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Department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during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assessment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period.)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24610" y="4847209"/>
          <a:ext cx="7475855" cy="1506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S.N.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Item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0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0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0" dirty="0">
                          <a:latin typeface="Cambria"/>
                          <a:cs typeface="Cambria"/>
                        </a:rPr>
                        <a:t>CAYm3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651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enrolled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Ph.D.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the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Department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009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Ph.D.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graduated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Department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396" y="896401"/>
            <a:ext cx="8393430" cy="483108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696595" lvl="2" indent="-684530" algn="just">
              <a:lnSpc>
                <a:spcPct val="100000"/>
              </a:lnSpc>
              <a:spcBef>
                <a:spcPts val="1040"/>
              </a:spcBef>
              <a:buAutoNum type="arabicPeriod" startAt="3"/>
              <a:tabLst>
                <a:tab pos="697230" algn="l"/>
              </a:tabLst>
            </a:pP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Development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Activities</a:t>
            </a:r>
            <a:r>
              <a:rPr sz="2000" b="1" spc="-4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(10)</a:t>
            </a:r>
            <a:endParaRPr sz="2000">
              <a:latin typeface="Cambria"/>
              <a:cs typeface="Cambria"/>
            </a:endParaRPr>
          </a:p>
          <a:p>
            <a:pPr marL="725805" algn="just">
              <a:lnSpc>
                <a:spcPct val="100000"/>
              </a:lnSpc>
              <a:spcBef>
                <a:spcPts val="844"/>
              </a:spcBef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395" dirty="0">
                <a:latin typeface="Cambria"/>
                <a:cs typeface="Cambria"/>
              </a:rPr>
              <a:t>  </a:t>
            </a:r>
            <a:r>
              <a:rPr sz="1800" spc="-5" dirty="0">
                <a:latin typeface="Cambria"/>
                <a:cs typeface="Cambria"/>
              </a:rPr>
              <a:t>details</a:t>
            </a:r>
            <a:r>
              <a:rPr sz="1800" spc="39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of  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patents</a:t>
            </a:r>
            <a:r>
              <a:rPr sz="1800" spc="390" dirty="0">
                <a:latin typeface="Cambria"/>
                <a:cs typeface="Cambria"/>
              </a:rPr>
              <a:t> </a:t>
            </a:r>
            <a:r>
              <a:rPr sz="1800" spc="39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granted/published,</a:t>
            </a:r>
            <a:r>
              <a:rPr sz="1800" spc="400" dirty="0">
                <a:latin typeface="Cambria"/>
                <a:cs typeface="Cambria"/>
              </a:rPr>
              <a:t> </a:t>
            </a:r>
            <a:r>
              <a:rPr sz="1800" spc="40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working</a:t>
            </a:r>
            <a:r>
              <a:rPr sz="1800" spc="395" dirty="0">
                <a:latin typeface="Cambria"/>
                <a:cs typeface="Cambria"/>
              </a:rPr>
              <a:t>  </a:t>
            </a:r>
            <a:r>
              <a:rPr sz="1800" spc="-5" dirty="0">
                <a:latin typeface="Cambria"/>
                <a:cs typeface="Cambria"/>
              </a:rPr>
              <a:t>models,</a:t>
            </a:r>
            <a:r>
              <a:rPr sz="1800" spc="395" dirty="0">
                <a:latin typeface="Cambria"/>
                <a:cs typeface="Cambria"/>
              </a:rPr>
              <a:t> </a:t>
            </a:r>
            <a:r>
              <a:rPr sz="1800" spc="4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endParaRPr sz="1800">
              <a:latin typeface="Cambria"/>
              <a:cs typeface="Cambria"/>
            </a:endParaRPr>
          </a:p>
          <a:p>
            <a:pPr marL="725805" algn="just">
              <a:lnSpc>
                <a:spcPct val="100000"/>
              </a:lnSpc>
              <a:spcBef>
                <a:spcPts val="1295"/>
              </a:spcBef>
            </a:pPr>
            <a:r>
              <a:rPr sz="1800" spc="-10" dirty="0">
                <a:latin typeface="Cambria"/>
                <a:cs typeface="Cambria"/>
              </a:rPr>
              <a:t>prototypes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developed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by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faculty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members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last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3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years.)</a:t>
            </a:r>
            <a:endParaRPr sz="1800">
              <a:latin typeface="Cambria"/>
              <a:cs typeface="Cambria"/>
            </a:endParaRPr>
          </a:p>
          <a:p>
            <a:pPr marL="696595" lvl="2" indent="-684530" algn="just">
              <a:lnSpc>
                <a:spcPct val="100000"/>
              </a:lnSpc>
              <a:spcBef>
                <a:spcPts val="1390"/>
              </a:spcBef>
              <a:buAutoNum type="arabicPeriod" startAt="4"/>
              <a:tabLst>
                <a:tab pos="697230" algn="l"/>
              </a:tabLst>
            </a:pP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Sponsored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Research Project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(15)</a:t>
            </a:r>
            <a:endParaRPr sz="2000">
              <a:latin typeface="Cambria"/>
              <a:cs typeface="Cambria"/>
            </a:endParaRPr>
          </a:p>
          <a:p>
            <a:pPr marL="725805" marR="5080" algn="just">
              <a:lnSpc>
                <a:spcPct val="160000"/>
              </a:lnSpc>
              <a:spcBef>
                <a:spcPts val="55"/>
              </a:spcBef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-5" dirty="0">
                <a:latin typeface="Cambria"/>
                <a:cs typeface="Cambria"/>
              </a:rPr>
              <a:t> details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funded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research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projects</a:t>
            </a:r>
            <a:r>
              <a:rPr sz="1800" spc="-5" dirty="0">
                <a:latin typeface="Cambria"/>
                <a:cs typeface="Cambria"/>
              </a:rPr>
              <a:t> from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external</a:t>
            </a:r>
            <a:r>
              <a:rPr sz="1800" spc="-5" dirty="0">
                <a:latin typeface="Cambria"/>
                <a:cs typeface="Cambria"/>
              </a:rPr>
              <a:t> sources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including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Corporate</a:t>
            </a:r>
            <a:r>
              <a:rPr sz="1800" spc="-5" dirty="0">
                <a:latin typeface="Cambria"/>
                <a:cs typeface="Cambria"/>
              </a:rPr>
              <a:t> Social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Responsibility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(CSR).</a:t>
            </a:r>
            <a:r>
              <a:rPr sz="1800" dirty="0">
                <a:latin typeface="Cambria"/>
                <a:cs typeface="Cambria"/>
              </a:rPr>
              <a:t> List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includes</a:t>
            </a:r>
            <a:r>
              <a:rPr sz="1800" dirty="0">
                <a:latin typeface="Cambria"/>
                <a:cs typeface="Cambria"/>
              </a:rPr>
              <a:t> Principal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Investigator </a:t>
            </a:r>
            <a:r>
              <a:rPr sz="1800" dirty="0">
                <a:latin typeface="Cambria"/>
                <a:cs typeface="Cambria"/>
              </a:rPr>
              <a:t>(PI), </a:t>
            </a:r>
            <a:r>
              <a:rPr sz="1800" spc="-5" dirty="0">
                <a:latin typeface="Cambria"/>
                <a:cs typeface="Cambria"/>
              </a:rPr>
              <a:t>Co-PI name, name of the dept </a:t>
            </a:r>
            <a:r>
              <a:rPr sz="1800" spc="-10" dirty="0">
                <a:latin typeface="Cambria"/>
                <a:cs typeface="Cambria"/>
              </a:rPr>
              <a:t>where project </a:t>
            </a:r>
            <a:r>
              <a:rPr sz="1800" spc="-5" dirty="0">
                <a:latin typeface="Cambria"/>
                <a:cs typeface="Cambria"/>
              </a:rPr>
              <a:t>is sanctioned,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project </a:t>
            </a:r>
            <a:r>
              <a:rPr sz="1800" spc="-5" dirty="0">
                <a:latin typeface="Cambria"/>
                <a:cs typeface="Cambria"/>
              </a:rPr>
              <a:t>title, funding </a:t>
            </a:r>
            <a:r>
              <a:rPr sz="1800" spc="-25" dirty="0">
                <a:latin typeface="Cambria"/>
                <a:cs typeface="Cambria"/>
              </a:rPr>
              <a:t>agency, </a:t>
            </a:r>
            <a:r>
              <a:rPr sz="1800" spc="-5" dirty="0">
                <a:latin typeface="Cambria"/>
                <a:cs typeface="Cambria"/>
              </a:rPr>
              <a:t>sanctioned </a:t>
            </a:r>
            <a:r>
              <a:rPr sz="1800" dirty="0">
                <a:latin typeface="Cambria"/>
                <a:cs typeface="Cambria"/>
              </a:rPr>
              <a:t>amount, </a:t>
            </a:r>
            <a:r>
              <a:rPr sz="1800" spc="-5" dirty="0">
                <a:latin typeface="Cambria"/>
                <a:cs typeface="Cambria"/>
              </a:rPr>
              <a:t>duration and sanctioned </a:t>
            </a:r>
            <a:r>
              <a:rPr sz="1800" spc="-45" dirty="0">
                <a:latin typeface="Cambria"/>
                <a:cs typeface="Cambria"/>
              </a:rPr>
              <a:t>year. 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Also, </a:t>
            </a:r>
            <a:r>
              <a:rPr sz="1800" spc="-10" dirty="0">
                <a:latin typeface="Cambria"/>
                <a:cs typeface="Cambria"/>
              </a:rPr>
              <a:t>provide </a:t>
            </a:r>
            <a:r>
              <a:rPr sz="1800" dirty="0">
                <a:latin typeface="Cambria"/>
                <a:cs typeface="Cambria"/>
              </a:rPr>
              <a:t>the </a:t>
            </a:r>
            <a:r>
              <a:rPr sz="1800" spc="-10" dirty="0">
                <a:latin typeface="Cambria"/>
                <a:cs typeface="Cambria"/>
              </a:rPr>
              <a:t>cumulative </a:t>
            </a:r>
            <a:r>
              <a:rPr sz="1800" spc="-5" dirty="0">
                <a:latin typeface="Cambria"/>
                <a:cs typeface="Cambria"/>
              </a:rPr>
              <a:t>funding amount </a:t>
            </a:r>
            <a:r>
              <a:rPr sz="1800" spc="-15" dirty="0">
                <a:latin typeface="Cambria"/>
                <a:cs typeface="Cambria"/>
              </a:rPr>
              <a:t>received </a:t>
            </a:r>
            <a:r>
              <a:rPr sz="1800" dirty="0">
                <a:latin typeface="Cambria"/>
                <a:cs typeface="Cambria"/>
              </a:rPr>
              <a:t>during </a:t>
            </a:r>
            <a:r>
              <a:rPr sz="1800" spc="-45" dirty="0">
                <a:latin typeface="Cambria"/>
                <a:cs typeface="Cambria"/>
              </a:rPr>
              <a:t>CAYm1, </a:t>
            </a:r>
            <a:r>
              <a:rPr sz="1800" spc="-40" dirty="0">
                <a:latin typeface="Cambria"/>
                <a:cs typeface="Cambria"/>
              </a:rPr>
              <a:t>CAYm2, 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CAYm3.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Please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do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not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give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duplicate</a:t>
            </a:r>
            <a:r>
              <a:rPr sz="1800" dirty="0">
                <a:latin typeface="Cambria"/>
                <a:cs typeface="Cambria"/>
              </a:rPr>
              <a:t> data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from</a:t>
            </a:r>
            <a:r>
              <a:rPr sz="1800" spc="-5" dirty="0">
                <a:latin typeface="Cambria"/>
                <a:cs typeface="Cambria"/>
              </a:rPr>
              <a:t> 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sections</a:t>
            </a:r>
            <a:r>
              <a:rPr sz="1800" dirty="0">
                <a:latin typeface="Cambria"/>
                <a:cs typeface="Cambria"/>
              </a:rPr>
              <a:t> 6.2.5</a:t>
            </a:r>
            <a:r>
              <a:rPr sz="1800" spc="39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6.2.6.)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7655" y="1172972"/>
            <a:ext cx="4378325" cy="290639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66065" indent="-254000">
              <a:lnSpc>
                <a:spcPct val="100000"/>
              </a:lnSpc>
              <a:spcBef>
                <a:spcPts val="1180"/>
              </a:spcBef>
              <a:buFont typeface="Segoe UI Symbol"/>
              <a:buChar char="❖"/>
              <a:tabLst>
                <a:tab pos="266700" algn="l"/>
              </a:tabLst>
            </a:pPr>
            <a:r>
              <a:rPr sz="1800" spc="-5" dirty="0">
                <a:latin typeface="Cambria"/>
                <a:cs typeface="Cambria"/>
              </a:rPr>
              <a:t>Amount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&gt;20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Lacs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–</a:t>
            </a:r>
            <a:r>
              <a:rPr sz="1800" spc="-5" dirty="0">
                <a:latin typeface="Cambria"/>
                <a:cs typeface="Cambria"/>
              </a:rPr>
              <a:t> 15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</a:t>
            </a:r>
            <a:endParaRPr sz="1800">
              <a:latin typeface="Cambria"/>
              <a:cs typeface="Cambria"/>
            </a:endParaRPr>
          </a:p>
          <a:p>
            <a:pPr marL="266065" indent="-254000">
              <a:lnSpc>
                <a:spcPct val="100000"/>
              </a:lnSpc>
              <a:spcBef>
                <a:spcPts val="1080"/>
              </a:spcBef>
              <a:buFont typeface="Segoe UI Symbol"/>
              <a:buChar char="❖"/>
              <a:tabLst>
                <a:tab pos="266700" algn="l"/>
              </a:tabLst>
            </a:pPr>
            <a:r>
              <a:rPr sz="1800" spc="-5" dirty="0">
                <a:latin typeface="Cambria"/>
                <a:cs typeface="Cambria"/>
              </a:rPr>
              <a:t>Amount &gt;16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Lacs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 </a:t>
            </a:r>
            <a:r>
              <a:rPr sz="1800" dirty="0">
                <a:latin typeface="Cambria"/>
                <a:cs typeface="Cambria"/>
              </a:rPr>
              <a:t>&lt; </a:t>
            </a:r>
            <a:r>
              <a:rPr sz="1800" spc="-5" dirty="0">
                <a:latin typeface="Cambria"/>
                <a:cs typeface="Cambria"/>
              </a:rPr>
              <a:t>20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lacs–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12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</a:t>
            </a:r>
            <a:endParaRPr sz="1800">
              <a:latin typeface="Cambria"/>
              <a:cs typeface="Cambria"/>
            </a:endParaRPr>
          </a:p>
          <a:p>
            <a:pPr marL="266065" indent="-254000">
              <a:lnSpc>
                <a:spcPct val="100000"/>
              </a:lnSpc>
              <a:spcBef>
                <a:spcPts val="1080"/>
              </a:spcBef>
              <a:buFont typeface="Segoe UI Symbol"/>
              <a:buChar char="❖"/>
              <a:tabLst>
                <a:tab pos="266700" algn="l"/>
              </a:tabLst>
            </a:pPr>
            <a:r>
              <a:rPr sz="1800" spc="-5" dirty="0">
                <a:latin typeface="Cambria"/>
                <a:cs typeface="Cambria"/>
              </a:rPr>
              <a:t>Amount &gt;12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Lacs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&lt;</a:t>
            </a:r>
            <a:r>
              <a:rPr sz="1800" spc="-5" dirty="0">
                <a:latin typeface="Cambria"/>
                <a:cs typeface="Cambria"/>
              </a:rPr>
              <a:t> 16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lacs </a:t>
            </a:r>
            <a:r>
              <a:rPr sz="1800" dirty="0">
                <a:latin typeface="Cambria"/>
                <a:cs typeface="Cambria"/>
              </a:rPr>
              <a:t>–9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</a:t>
            </a:r>
            <a:endParaRPr sz="1800">
              <a:latin typeface="Cambria"/>
              <a:cs typeface="Cambria"/>
            </a:endParaRPr>
          </a:p>
          <a:p>
            <a:pPr marL="266065" indent="-254000">
              <a:lnSpc>
                <a:spcPct val="100000"/>
              </a:lnSpc>
              <a:spcBef>
                <a:spcPts val="1080"/>
              </a:spcBef>
              <a:buFont typeface="Segoe UI Symbol"/>
              <a:buChar char="❖"/>
              <a:tabLst>
                <a:tab pos="266700" algn="l"/>
              </a:tabLst>
            </a:pPr>
            <a:r>
              <a:rPr sz="1800" spc="-5" dirty="0">
                <a:latin typeface="Cambria"/>
                <a:cs typeface="Cambria"/>
              </a:rPr>
              <a:t>Amount </a:t>
            </a:r>
            <a:r>
              <a:rPr sz="1800" dirty="0">
                <a:latin typeface="Cambria"/>
                <a:cs typeface="Cambria"/>
              </a:rPr>
              <a:t>&gt; 8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Lacs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&lt;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12 </a:t>
            </a:r>
            <a:r>
              <a:rPr sz="1800" spc="-5" dirty="0">
                <a:latin typeface="Cambria"/>
                <a:cs typeface="Cambria"/>
              </a:rPr>
              <a:t>lacs </a:t>
            </a:r>
            <a:r>
              <a:rPr sz="1800" dirty="0">
                <a:latin typeface="Cambria"/>
                <a:cs typeface="Cambria"/>
              </a:rPr>
              <a:t>–6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</a:t>
            </a:r>
            <a:endParaRPr sz="1800">
              <a:latin typeface="Cambria"/>
              <a:cs typeface="Cambria"/>
            </a:endParaRPr>
          </a:p>
          <a:p>
            <a:pPr marL="266065" indent="-254000">
              <a:lnSpc>
                <a:spcPct val="100000"/>
              </a:lnSpc>
              <a:spcBef>
                <a:spcPts val="1080"/>
              </a:spcBef>
              <a:buFont typeface="Segoe UI Symbol"/>
              <a:buChar char="❖"/>
              <a:tabLst>
                <a:tab pos="266700" algn="l"/>
              </a:tabLst>
            </a:pPr>
            <a:r>
              <a:rPr sz="1800" spc="-5" dirty="0">
                <a:latin typeface="Cambria"/>
                <a:cs typeface="Cambria"/>
              </a:rPr>
              <a:t>Amount </a:t>
            </a:r>
            <a:r>
              <a:rPr sz="1800" dirty="0">
                <a:latin typeface="Cambria"/>
                <a:cs typeface="Cambria"/>
              </a:rPr>
              <a:t>&gt;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4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Lacs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&lt;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8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lacs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–3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</a:t>
            </a:r>
            <a:endParaRPr sz="1800">
              <a:latin typeface="Cambria"/>
              <a:cs typeface="Cambria"/>
            </a:endParaRPr>
          </a:p>
          <a:p>
            <a:pPr marL="266065" indent="-254000">
              <a:lnSpc>
                <a:spcPct val="100000"/>
              </a:lnSpc>
              <a:spcBef>
                <a:spcPts val="1080"/>
              </a:spcBef>
              <a:buFont typeface="Segoe UI Symbol"/>
              <a:buChar char="❖"/>
              <a:tabLst>
                <a:tab pos="266700" algn="l"/>
              </a:tabLst>
            </a:pPr>
            <a:r>
              <a:rPr sz="1800" spc="-5" dirty="0">
                <a:latin typeface="Cambria"/>
                <a:cs typeface="Cambria"/>
              </a:rPr>
              <a:t>Amount </a:t>
            </a:r>
            <a:r>
              <a:rPr sz="1800" dirty="0">
                <a:latin typeface="Cambria"/>
                <a:cs typeface="Cambria"/>
              </a:rPr>
              <a:t>&gt;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Lacs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 </a:t>
            </a:r>
            <a:r>
              <a:rPr sz="1800" dirty="0">
                <a:latin typeface="Cambria"/>
                <a:cs typeface="Cambria"/>
              </a:rPr>
              <a:t>&lt;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4 </a:t>
            </a:r>
            <a:r>
              <a:rPr sz="1800" spc="-5" dirty="0">
                <a:latin typeface="Cambria"/>
                <a:cs typeface="Cambria"/>
              </a:rPr>
              <a:t>lacs </a:t>
            </a:r>
            <a:r>
              <a:rPr sz="1800" dirty="0">
                <a:latin typeface="Cambria"/>
                <a:cs typeface="Cambria"/>
              </a:rPr>
              <a:t>–1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</a:t>
            </a:r>
            <a:endParaRPr sz="1800">
              <a:latin typeface="Cambria"/>
              <a:cs typeface="Cambria"/>
            </a:endParaRPr>
          </a:p>
          <a:p>
            <a:pPr marL="266065" indent="-254000">
              <a:lnSpc>
                <a:spcPct val="100000"/>
              </a:lnSpc>
              <a:spcBef>
                <a:spcPts val="1080"/>
              </a:spcBef>
              <a:buFont typeface="Segoe UI Symbol"/>
              <a:buChar char="❖"/>
              <a:tabLst>
                <a:tab pos="266700" algn="l"/>
              </a:tabLst>
            </a:pPr>
            <a:r>
              <a:rPr sz="1800" spc="-5" dirty="0">
                <a:latin typeface="Cambria"/>
                <a:cs typeface="Cambria"/>
              </a:rPr>
              <a:t>Amount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&lt;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Lac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–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0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Mark.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0525" y="1083817"/>
            <a:ext cx="7940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3770" marR="5080" indent="-348107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6.2.4.1: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List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of</a:t>
            </a:r>
            <a:r>
              <a:rPr sz="1800" b="1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sponsored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research projects</a:t>
            </a:r>
            <a:r>
              <a:rPr sz="1800" b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received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from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external </a:t>
            </a:r>
            <a:r>
              <a:rPr sz="1800" b="1" spc="-38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agencies</a:t>
            </a:r>
            <a:r>
              <a:rPr sz="1600" b="1" spc="-5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05738" y="1751710"/>
          <a:ext cx="7670800" cy="4660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9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18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518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latin typeface="Cambria"/>
                          <a:cs typeface="Cambria"/>
                        </a:rPr>
                        <a:t>S.N.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Cambria"/>
                          <a:cs typeface="Cambria"/>
                        </a:rPr>
                        <a:t>PI</a:t>
                      </a:r>
                      <a:r>
                        <a:rPr sz="13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name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Co-PI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163195" marR="111760" indent="-43180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Cambria"/>
                          <a:cs typeface="Cambria"/>
                        </a:rPr>
                        <a:t>names 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if</a:t>
                      </a:r>
                      <a:r>
                        <a:rPr sz="13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any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0815" marR="16319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50" b="1" spc="-10" dirty="0">
                          <a:latin typeface="Cambria"/>
                          <a:cs typeface="Cambria"/>
                        </a:rPr>
                        <a:t>Name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of the </a:t>
                      </a:r>
                      <a:r>
                        <a:rPr sz="1250" b="1" dirty="0">
                          <a:latin typeface="Cambria"/>
                          <a:cs typeface="Cambria"/>
                        </a:rPr>
                        <a:t>Dept., </a:t>
                      </a:r>
                      <a:r>
                        <a:rPr sz="1250" b="1" spc="-2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-10" dirty="0">
                          <a:latin typeface="Cambria"/>
                          <a:cs typeface="Cambria"/>
                        </a:rPr>
                        <a:t>where project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-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 sanctioned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10185" marR="120014" indent="-8191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300" b="1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ject 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title*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139" marR="9588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50" b="1" spc="-10" dirty="0">
                          <a:latin typeface="Cambria"/>
                          <a:cs typeface="Cambria"/>
                        </a:rPr>
                        <a:t>Name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250" b="1" spc="-1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250" b="1" spc="-2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-10" dirty="0">
                          <a:latin typeface="Cambria"/>
                          <a:cs typeface="Cambria"/>
                        </a:rPr>
                        <a:t>Funding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 agency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 marR="1257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b="1" dirty="0">
                          <a:latin typeface="Cambria"/>
                          <a:cs typeface="Cambria"/>
                        </a:rPr>
                        <a:t>Du</a:t>
                      </a:r>
                      <a:r>
                        <a:rPr sz="1300" b="1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ation  of the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project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840" marR="161925" indent="-7175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300" b="1" dirty="0">
                          <a:latin typeface="Cambria"/>
                          <a:cs typeface="Cambria"/>
                        </a:rPr>
                        <a:t>Amount  (Lacs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….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gridSpan="9"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Amount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received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(Rs)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…..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 gridSpan="9"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Amount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received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(Rs)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…..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99">
                <a:tc gridSpan="9">
                  <a:txBody>
                    <a:bodyPr/>
                    <a:lstStyle/>
                    <a:p>
                      <a:pPr marR="83185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Amount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received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(Rs)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 gridSpan="9">
                  <a:txBody>
                    <a:bodyPr/>
                    <a:lstStyle/>
                    <a:p>
                      <a:pPr marL="25901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4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Amount</a:t>
                      </a:r>
                      <a:r>
                        <a:rPr sz="1400" b="1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(Lacs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)</a:t>
                      </a:r>
                      <a:r>
                        <a:rPr sz="14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Received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4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Past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30" dirty="0">
                          <a:latin typeface="Cambria"/>
                          <a:cs typeface="Cambria"/>
                        </a:rPr>
                        <a:t>Years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0703" y="1087533"/>
            <a:ext cx="8213725" cy="52508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300" b="1" spc="-10" dirty="0">
                <a:latin typeface="Cambria"/>
                <a:cs typeface="Cambria"/>
              </a:rPr>
              <a:t>Note*</a:t>
            </a:r>
            <a:r>
              <a:rPr sz="1300" spc="-10" dirty="0">
                <a:latin typeface="Cambria"/>
                <a:cs typeface="Cambria"/>
              </a:rPr>
              <a:t>:</a:t>
            </a:r>
            <a:endParaRPr sz="1300">
              <a:latin typeface="Cambria"/>
              <a:cs typeface="Cambria"/>
            </a:endParaRPr>
          </a:p>
          <a:p>
            <a:pPr marL="547370" indent="-354965">
              <a:lnSpc>
                <a:spcPct val="100000"/>
              </a:lnSpc>
              <a:spcBef>
                <a:spcPts val="309"/>
              </a:spcBef>
              <a:buClr>
                <a:srgbClr val="A42F0F"/>
              </a:buClr>
              <a:buFont typeface="Wingdings"/>
              <a:buChar char=""/>
              <a:tabLst>
                <a:tab pos="547370" algn="l"/>
                <a:tab pos="548005" algn="l"/>
              </a:tabLst>
            </a:pPr>
            <a:r>
              <a:rPr sz="1600" spc="-15" dirty="0">
                <a:latin typeface="Cambria"/>
                <a:cs typeface="Cambria"/>
              </a:rPr>
              <a:t>Only</a:t>
            </a:r>
            <a:r>
              <a:rPr sz="1600" spc="1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sponsored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research</a:t>
            </a:r>
            <a:r>
              <a:rPr sz="1600" spc="1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projects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will</a:t>
            </a:r>
            <a:r>
              <a:rPr sz="1600" spc="1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be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considered.</a:t>
            </a:r>
            <a:r>
              <a:rPr sz="1600" spc="1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Infrastructure-based</a:t>
            </a:r>
            <a:r>
              <a:rPr sz="1600" spc="1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projects</a:t>
            </a:r>
            <a:r>
              <a:rPr sz="1600" spc="1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will</a:t>
            </a:r>
            <a:endParaRPr sz="1600">
              <a:latin typeface="Cambria"/>
              <a:cs typeface="Cambria"/>
            </a:endParaRPr>
          </a:p>
          <a:p>
            <a:pPr marL="54737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latin typeface="Cambria"/>
                <a:cs typeface="Cambria"/>
              </a:rPr>
              <a:t>not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be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considered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here.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6.2.5.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Consultancy</a:t>
            </a:r>
            <a:r>
              <a:rPr sz="2000" b="1" spc="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40" dirty="0">
                <a:solidFill>
                  <a:srgbClr val="FF3300"/>
                </a:solidFill>
                <a:latin typeface="Cambria"/>
                <a:cs typeface="Cambria"/>
              </a:rPr>
              <a:t>Work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(15)</a:t>
            </a:r>
            <a:endParaRPr sz="20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  <a:spcBef>
                <a:spcPts val="330"/>
              </a:spcBef>
            </a:pPr>
            <a:r>
              <a:rPr sz="1600" spc="-10" dirty="0">
                <a:latin typeface="Cambria"/>
                <a:cs typeface="Cambria"/>
              </a:rPr>
              <a:t>(Provide</a:t>
            </a:r>
            <a:r>
              <a:rPr sz="1600" spc="37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details</a:t>
            </a:r>
            <a:r>
              <a:rPr sz="1600" spc="38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37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consultancy</a:t>
            </a:r>
            <a:r>
              <a:rPr sz="1600" spc="37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projects</a:t>
            </a:r>
            <a:r>
              <a:rPr sz="1600" spc="37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from</a:t>
            </a:r>
            <a:r>
              <a:rPr sz="1600" spc="38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spc="37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external</a:t>
            </a:r>
            <a:r>
              <a:rPr sz="1600" spc="38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sources.</a:t>
            </a:r>
            <a:r>
              <a:rPr sz="1600" spc="37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List</a:t>
            </a:r>
            <a:r>
              <a:rPr sz="1600" spc="37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includes</a:t>
            </a:r>
            <a:r>
              <a:rPr sz="1600" spc="37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Principal</a:t>
            </a:r>
            <a:endParaRPr sz="1600">
              <a:latin typeface="Cambria"/>
              <a:cs typeface="Cambria"/>
            </a:endParaRPr>
          </a:p>
          <a:p>
            <a:pPr marL="12700" marR="5080" algn="just">
              <a:lnSpc>
                <a:spcPct val="130000"/>
              </a:lnSpc>
            </a:pPr>
            <a:r>
              <a:rPr sz="1600" spc="-10" dirty="0">
                <a:latin typeface="Cambria"/>
                <a:cs typeface="Cambria"/>
              </a:rPr>
              <a:t>Investigator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(PI),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Co-PI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name,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name</a:t>
            </a:r>
            <a:r>
              <a:rPr sz="1600" dirty="0">
                <a:latin typeface="Cambria"/>
                <a:cs typeface="Cambria"/>
              </a:rPr>
              <a:t> of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dept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where</a:t>
            </a:r>
            <a:r>
              <a:rPr sz="1600" spc="-10" dirty="0">
                <a:latin typeface="Cambria"/>
                <a:cs typeface="Cambria"/>
              </a:rPr>
              <a:t> project</a:t>
            </a:r>
            <a:r>
              <a:rPr sz="1600" spc="-5" dirty="0">
                <a:latin typeface="Cambria"/>
                <a:cs typeface="Cambria"/>
              </a:rPr>
              <a:t> is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sanctioned,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project</a:t>
            </a:r>
            <a:r>
              <a:rPr sz="1600" spc="-5" dirty="0">
                <a:latin typeface="Cambria"/>
                <a:cs typeface="Cambria"/>
              </a:rPr>
              <a:t> title, </a:t>
            </a:r>
            <a:r>
              <a:rPr sz="1600" dirty="0">
                <a:latin typeface="Cambria"/>
                <a:cs typeface="Cambria"/>
              </a:rPr>
              <a:t> funding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agency,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sanctioned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amount,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duration</a:t>
            </a:r>
            <a:r>
              <a:rPr sz="1600" spc="-5" dirty="0">
                <a:latin typeface="Cambria"/>
                <a:cs typeface="Cambria"/>
              </a:rPr>
              <a:t> and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sanctioned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40" dirty="0">
                <a:latin typeface="Cambria"/>
                <a:cs typeface="Cambria"/>
              </a:rPr>
              <a:t>year.</a:t>
            </a:r>
            <a:r>
              <a:rPr sz="1600" spc="27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Also,</a:t>
            </a:r>
            <a:r>
              <a:rPr sz="1600" spc="34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provide</a:t>
            </a:r>
            <a:r>
              <a:rPr sz="1600" spc="33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the 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cumulative </a:t>
            </a:r>
            <a:r>
              <a:rPr sz="1600" spc="-5" dirty="0">
                <a:latin typeface="Cambria"/>
                <a:cs typeface="Cambria"/>
              </a:rPr>
              <a:t>funding amount </a:t>
            </a:r>
            <a:r>
              <a:rPr sz="1600" spc="-15" dirty="0">
                <a:latin typeface="Cambria"/>
                <a:cs typeface="Cambria"/>
              </a:rPr>
              <a:t>received </a:t>
            </a:r>
            <a:r>
              <a:rPr sz="1600" dirty="0">
                <a:latin typeface="Cambria"/>
                <a:cs typeface="Cambria"/>
              </a:rPr>
              <a:t>during </a:t>
            </a:r>
            <a:r>
              <a:rPr sz="1600" spc="-40" dirty="0">
                <a:latin typeface="Cambria"/>
                <a:cs typeface="Cambria"/>
              </a:rPr>
              <a:t>CAYm1, CAYm2, </a:t>
            </a:r>
            <a:r>
              <a:rPr sz="1600" spc="-5" dirty="0">
                <a:latin typeface="Cambria"/>
                <a:cs typeface="Cambria"/>
              </a:rPr>
              <a:t>and </a:t>
            </a:r>
            <a:r>
              <a:rPr sz="1600" spc="-40" dirty="0">
                <a:latin typeface="Cambria"/>
                <a:cs typeface="Cambria"/>
              </a:rPr>
              <a:t>CAYm3. </a:t>
            </a:r>
            <a:r>
              <a:rPr sz="1600" spc="-5" dirty="0">
                <a:latin typeface="Cambria"/>
                <a:cs typeface="Cambria"/>
              </a:rPr>
              <a:t>Please do not </a:t>
            </a:r>
            <a:r>
              <a:rPr sz="1600" spc="-20" dirty="0">
                <a:latin typeface="Cambria"/>
                <a:cs typeface="Cambria"/>
              </a:rPr>
              <a:t>give 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duplicate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data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from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sections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6.2.4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and </a:t>
            </a:r>
            <a:r>
              <a:rPr sz="1600" dirty="0">
                <a:latin typeface="Cambria"/>
                <a:cs typeface="Cambria"/>
              </a:rPr>
              <a:t>6.2.6.)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mbria"/>
              <a:cs typeface="Cambria"/>
            </a:endParaRPr>
          </a:p>
          <a:p>
            <a:pPr marL="298450" indent="-285750">
              <a:lnSpc>
                <a:spcPct val="100000"/>
              </a:lnSpc>
              <a:buClr>
                <a:srgbClr val="A42F0F"/>
              </a:buClr>
              <a:buFont typeface="Wingdings"/>
              <a:buChar char=""/>
              <a:tabLst>
                <a:tab pos="298450" algn="l"/>
              </a:tabLst>
            </a:pPr>
            <a:r>
              <a:rPr sz="1500" spc="-5" dirty="0">
                <a:latin typeface="Cambria"/>
                <a:cs typeface="Cambria"/>
              </a:rPr>
              <a:t>Amount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&gt;20</a:t>
            </a:r>
            <a:r>
              <a:rPr sz="1500" spc="-3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Lacs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15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Marks</a:t>
            </a:r>
            <a:endParaRPr sz="1500">
              <a:latin typeface="Cambria"/>
              <a:cs typeface="Cambria"/>
            </a:endParaRPr>
          </a:p>
          <a:p>
            <a:pPr marL="298450" indent="-285750">
              <a:lnSpc>
                <a:spcPct val="100000"/>
              </a:lnSpc>
              <a:spcBef>
                <a:spcPts val="720"/>
              </a:spcBef>
              <a:buClr>
                <a:srgbClr val="A42F0F"/>
              </a:buClr>
              <a:buFont typeface="Wingdings"/>
              <a:buChar char=""/>
              <a:tabLst>
                <a:tab pos="298450" algn="l"/>
              </a:tabLst>
            </a:pPr>
            <a:r>
              <a:rPr sz="1500" spc="-5" dirty="0">
                <a:latin typeface="Cambria"/>
                <a:cs typeface="Cambria"/>
              </a:rPr>
              <a:t>Amount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&gt;16</a:t>
            </a:r>
            <a:r>
              <a:rPr sz="1500" spc="-3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Lacs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and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&lt;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20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lacs–12 </a:t>
            </a:r>
            <a:r>
              <a:rPr sz="1500" spc="-10" dirty="0">
                <a:latin typeface="Cambria"/>
                <a:cs typeface="Cambria"/>
              </a:rPr>
              <a:t>Marks</a:t>
            </a:r>
            <a:endParaRPr sz="1500">
              <a:latin typeface="Cambria"/>
              <a:cs typeface="Cambria"/>
            </a:endParaRPr>
          </a:p>
          <a:p>
            <a:pPr marL="298450" indent="-285750">
              <a:lnSpc>
                <a:spcPct val="100000"/>
              </a:lnSpc>
              <a:spcBef>
                <a:spcPts val="720"/>
              </a:spcBef>
              <a:buClr>
                <a:srgbClr val="A42F0F"/>
              </a:buClr>
              <a:buFont typeface="Wingdings"/>
              <a:buChar char=""/>
              <a:tabLst>
                <a:tab pos="298450" algn="l"/>
              </a:tabLst>
            </a:pPr>
            <a:r>
              <a:rPr sz="1500" spc="-5" dirty="0">
                <a:latin typeface="Cambria"/>
                <a:cs typeface="Cambria"/>
              </a:rPr>
              <a:t>Amount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&gt;12</a:t>
            </a:r>
            <a:r>
              <a:rPr sz="1500" spc="-3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Lacs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and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&lt;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16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lacs</a:t>
            </a:r>
            <a:r>
              <a:rPr sz="1500" dirty="0">
                <a:latin typeface="Cambria"/>
                <a:cs typeface="Cambria"/>
              </a:rPr>
              <a:t> –9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Marks</a:t>
            </a:r>
            <a:endParaRPr sz="1500">
              <a:latin typeface="Cambria"/>
              <a:cs typeface="Cambria"/>
            </a:endParaRPr>
          </a:p>
          <a:p>
            <a:pPr marL="298450" indent="-285750">
              <a:lnSpc>
                <a:spcPct val="100000"/>
              </a:lnSpc>
              <a:spcBef>
                <a:spcPts val="720"/>
              </a:spcBef>
              <a:buClr>
                <a:srgbClr val="A42F0F"/>
              </a:buClr>
              <a:buFont typeface="Wingdings"/>
              <a:buChar char=""/>
              <a:tabLst>
                <a:tab pos="298450" algn="l"/>
              </a:tabLst>
            </a:pPr>
            <a:r>
              <a:rPr sz="1500" spc="-5" dirty="0">
                <a:latin typeface="Cambria"/>
                <a:cs typeface="Cambria"/>
              </a:rPr>
              <a:t>Amount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&gt;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8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Lacs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and </a:t>
            </a:r>
            <a:r>
              <a:rPr sz="1500" dirty="0">
                <a:latin typeface="Cambria"/>
                <a:cs typeface="Cambria"/>
              </a:rPr>
              <a:t>&lt;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12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lacs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–6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Marks</a:t>
            </a:r>
            <a:endParaRPr sz="1500">
              <a:latin typeface="Cambria"/>
              <a:cs typeface="Cambria"/>
            </a:endParaRPr>
          </a:p>
          <a:p>
            <a:pPr marL="298450" indent="-285750">
              <a:lnSpc>
                <a:spcPct val="100000"/>
              </a:lnSpc>
              <a:spcBef>
                <a:spcPts val="720"/>
              </a:spcBef>
              <a:buClr>
                <a:srgbClr val="A42F0F"/>
              </a:buClr>
              <a:buFont typeface="Wingdings"/>
              <a:buChar char=""/>
              <a:tabLst>
                <a:tab pos="298450" algn="l"/>
              </a:tabLst>
            </a:pPr>
            <a:r>
              <a:rPr sz="1500" spc="-5" dirty="0">
                <a:latin typeface="Cambria"/>
                <a:cs typeface="Cambria"/>
              </a:rPr>
              <a:t>Amount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&gt;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4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Lacs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and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&lt;8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lacs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–3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Marks</a:t>
            </a:r>
            <a:endParaRPr sz="1500">
              <a:latin typeface="Cambria"/>
              <a:cs typeface="Cambria"/>
            </a:endParaRPr>
          </a:p>
          <a:p>
            <a:pPr marL="298450" indent="-285750">
              <a:lnSpc>
                <a:spcPct val="100000"/>
              </a:lnSpc>
              <a:spcBef>
                <a:spcPts val="720"/>
              </a:spcBef>
              <a:buClr>
                <a:srgbClr val="A42F0F"/>
              </a:buClr>
              <a:buFont typeface="Wingdings"/>
              <a:buChar char=""/>
              <a:tabLst>
                <a:tab pos="298450" algn="l"/>
              </a:tabLst>
            </a:pPr>
            <a:r>
              <a:rPr sz="1500" spc="-5" dirty="0">
                <a:latin typeface="Cambria"/>
                <a:cs typeface="Cambria"/>
              </a:rPr>
              <a:t>Amount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&gt;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1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Lacs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and &lt;4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lacs</a:t>
            </a:r>
            <a:r>
              <a:rPr sz="1500" dirty="0">
                <a:latin typeface="Cambria"/>
                <a:cs typeface="Cambria"/>
              </a:rPr>
              <a:t> –1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Mark</a:t>
            </a:r>
            <a:endParaRPr sz="1500">
              <a:latin typeface="Cambria"/>
              <a:cs typeface="Cambria"/>
            </a:endParaRPr>
          </a:p>
          <a:p>
            <a:pPr marL="298450" indent="-285750">
              <a:lnSpc>
                <a:spcPct val="100000"/>
              </a:lnSpc>
              <a:spcBef>
                <a:spcPts val="720"/>
              </a:spcBef>
              <a:buClr>
                <a:srgbClr val="A42F0F"/>
              </a:buClr>
              <a:buFont typeface="Wingdings"/>
              <a:buChar char=""/>
              <a:tabLst>
                <a:tab pos="298450" algn="l"/>
              </a:tabLst>
            </a:pPr>
            <a:r>
              <a:rPr sz="1500" spc="-5" dirty="0">
                <a:latin typeface="Cambria"/>
                <a:cs typeface="Cambria"/>
              </a:rPr>
              <a:t>Amount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&lt;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1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Lac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0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Mark.</a:t>
            </a:r>
            <a:endParaRPr sz="15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327" y="1038097"/>
            <a:ext cx="8133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6.2.5.1: List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of</a:t>
            </a:r>
            <a:r>
              <a:rPr sz="1800" b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consultancy</a:t>
            </a:r>
            <a:r>
              <a:rPr sz="1800" b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projects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received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from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external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agencies</a:t>
            </a:r>
            <a:r>
              <a:rPr sz="1600" b="1" spc="-5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26033" y="1459102"/>
          <a:ext cx="8338820" cy="4685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12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31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10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latin typeface="Cambria"/>
                          <a:cs typeface="Cambria"/>
                        </a:rPr>
                        <a:t>S.N.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Cambria"/>
                          <a:cs typeface="Cambria"/>
                        </a:rPr>
                        <a:t>PI</a:t>
                      </a:r>
                      <a:r>
                        <a:rPr sz="13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name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Co-PI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193675" marR="142875" indent="-43180">
                        <a:lnSpc>
                          <a:spcPct val="100000"/>
                        </a:lnSpc>
                      </a:pPr>
                      <a:r>
                        <a:rPr sz="1300" b="1" dirty="0">
                          <a:latin typeface="Cambria"/>
                          <a:cs typeface="Cambria"/>
                        </a:rPr>
                        <a:t>names 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if</a:t>
                      </a:r>
                      <a:r>
                        <a:rPr sz="13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any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40029" marR="23304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50" b="1" spc="-10" dirty="0">
                          <a:latin typeface="Cambria"/>
                          <a:cs typeface="Cambria"/>
                        </a:rPr>
                        <a:t>Name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of the </a:t>
                      </a:r>
                      <a:r>
                        <a:rPr sz="1250" b="1" dirty="0">
                          <a:latin typeface="Cambria"/>
                          <a:cs typeface="Cambria"/>
                        </a:rPr>
                        <a:t>Dept., </a:t>
                      </a:r>
                      <a:r>
                        <a:rPr sz="1250" b="1" spc="-2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-10" dirty="0">
                          <a:latin typeface="Cambria"/>
                          <a:cs typeface="Cambria"/>
                        </a:rPr>
                        <a:t>where project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-1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 sanctioned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60350" marR="170815" indent="-8128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300" b="1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ject 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title*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8590" marR="140335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250" b="1" spc="-10" dirty="0">
                          <a:latin typeface="Cambria"/>
                          <a:cs typeface="Cambria"/>
                        </a:rPr>
                        <a:t>Name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250" b="1" spc="-1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250" b="1" spc="-2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50" b="1" spc="-10" dirty="0">
                          <a:latin typeface="Cambria"/>
                          <a:cs typeface="Cambria"/>
                        </a:rPr>
                        <a:t>Funding </a:t>
                      </a:r>
                      <a:r>
                        <a:rPr sz="1250" b="1" spc="-5" dirty="0">
                          <a:latin typeface="Cambria"/>
                          <a:cs typeface="Cambria"/>
                        </a:rPr>
                        <a:t> agency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 marR="165100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300" b="1" dirty="0">
                          <a:latin typeface="Cambria"/>
                          <a:cs typeface="Cambria"/>
                        </a:rPr>
                        <a:t>Du</a:t>
                      </a:r>
                      <a:r>
                        <a:rPr sz="1300" b="1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ation  of the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project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 marR="203200" indent="-7175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sz="1300" b="1" dirty="0">
                          <a:latin typeface="Cambria"/>
                          <a:cs typeface="Cambria"/>
                        </a:rPr>
                        <a:t>Amount 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(Lacs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52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10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….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gridSpan="9"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Amount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received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(Rs)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 gridSpan="10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…..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 gridSpan="9"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Amount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received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(Rs)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 gridSpan="10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…..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74">
                <a:tc gridSpan="9"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Amount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received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(Rs)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 gridSpan="9">
                  <a:txBody>
                    <a:bodyPr/>
                    <a:lstStyle/>
                    <a:p>
                      <a:pPr marL="98425">
                        <a:lnSpc>
                          <a:spcPts val="2085"/>
                        </a:lnSpc>
                        <a:tabLst>
                          <a:tab pos="3178810" algn="l"/>
                        </a:tabLst>
                      </a:pPr>
                      <a:r>
                        <a:rPr sz="2700" spc="-187" baseline="-13888" dirty="0">
                          <a:solidFill>
                            <a:srgbClr val="0000FF"/>
                          </a:solidFill>
                          <a:latin typeface="Verdana"/>
                          <a:cs typeface="Verdana"/>
                        </a:rPr>
                        <a:t>ote*:	</a:t>
                      </a:r>
                      <a:r>
                        <a:rPr sz="1400" b="1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4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Amount</a:t>
                      </a:r>
                      <a:r>
                        <a:rPr sz="1400" b="1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(Lacs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)</a:t>
                      </a:r>
                      <a:r>
                        <a:rPr sz="14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Received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4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Past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30" dirty="0">
                          <a:latin typeface="Cambria"/>
                          <a:cs typeface="Cambria"/>
                        </a:rPr>
                        <a:t>Years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49452" y="5870955"/>
            <a:ext cx="77812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spc="-15" dirty="0">
                <a:solidFill>
                  <a:srgbClr val="0000FF"/>
                </a:solidFill>
                <a:latin typeface="Verdana"/>
                <a:cs typeface="Verdana"/>
              </a:rPr>
              <a:t>N</a:t>
            </a:r>
            <a:endParaRPr sz="1800">
              <a:latin typeface="Verdana"/>
              <a:cs typeface="Verdana"/>
            </a:endParaRPr>
          </a:p>
          <a:p>
            <a:pPr marL="12700" marR="5080">
              <a:lnSpc>
                <a:spcPts val="2170"/>
              </a:lnSpc>
              <a:spcBef>
                <a:spcPts val="60"/>
              </a:spcBef>
              <a:buFont typeface="Segoe UI Symbol"/>
              <a:buChar char="❖"/>
              <a:tabLst>
                <a:tab pos="469265" algn="l"/>
                <a:tab pos="469900" algn="l"/>
              </a:tabLst>
            </a:pPr>
            <a:r>
              <a:rPr sz="1800" spc="-35" dirty="0">
                <a:solidFill>
                  <a:srgbClr val="0000FF"/>
                </a:solidFill>
                <a:latin typeface="Verdana"/>
                <a:cs typeface="Verdana"/>
              </a:rPr>
              <a:t>Only</a:t>
            </a:r>
            <a:r>
              <a:rPr sz="1800" spc="-12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Verdana"/>
                <a:cs typeface="Verdana"/>
              </a:rPr>
              <a:t>consultancy</a:t>
            </a:r>
            <a:r>
              <a:rPr sz="1800" spc="-11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00FF"/>
                </a:solidFill>
                <a:latin typeface="Verdana"/>
                <a:cs typeface="Verdana"/>
              </a:rPr>
              <a:t>projects</a:t>
            </a:r>
            <a:r>
              <a:rPr sz="1800" spc="-12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0000FF"/>
                </a:solidFill>
                <a:latin typeface="Verdana"/>
                <a:cs typeface="Verdana"/>
              </a:rPr>
              <a:t>will </a:t>
            </a:r>
            <a:r>
              <a:rPr sz="1800" spc="95" dirty="0">
                <a:solidFill>
                  <a:srgbClr val="0000FF"/>
                </a:solidFill>
                <a:latin typeface="Verdana"/>
                <a:cs typeface="Verdana"/>
              </a:rPr>
              <a:t>be</a:t>
            </a:r>
            <a:r>
              <a:rPr sz="1800" spc="-11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Verdana"/>
                <a:cs typeface="Verdana"/>
              </a:rPr>
              <a:t>considered.</a:t>
            </a:r>
            <a:r>
              <a:rPr sz="1800" spc="-10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0000FF"/>
                </a:solidFill>
                <a:latin typeface="Verdana"/>
                <a:cs typeface="Verdana"/>
              </a:rPr>
              <a:t>Infrastructure-based </a:t>
            </a:r>
            <a:r>
              <a:rPr sz="1800" spc="-61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0000FF"/>
                </a:solidFill>
                <a:latin typeface="Verdana"/>
                <a:cs typeface="Verdana"/>
              </a:rPr>
              <a:t>project</a:t>
            </a:r>
            <a:r>
              <a:rPr sz="1800" spc="-40" dirty="0">
                <a:solidFill>
                  <a:srgbClr val="0000FF"/>
                </a:solidFill>
                <a:latin typeface="Verdana"/>
                <a:cs typeface="Verdana"/>
              </a:rPr>
              <a:t>s</a:t>
            </a:r>
            <a:r>
              <a:rPr sz="1800" spc="-13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spc="10" dirty="0">
                <a:solidFill>
                  <a:srgbClr val="0000FF"/>
                </a:solidFill>
                <a:latin typeface="Verdana"/>
                <a:cs typeface="Verdana"/>
              </a:rPr>
              <a:t>w</a:t>
            </a:r>
            <a:r>
              <a:rPr sz="1800" spc="-140" dirty="0">
                <a:solidFill>
                  <a:srgbClr val="0000FF"/>
                </a:solidFill>
                <a:latin typeface="Verdana"/>
                <a:cs typeface="Verdana"/>
              </a:rPr>
              <a:t>il</a:t>
            </a:r>
            <a:r>
              <a:rPr sz="1800" spc="-135" dirty="0">
                <a:solidFill>
                  <a:srgbClr val="0000FF"/>
                </a:solidFill>
                <a:latin typeface="Verdana"/>
                <a:cs typeface="Verdana"/>
              </a:rPr>
              <a:t>l</a:t>
            </a:r>
            <a:r>
              <a:rPr sz="1800" spc="-13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00FF"/>
                </a:solidFill>
                <a:latin typeface="Verdana"/>
                <a:cs typeface="Verdana"/>
              </a:rPr>
              <a:t>not</a:t>
            </a:r>
            <a:r>
              <a:rPr sz="1800" spc="-13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spc="110" dirty="0">
                <a:solidFill>
                  <a:srgbClr val="0000FF"/>
                </a:solidFill>
                <a:latin typeface="Verdana"/>
                <a:cs typeface="Verdana"/>
              </a:rPr>
              <a:t>b</a:t>
            </a:r>
            <a:r>
              <a:rPr sz="1800" spc="95"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sz="1800" spc="-13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0000FF"/>
                </a:solidFill>
                <a:latin typeface="Verdana"/>
                <a:cs typeface="Verdana"/>
              </a:rPr>
              <a:t>con</a:t>
            </a:r>
            <a:r>
              <a:rPr sz="1800" spc="-5" dirty="0">
                <a:solidFill>
                  <a:srgbClr val="0000FF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0000FF"/>
                </a:solidFill>
                <a:latin typeface="Verdana"/>
                <a:cs typeface="Verdana"/>
              </a:rPr>
              <a:t>idere</a:t>
            </a:r>
            <a:r>
              <a:rPr sz="1800" spc="10" dirty="0">
                <a:solidFill>
                  <a:srgbClr val="0000FF"/>
                </a:solidFill>
                <a:latin typeface="Verdana"/>
                <a:cs typeface="Verdana"/>
              </a:rPr>
              <a:t>d</a:t>
            </a:r>
            <a:r>
              <a:rPr sz="1800" spc="-12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00FF"/>
                </a:solidFill>
                <a:latin typeface="Verdana"/>
                <a:cs typeface="Verdana"/>
              </a:rPr>
              <a:t>here.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1580" y="1218945"/>
            <a:ext cx="7992109" cy="5022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6.2.6.</a:t>
            </a:r>
            <a:r>
              <a:rPr sz="2200" b="1" spc="8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Institution</a:t>
            </a:r>
            <a:r>
              <a:rPr sz="2200" b="1" spc="7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Seed</a:t>
            </a:r>
            <a:r>
              <a:rPr sz="2200" b="1" spc="8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FF3300"/>
                </a:solidFill>
                <a:latin typeface="Cambria"/>
                <a:cs typeface="Cambria"/>
              </a:rPr>
              <a:t>Money</a:t>
            </a:r>
            <a:r>
              <a:rPr sz="2200" b="1" spc="7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or</a:t>
            </a:r>
            <a:r>
              <a:rPr sz="2200" b="1" spc="8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Internal</a:t>
            </a:r>
            <a:r>
              <a:rPr sz="2200" b="1" spc="7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FF3300"/>
                </a:solidFill>
                <a:latin typeface="Cambria"/>
                <a:cs typeface="Cambria"/>
              </a:rPr>
              <a:t>Research</a:t>
            </a:r>
            <a:r>
              <a:rPr sz="2200" b="1" spc="7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FF3300"/>
                </a:solidFill>
                <a:latin typeface="Cambria"/>
                <a:cs typeface="Cambria"/>
              </a:rPr>
              <a:t>Grant</a:t>
            </a:r>
            <a:r>
              <a:rPr sz="2200" b="1" spc="8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20" dirty="0">
                <a:solidFill>
                  <a:srgbClr val="FF3300"/>
                </a:solidFill>
                <a:latin typeface="Cambria"/>
                <a:cs typeface="Cambria"/>
              </a:rPr>
              <a:t>to</a:t>
            </a:r>
            <a:r>
              <a:rPr sz="2200" b="1" spc="8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its</a:t>
            </a:r>
            <a:endParaRPr sz="2200">
              <a:latin typeface="Cambria"/>
              <a:cs typeface="Cambria"/>
            </a:endParaRPr>
          </a:p>
          <a:p>
            <a:pPr marL="109220" algn="just">
              <a:lnSpc>
                <a:spcPct val="100000"/>
              </a:lnSpc>
              <a:spcBef>
                <a:spcPts val="1585"/>
              </a:spcBef>
            </a:pPr>
            <a:r>
              <a:rPr sz="2200" b="1" spc="-20" dirty="0">
                <a:solidFill>
                  <a:srgbClr val="FF3300"/>
                </a:solidFill>
                <a:latin typeface="Cambria"/>
                <a:cs typeface="Cambria"/>
              </a:rPr>
              <a:t>Faculty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for</a:t>
            </a:r>
            <a:r>
              <a:rPr sz="22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Research</a:t>
            </a:r>
            <a:r>
              <a:rPr sz="2200" b="1" spc="-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40" dirty="0">
                <a:solidFill>
                  <a:srgbClr val="FF3300"/>
                </a:solidFill>
                <a:latin typeface="Cambria"/>
                <a:cs typeface="Cambria"/>
              </a:rPr>
              <a:t>Work</a:t>
            </a:r>
            <a:r>
              <a:rPr sz="22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(05)</a:t>
            </a:r>
            <a:endParaRPr sz="2200">
              <a:latin typeface="Cambria"/>
              <a:cs typeface="Cambria"/>
            </a:endParaRPr>
          </a:p>
          <a:p>
            <a:pPr marL="547370" marR="5080" indent="19050" algn="just">
              <a:lnSpc>
                <a:spcPct val="160300"/>
              </a:lnSpc>
              <a:spcBef>
                <a:spcPts val="165"/>
              </a:spcBef>
            </a:pPr>
            <a:r>
              <a:rPr sz="2100" spc="-10" dirty="0">
                <a:latin typeface="Cambria"/>
                <a:cs typeface="Cambria"/>
              </a:rPr>
              <a:t>(</a:t>
            </a:r>
            <a:r>
              <a:rPr sz="2100" spc="-10" dirty="0">
                <a:solidFill>
                  <a:srgbClr val="0000FF"/>
                </a:solidFill>
                <a:latin typeface="Cambria"/>
                <a:cs typeface="Cambria"/>
              </a:rPr>
              <a:t>Provide</a:t>
            </a:r>
            <a:r>
              <a:rPr sz="2100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0000FF"/>
                </a:solidFill>
                <a:latin typeface="Cambria"/>
                <a:cs typeface="Cambria"/>
              </a:rPr>
              <a:t>details</a:t>
            </a:r>
            <a:r>
              <a:rPr sz="21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21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100" spc="-5" dirty="0">
                <a:solidFill>
                  <a:srgbClr val="0000FF"/>
                </a:solidFill>
                <a:latin typeface="Cambria"/>
                <a:cs typeface="Cambria"/>
              </a:rPr>
              <a:t> members</a:t>
            </a:r>
            <a:r>
              <a:rPr sz="210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100" spc="-15" dirty="0">
                <a:solidFill>
                  <a:srgbClr val="0000FF"/>
                </a:solidFill>
                <a:latin typeface="Cambria"/>
                <a:cs typeface="Cambria"/>
              </a:rPr>
              <a:t>received</a:t>
            </a:r>
            <a:r>
              <a:rPr sz="2100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100" spc="-5" dirty="0">
                <a:solidFill>
                  <a:srgbClr val="0000FF"/>
                </a:solidFill>
                <a:latin typeface="Cambria"/>
                <a:cs typeface="Cambria"/>
              </a:rPr>
              <a:t>Institution</a:t>
            </a:r>
            <a:r>
              <a:rPr sz="2100" dirty="0">
                <a:solidFill>
                  <a:srgbClr val="0000FF"/>
                </a:solidFill>
                <a:latin typeface="Cambria"/>
                <a:cs typeface="Cambria"/>
              </a:rPr>
              <a:t> seed </a:t>
            </a:r>
            <a:r>
              <a:rPr sz="21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0000FF"/>
                </a:solidFill>
                <a:latin typeface="Cambria"/>
                <a:cs typeface="Cambria"/>
              </a:rPr>
              <a:t>money grants </a:t>
            </a:r>
            <a:r>
              <a:rPr sz="2100" spc="-15" dirty="0">
                <a:solidFill>
                  <a:srgbClr val="0000FF"/>
                </a:solidFill>
                <a:latin typeface="Cambria"/>
                <a:cs typeface="Cambria"/>
              </a:rPr>
              <a:t>to </a:t>
            </a:r>
            <a:r>
              <a:rPr sz="2100" dirty="0">
                <a:solidFill>
                  <a:srgbClr val="0000FF"/>
                </a:solidFill>
                <a:latin typeface="Cambria"/>
                <a:cs typeface="Cambria"/>
              </a:rPr>
              <a:t>its </a:t>
            </a:r>
            <a:r>
              <a:rPr sz="2100" spc="-10" dirty="0">
                <a:solidFill>
                  <a:srgbClr val="0000FF"/>
                </a:solidFill>
                <a:latin typeface="Cambria"/>
                <a:cs typeface="Cambria"/>
              </a:rPr>
              <a:t>faculty for research work. </a:t>
            </a:r>
            <a:r>
              <a:rPr sz="2100" spc="-5" dirty="0">
                <a:solidFill>
                  <a:srgbClr val="0000FF"/>
                </a:solidFill>
                <a:latin typeface="Cambria"/>
                <a:cs typeface="Cambria"/>
              </a:rPr>
              <a:t>Also, </a:t>
            </a:r>
            <a:r>
              <a:rPr sz="2100" spc="-15" dirty="0">
                <a:solidFill>
                  <a:srgbClr val="0000FF"/>
                </a:solidFill>
                <a:latin typeface="Cambria"/>
                <a:cs typeface="Cambria"/>
              </a:rPr>
              <a:t>provide </a:t>
            </a:r>
            <a:r>
              <a:rPr sz="2100" spc="-5" dirty="0">
                <a:solidFill>
                  <a:srgbClr val="0000FF"/>
                </a:solidFill>
                <a:latin typeface="Cambria"/>
                <a:cs typeface="Cambria"/>
              </a:rPr>
              <a:t>the </a:t>
            </a:r>
            <a:r>
              <a:rPr sz="210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0000FF"/>
                </a:solidFill>
                <a:latin typeface="Cambria"/>
                <a:cs typeface="Cambria"/>
              </a:rPr>
              <a:t>cumulative </a:t>
            </a:r>
            <a:r>
              <a:rPr sz="2100" spc="-5" dirty="0">
                <a:solidFill>
                  <a:srgbClr val="0000FF"/>
                </a:solidFill>
                <a:latin typeface="Cambria"/>
                <a:cs typeface="Cambria"/>
              </a:rPr>
              <a:t>funding amount </a:t>
            </a:r>
            <a:r>
              <a:rPr sz="2100" spc="-15" dirty="0">
                <a:solidFill>
                  <a:srgbClr val="0000FF"/>
                </a:solidFill>
                <a:latin typeface="Cambria"/>
                <a:cs typeface="Cambria"/>
              </a:rPr>
              <a:t>received </a:t>
            </a:r>
            <a:r>
              <a:rPr sz="2100" spc="-5" dirty="0">
                <a:solidFill>
                  <a:srgbClr val="0000FF"/>
                </a:solidFill>
                <a:latin typeface="Cambria"/>
                <a:cs typeface="Cambria"/>
              </a:rPr>
              <a:t>and </a:t>
            </a:r>
            <a:r>
              <a:rPr sz="2100" dirty="0">
                <a:solidFill>
                  <a:srgbClr val="0000FF"/>
                </a:solidFill>
                <a:latin typeface="Cambria"/>
                <a:cs typeface="Cambria"/>
              </a:rPr>
              <a:t>utilized during </a:t>
            </a:r>
            <a:r>
              <a:rPr sz="2100" spc="-45" dirty="0">
                <a:solidFill>
                  <a:srgbClr val="0000FF"/>
                </a:solidFill>
                <a:latin typeface="Cambria"/>
                <a:cs typeface="Cambria"/>
              </a:rPr>
              <a:t>CAYm1, </a:t>
            </a:r>
            <a:r>
              <a:rPr sz="2100" spc="-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100" spc="-45" dirty="0">
                <a:solidFill>
                  <a:srgbClr val="0000FF"/>
                </a:solidFill>
                <a:latin typeface="Cambria"/>
                <a:cs typeface="Cambria"/>
              </a:rPr>
              <a:t>CAYm2, </a:t>
            </a:r>
            <a:r>
              <a:rPr sz="2100" spc="-5" dirty="0">
                <a:solidFill>
                  <a:srgbClr val="0000FF"/>
                </a:solidFill>
                <a:latin typeface="Cambria"/>
                <a:cs typeface="Cambria"/>
              </a:rPr>
              <a:t>and </a:t>
            </a:r>
            <a:r>
              <a:rPr sz="2100" spc="-45" dirty="0">
                <a:solidFill>
                  <a:srgbClr val="0000FF"/>
                </a:solidFill>
                <a:latin typeface="Cambria"/>
                <a:cs typeface="Cambria"/>
              </a:rPr>
              <a:t>CAYm3. </a:t>
            </a:r>
            <a:r>
              <a:rPr sz="2100" dirty="0">
                <a:latin typeface="Cambria"/>
                <a:cs typeface="Cambria"/>
              </a:rPr>
              <a:t>Please </a:t>
            </a:r>
            <a:r>
              <a:rPr sz="2100" spc="-5" dirty="0">
                <a:latin typeface="Cambria"/>
                <a:cs typeface="Cambria"/>
              </a:rPr>
              <a:t>do not </a:t>
            </a:r>
            <a:r>
              <a:rPr sz="2100" spc="-25" dirty="0">
                <a:latin typeface="Cambria"/>
                <a:cs typeface="Cambria"/>
              </a:rPr>
              <a:t>give </a:t>
            </a:r>
            <a:r>
              <a:rPr sz="2100" spc="-5" dirty="0">
                <a:latin typeface="Cambria"/>
                <a:cs typeface="Cambria"/>
              </a:rPr>
              <a:t>duplicate </a:t>
            </a:r>
            <a:r>
              <a:rPr sz="2100" dirty="0">
                <a:latin typeface="Cambria"/>
                <a:cs typeface="Cambria"/>
              </a:rPr>
              <a:t>data </a:t>
            </a:r>
            <a:r>
              <a:rPr sz="2100" spc="-10" dirty="0">
                <a:latin typeface="Cambria"/>
                <a:cs typeface="Cambria"/>
              </a:rPr>
              <a:t>from </a:t>
            </a:r>
            <a:r>
              <a:rPr sz="2100" spc="-5" dirty="0">
                <a:latin typeface="Cambria"/>
                <a:cs typeface="Cambria"/>
              </a:rPr>
              <a:t>the </a:t>
            </a:r>
            <a:r>
              <a:rPr sz="2100" dirty="0">
                <a:latin typeface="Cambria"/>
                <a:cs typeface="Cambria"/>
              </a:rPr>
              <a:t> sections </a:t>
            </a:r>
            <a:r>
              <a:rPr sz="2100" spc="-5" dirty="0">
                <a:latin typeface="Cambria"/>
                <a:cs typeface="Cambria"/>
              </a:rPr>
              <a:t>6.2.4 and 6.2.5. </a:t>
            </a:r>
            <a:r>
              <a:rPr sz="2100" dirty="0">
                <a:latin typeface="Cambria"/>
                <a:cs typeface="Cambria"/>
              </a:rPr>
              <a:t>The </a:t>
            </a:r>
            <a:r>
              <a:rPr sz="2100" spc="-5" dirty="0">
                <a:latin typeface="Cambria"/>
                <a:cs typeface="Cambria"/>
              </a:rPr>
              <a:t>outcomes </a:t>
            </a:r>
            <a:r>
              <a:rPr sz="2100" dirty="0">
                <a:latin typeface="Cambria"/>
                <a:cs typeface="Cambria"/>
              </a:rPr>
              <a:t>of </a:t>
            </a:r>
            <a:r>
              <a:rPr sz="2100" spc="-5" dirty="0">
                <a:latin typeface="Cambria"/>
                <a:cs typeface="Cambria"/>
              </a:rPr>
              <a:t>the </a:t>
            </a:r>
            <a:r>
              <a:rPr sz="2100" spc="-10" dirty="0">
                <a:latin typeface="Cambria"/>
                <a:cs typeface="Cambria"/>
              </a:rPr>
              <a:t>project </a:t>
            </a:r>
            <a:r>
              <a:rPr sz="2100" spc="-15" dirty="0">
                <a:latin typeface="Cambria"/>
                <a:cs typeface="Cambria"/>
              </a:rPr>
              <a:t>are </a:t>
            </a:r>
            <a:r>
              <a:rPr sz="2100" dirty="0">
                <a:latin typeface="Cambria"/>
                <a:cs typeface="Cambria"/>
              </a:rPr>
              <a:t>no. of </a:t>
            </a:r>
            <a:r>
              <a:rPr sz="2100" spc="5" dirty="0">
                <a:latin typeface="Cambria"/>
                <a:cs typeface="Cambria"/>
              </a:rPr>
              <a:t> </a:t>
            </a:r>
            <a:r>
              <a:rPr sz="2100" spc="-5" dirty="0">
                <a:latin typeface="Cambria"/>
                <a:cs typeface="Cambria"/>
              </a:rPr>
              <a:t>publications,</a:t>
            </a:r>
            <a:r>
              <a:rPr sz="2100" dirty="0">
                <a:latin typeface="Cambria"/>
                <a:cs typeface="Cambria"/>
              </a:rPr>
              <a:t> </a:t>
            </a:r>
            <a:r>
              <a:rPr sz="2100" spc="-5" dirty="0">
                <a:latin typeface="Cambria"/>
                <a:cs typeface="Cambria"/>
              </a:rPr>
              <a:t>no.</a:t>
            </a:r>
            <a:r>
              <a:rPr sz="2100" dirty="0">
                <a:latin typeface="Cambria"/>
                <a:cs typeface="Cambria"/>
              </a:rPr>
              <a:t> of</a:t>
            </a:r>
            <a:r>
              <a:rPr sz="2100" spc="5" dirty="0">
                <a:latin typeface="Cambria"/>
                <a:cs typeface="Cambria"/>
              </a:rPr>
              <a:t> </a:t>
            </a:r>
            <a:r>
              <a:rPr sz="2100" spc="-10" dirty="0">
                <a:latin typeface="Cambria"/>
                <a:cs typeface="Cambria"/>
              </a:rPr>
              <a:t>working</a:t>
            </a:r>
            <a:r>
              <a:rPr sz="2100" spc="-5" dirty="0">
                <a:latin typeface="Cambria"/>
                <a:cs typeface="Cambria"/>
              </a:rPr>
              <a:t> models/prototypes,</a:t>
            </a:r>
            <a:r>
              <a:rPr sz="2100" dirty="0">
                <a:latin typeface="Cambria"/>
                <a:cs typeface="Cambria"/>
              </a:rPr>
              <a:t> </a:t>
            </a:r>
            <a:r>
              <a:rPr sz="2100" spc="-5" dirty="0">
                <a:latin typeface="Cambria"/>
                <a:cs typeface="Cambria"/>
              </a:rPr>
              <a:t>no.</a:t>
            </a:r>
            <a:r>
              <a:rPr sz="2100" dirty="0">
                <a:latin typeface="Cambria"/>
                <a:cs typeface="Cambria"/>
              </a:rPr>
              <a:t> of</a:t>
            </a:r>
            <a:r>
              <a:rPr sz="2100" spc="5" dirty="0">
                <a:latin typeface="Cambria"/>
                <a:cs typeface="Cambria"/>
              </a:rPr>
              <a:t> </a:t>
            </a:r>
            <a:r>
              <a:rPr sz="2100" spc="-15" dirty="0">
                <a:latin typeface="Cambria"/>
                <a:cs typeface="Cambria"/>
              </a:rPr>
              <a:t>Ph.D. </a:t>
            </a:r>
            <a:r>
              <a:rPr sz="2100" spc="-10" dirty="0">
                <a:latin typeface="Cambria"/>
                <a:cs typeface="Cambria"/>
              </a:rPr>
              <a:t> </a:t>
            </a:r>
            <a:r>
              <a:rPr sz="2100" dirty="0">
                <a:latin typeface="Cambria"/>
                <a:cs typeface="Cambria"/>
              </a:rPr>
              <a:t>students</a:t>
            </a:r>
            <a:r>
              <a:rPr sz="2100" spc="5" dirty="0">
                <a:latin typeface="Cambria"/>
                <a:cs typeface="Cambria"/>
              </a:rPr>
              <a:t> </a:t>
            </a:r>
            <a:r>
              <a:rPr sz="2100" spc="-10" dirty="0">
                <a:latin typeface="Cambria"/>
                <a:cs typeface="Cambria"/>
              </a:rPr>
              <a:t>graduated,</a:t>
            </a:r>
            <a:r>
              <a:rPr sz="2100" spc="-5" dirty="0">
                <a:latin typeface="Cambria"/>
                <a:cs typeface="Cambria"/>
              </a:rPr>
              <a:t> no.</a:t>
            </a:r>
            <a:r>
              <a:rPr sz="2100" dirty="0">
                <a:latin typeface="Cambria"/>
                <a:cs typeface="Cambria"/>
              </a:rPr>
              <a:t> of</a:t>
            </a:r>
            <a:r>
              <a:rPr sz="2100" spc="5" dirty="0">
                <a:latin typeface="Cambria"/>
                <a:cs typeface="Cambria"/>
              </a:rPr>
              <a:t> </a:t>
            </a:r>
            <a:r>
              <a:rPr sz="2100" spc="-5" dirty="0">
                <a:latin typeface="Cambria"/>
                <a:cs typeface="Cambria"/>
              </a:rPr>
              <a:t>M.E</a:t>
            </a:r>
            <a:r>
              <a:rPr sz="2100" dirty="0">
                <a:latin typeface="Cambria"/>
                <a:cs typeface="Cambria"/>
              </a:rPr>
              <a:t> students</a:t>
            </a:r>
            <a:r>
              <a:rPr sz="2100" spc="5" dirty="0">
                <a:latin typeface="Cambria"/>
                <a:cs typeface="Cambria"/>
              </a:rPr>
              <a:t> </a:t>
            </a:r>
            <a:r>
              <a:rPr sz="2100" spc="-10" dirty="0">
                <a:latin typeface="Cambria"/>
                <a:cs typeface="Cambria"/>
              </a:rPr>
              <a:t>graduated,</a:t>
            </a:r>
            <a:r>
              <a:rPr sz="2100" spc="-5" dirty="0">
                <a:latin typeface="Cambria"/>
                <a:cs typeface="Cambria"/>
              </a:rPr>
              <a:t> amount </a:t>
            </a:r>
            <a:r>
              <a:rPr sz="2100" dirty="0">
                <a:latin typeface="Cambria"/>
                <a:cs typeface="Cambria"/>
              </a:rPr>
              <a:t> </a:t>
            </a:r>
            <a:r>
              <a:rPr sz="2100" spc="-10" dirty="0">
                <a:latin typeface="Cambria"/>
                <a:cs typeface="Cambria"/>
              </a:rPr>
              <a:t>generated,</a:t>
            </a:r>
            <a:r>
              <a:rPr sz="2100" spc="-15" dirty="0">
                <a:latin typeface="Cambria"/>
                <a:cs typeface="Cambria"/>
              </a:rPr>
              <a:t> </a:t>
            </a:r>
            <a:r>
              <a:rPr sz="2100" spc="-5" dirty="0">
                <a:latin typeface="Cambria"/>
                <a:cs typeface="Cambria"/>
              </a:rPr>
              <a:t>etc.)</a:t>
            </a:r>
            <a:endParaRPr sz="21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9361" y="152400"/>
            <a:ext cx="9606915" cy="6616065"/>
            <a:chOff x="229361" y="152400"/>
            <a:chExt cx="9606915" cy="66160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361" y="152400"/>
              <a:ext cx="5129022" cy="50383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815" y="4860796"/>
              <a:ext cx="4831080" cy="19072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158" y="1247647"/>
            <a:ext cx="4222115" cy="2632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Amount</a:t>
            </a:r>
            <a:r>
              <a:rPr sz="1800" spc="-15" dirty="0">
                <a:solidFill>
                  <a:srgbClr val="FF0000"/>
                </a:solidFill>
                <a:latin typeface="Cambria"/>
                <a:cs typeface="Cambria"/>
              </a:rPr>
              <a:t> received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(3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 marks)</a:t>
            </a:r>
            <a:endParaRPr sz="1800">
              <a:latin typeface="Cambria"/>
              <a:cs typeface="Cambria"/>
            </a:endParaRPr>
          </a:p>
          <a:p>
            <a:pPr marL="440690" indent="-254635">
              <a:lnSpc>
                <a:spcPct val="100000"/>
              </a:lnSpc>
              <a:spcBef>
                <a:spcPts val="1510"/>
              </a:spcBef>
              <a:buFont typeface="Segoe UI Symbol"/>
              <a:buChar char="❖"/>
              <a:tabLst>
                <a:tab pos="441325" algn="l"/>
              </a:tabLst>
            </a:pPr>
            <a:r>
              <a:rPr sz="1800" spc="-5" dirty="0">
                <a:latin typeface="Cambria"/>
                <a:cs typeface="Cambria"/>
              </a:rPr>
              <a:t>Amount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&gt;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6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Lacs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–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3</a:t>
            </a:r>
            <a:r>
              <a:rPr sz="1800" spc="-10" dirty="0">
                <a:latin typeface="Cambria"/>
                <a:cs typeface="Cambria"/>
              </a:rPr>
              <a:t> Marks</a:t>
            </a:r>
            <a:endParaRPr sz="1800">
              <a:latin typeface="Cambria"/>
              <a:cs typeface="Cambria"/>
            </a:endParaRPr>
          </a:p>
          <a:p>
            <a:pPr marL="440690" indent="-254635">
              <a:lnSpc>
                <a:spcPct val="100000"/>
              </a:lnSpc>
              <a:spcBef>
                <a:spcPts val="1515"/>
              </a:spcBef>
              <a:buFont typeface="Segoe UI Symbol"/>
              <a:buChar char="❖"/>
              <a:tabLst>
                <a:tab pos="441325" algn="l"/>
              </a:tabLst>
            </a:pPr>
            <a:r>
              <a:rPr sz="1800" spc="-5" dirty="0">
                <a:latin typeface="Cambria"/>
                <a:cs typeface="Cambria"/>
              </a:rPr>
              <a:t>Amount </a:t>
            </a:r>
            <a:r>
              <a:rPr sz="1800" dirty="0">
                <a:latin typeface="Cambria"/>
                <a:cs typeface="Cambria"/>
              </a:rPr>
              <a:t>&gt;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4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Lacs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&lt;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6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lacs–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2</a:t>
            </a:r>
            <a:r>
              <a:rPr sz="1800" spc="-10" dirty="0">
                <a:latin typeface="Cambria"/>
                <a:cs typeface="Cambria"/>
              </a:rPr>
              <a:t> Marks</a:t>
            </a:r>
            <a:endParaRPr sz="1800">
              <a:latin typeface="Cambria"/>
              <a:cs typeface="Cambria"/>
            </a:endParaRPr>
          </a:p>
          <a:p>
            <a:pPr marL="440690" indent="-254635">
              <a:lnSpc>
                <a:spcPct val="100000"/>
              </a:lnSpc>
              <a:spcBef>
                <a:spcPts val="1510"/>
              </a:spcBef>
              <a:buFont typeface="Segoe UI Symbol"/>
              <a:buChar char="❖"/>
              <a:tabLst>
                <a:tab pos="441325" algn="l"/>
              </a:tabLst>
            </a:pPr>
            <a:r>
              <a:rPr sz="1800" spc="-5" dirty="0">
                <a:latin typeface="Cambria"/>
                <a:cs typeface="Cambria"/>
              </a:rPr>
              <a:t>Amount </a:t>
            </a:r>
            <a:r>
              <a:rPr sz="1800" dirty="0">
                <a:latin typeface="Cambria"/>
                <a:cs typeface="Cambria"/>
              </a:rPr>
              <a:t>&gt; 2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Lacs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&lt;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4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lacs </a:t>
            </a:r>
            <a:r>
              <a:rPr sz="1800" dirty="0">
                <a:latin typeface="Cambria"/>
                <a:cs typeface="Cambria"/>
              </a:rPr>
              <a:t>– 1</a:t>
            </a:r>
            <a:r>
              <a:rPr sz="1800" spc="-10" dirty="0">
                <a:latin typeface="Cambria"/>
                <a:cs typeface="Cambria"/>
              </a:rPr>
              <a:t> Mark</a:t>
            </a:r>
            <a:endParaRPr sz="1800">
              <a:latin typeface="Cambria"/>
              <a:cs typeface="Cambria"/>
            </a:endParaRPr>
          </a:p>
          <a:p>
            <a:pPr marL="12700" marR="1296035" indent="173990">
              <a:lnSpc>
                <a:spcPct val="170000"/>
              </a:lnSpc>
              <a:buFont typeface="Segoe UI Symbol"/>
              <a:buChar char="❖"/>
              <a:tabLst>
                <a:tab pos="441325" algn="l"/>
              </a:tabLst>
            </a:pPr>
            <a:r>
              <a:rPr sz="1800" spc="-5" dirty="0">
                <a:latin typeface="Cambria"/>
                <a:cs typeface="Cambria"/>
              </a:rPr>
              <a:t>Amount </a:t>
            </a:r>
            <a:r>
              <a:rPr sz="1800" dirty="0">
                <a:latin typeface="Cambria"/>
                <a:cs typeface="Cambria"/>
              </a:rPr>
              <a:t>&lt; 1 Lac – 0 </a:t>
            </a:r>
            <a:r>
              <a:rPr sz="1800" spc="-10" dirty="0">
                <a:latin typeface="Cambria"/>
                <a:cs typeface="Cambria"/>
              </a:rPr>
              <a:t>Mark. </a:t>
            </a:r>
            <a:r>
              <a:rPr sz="1800" spc="-390" dirty="0"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Amount utilized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 (2 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marks).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9116" y="1102105"/>
            <a:ext cx="7713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6600" marR="5080" indent="-1994535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No.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6.2.6.1: List of faculty members 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received 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seed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money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or internal </a:t>
            </a:r>
            <a:r>
              <a:rPr sz="1800" b="1" spc="-38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research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grant</a:t>
            </a:r>
            <a:r>
              <a:rPr sz="1800" b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from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the institution.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3713" y="1760854"/>
          <a:ext cx="7768590" cy="4649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1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20"/>
                        </a:spcBef>
                      </a:pPr>
                      <a:r>
                        <a:rPr sz="1300" b="1" spc="-10" dirty="0">
                          <a:latin typeface="Cambria"/>
                          <a:cs typeface="Cambria"/>
                        </a:rPr>
                        <a:t>S.N.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42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15" dirty="0">
                          <a:latin typeface="Cambria"/>
                          <a:cs typeface="Cambria"/>
                        </a:rPr>
                        <a:t>Faculty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331470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name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Project</a:t>
                      </a:r>
                      <a:r>
                        <a:rPr sz="1300" b="1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title/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support</a:t>
                      </a:r>
                      <a:r>
                        <a:rPr sz="13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activity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50" b="1" spc="-10" dirty="0">
                          <a:latin typeface="Cambria"/>
                          <a:cs typeface="Cambria"/>
                        </a:rPr>
                        <a:t>Duration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dirty="0">
                          <a:latin typeface="Cambria"/>
                          <a:cs typeface="Cambria"/>
                        </a:rPr>
                        <a:t>Amount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215900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(Lacs)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50" b="1" spc="-5" dirty="0">
                          <a:latin typeface="Cambria"/>
                          <a:cs typeface="Cambria"/>
                        </a:rPr>
                        <a:t>Amount</a:t>
                      </a:r>
                      <a:endParaRPr sz="1250">
                        <a:latin typeface="Cambria"/>
                        <a:cs typeface="Cambria"/>
                      </a:endParaRPr>
                    </a:p>
                    <a:p>
                      <a:pPr marL="321310">
                        <a:lnSpc>
                          <a:spcPct val="100000"/>
                        </a:lnSpc>
                      </a:pPr>
                      <a:r>
                        <a:rPr sz="1250" b="1" spc="-5" dirty="0">
                          <a:latin typeface="Cambria"/>
                          <a:cs typeface="Cambria"/>
                        </a:rPr>
                        <a:t>Utilised</a:t>
                      </a:r>
                      <a:endParaRPr sz="1250">
                        <a:latin typeface="Cambria"/>
                        <a:cs typeface="Cambria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Ou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com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of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h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e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oje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ct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7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….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337883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Amount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received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(Rs)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 gridSpan="7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…..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337883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Amount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received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(Rs)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 gridSpan="7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…..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337883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Amount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received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(Rs)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 gridSpan="7">
                  <a:txBody>
                    <a:bodyPr/>
                    <a:lstStyle/>
                    <a:p>
                      <a:pPr marL="3639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4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Amount</a:t>
                      </a:r>
                      <a:r>
                        <a:rPr sz="1400" b="1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(Lacs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)</a:t>
                      </a:r>
                      <a:r>
                        <a:rPr sz="14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Received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4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Past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30" dirty="0">
                          <a:latin typeface="Cambria"/>
                          <a:cs typeface="Cambria"/>
                        </a:rPr>
                        <a:t>Years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023" y="280162"/>
            <a:ext cx="58845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6600FF"/>
                </a:solidFill>
                <a:latin typeface="Cambria"/>
                <a:cs typeface="Cambria"/>
              </a:rPr>
              <a:t>6: </a:t>
            </a:r>
            <a:r>
              <a:rPr sz="2600" spc="-2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Contribution</a:t>
            </a:r>
            <a:r>
              <a:rPr sz="26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6600FF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832" y="1066240"/>
            <a:ext cx="8406130" cy="2857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5805" marR="5715" indent="-713740">
              <a:lnSpc>
                <a:spcPct val="150000"/>
              </a:lnSpc>
              <a:spcBef>
                <a:spcPts val="95"/>
              </a:spcBef>
              <a:tabLst>
                <a:tab pos="623570" algn="l"/>
                <a:tab pos="1994535" algn="l"/>
                <a:tab pos="2629535" algn="l"/>
                <a:tab pos="4671695" algn="l"/>
                <a:tab pos="6535420" algn="l"/>
                <a:tab pos="717105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7.1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.	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dequ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spc="-40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d	</a:t>
            </a:r>
            <a:r>
              <a:rPr sz="2200" b="1" spc="-145" dirty="0">
                <a:solidFill>
                  <a:srgbClr val="0000FF"/>
                </a:solidFill>
                <a:latin typeface="Cambria"/>
                <a:cs typeface="Cambria"/>
              </a:rPr>
              <a:t>W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el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-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quipp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d	Lab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sz="2200" b="1" spc="-45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or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,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d	</a:t>
            </a:r>
            <a:r>
              <a:rPr sz="2200" b="1" spc="-200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ech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ic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l 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Manpower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(40)</a:t>
            </a:r>
            <a:endParaRPr sz="2200">
              <a:latin typeface="Cambria"/>
              <a:cs typeface="Cambria"/>
            </a:endParaRPr>
          </a:p>
          <a:p>
            <a:pPr marL="725805" marR="5080" algn="just">
              <a:lnSpc>
                <a:spcPct val="150000"/>
              </a:lnSpc>
              <a:spcBef>
                <a:spcPts val="1420"/>
              </a:spcBef>
            </a:pPr>
            <a:r>
              <a:rPr sz="1800" spc="-10" dirty="0">
                <a:latin typeface="Cambria"/>
                <a:cs typeface="Cambria"/>
              </a:rPr>
              <a:t>(Provide </a:t>
            </a:r>
            <a:r>
              <a:rPr sz="1800" spc="-5" dirty="0">
                <a:latin typeface="Cambria"/>
                <a:cs typeface="Cambria"/>
              </a:rPr>
              <a:t>details of </a:t>
            </a:r>
            <a:r>
              <a:rPr sz="1800" spc="-10" dirty="0">
                <a:latin typeface="Cambria"/>
                <a:cs typeface="Cambria"/>
              </a:rPr>
              <a:t>various laboratories for </a:t>
            </a:r>
            <a:r>
              <a:rPr sz="1800" dirty="0">
                <a:latin typeface="Cambria"/>
                <a:cs typeface="Cambria"/>
              </a:rPr>
              <a:t>the </a:t>
            </a:r>
            <a:r>
              <a:rPr sz="1800" spc="-10" dirty="0">
                <a:latin typeface="Cambria"/>
                <a:cs typeface="Cambria"/>
              </a:rPr>
              <a:t>program </a:t>
            </a:r>
            <a:r>
              <a:rPr sz="1800" spc="-5" dirty="0">
                <a:latin typeface="Cambria"/>
                <a:cs typeface="Cambria"/>
              </a:rPr>
              <a:t>and at the department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level. </a:t>
            </a:r>
            <a:r>
              <a:rPr sz="1800" spc="-5" dirty="0">
                <a:latin typeface="Cambria"/>
                <a:cs typeface="Cambria"/>
              </a:rPr>
              <a:t>Also, please </a:t>
            </a:r>
            <a:r>
              <a:rPr sz="1800" spc="-10" dirty="0">
                <a:latin typeface="Cambria"/>
                <a:cs typeface="Cambria"/>
              </a:rPr>
              <a:t>provide </a:t>
            </a:r>
            <a:r>
              <a:rPr sz="1800" dirty="0">
                <a:latin typeface="Cambria"/>
                <a:cs typeface="Cambria"/>
              </a:rPr>
              <a:t>a </a:t>
            </a:r>
            <a:r>
              <a:rPr sz="1800" spc="-5" dirty="0">
                <a:latin typeface="Cambria"/>
                <a:cs typeface="Cambria"/>
              </a:rPr>
              <a:t>list of technical support </a:t>
            </a:r>
            <a:r>
              <a:rPr sz="1800" dirty="0">
                <a:latin typeface="Cambria"/>
                <a:cs typeface="Cambria"/>
              </a:rPr>
              <a:t>staff </a:t>
            </a:r>
            <a:r>
              <a:rPr sz="1800" spc="-10" dirty="0">
                <a:latin typeface="Cambria"/>
                <a:cs typeface="Cambria"/>
              </a:rPr>
              <a:t>appointed by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College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-5" dirty="0">
                <a:latin typeface="Cambria"/>
                <a:cs typeface="Cambria"/>
              </a:rPr>
              <a:t> 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Department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dirty="0">
                <a:latin typeface="Cambria"/>
                <a:cs typeface="Cambria"/>
              </a:rPr>
              <a:t> their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qualifications.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Please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do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not</a:t>
            </a:r>
            <a:r>
              <a:rPr sz="1800" spc="38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give 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duplicate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data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from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 sections 7.2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7.5.)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281686"/>
            <a:ext cx="75812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33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33"/>
                </a:solidFill>
                <a:latin typeface="Cambria"/>
                <a:cs typeface="Cambria"/>
              </a:rPr>
              <a:t>7: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20" dirty="0">
                <a:solidFill>
                  <a:srgbClr val="990033"/>
                </a:solidFill>
                <a:latin typeface="Cambria"/>
                <a:cs typeface="Cambria"/>
              </a:rPr>
              <a:t>Facilities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33"/>
                </a:solidFill>
                <a:latin typeface="Cambria"/>
                <a:cs typeface="Cambria"/>
              </a:rPr>
              <a:t>and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30" dirty="0">
                <a:solidFill>
                  <a:srgbClr val="990033"/>
                </a:solidFill>
                <a:latin typeface="Cambria"/>
                <a:cs typeface="Cambria"/>
              </a:rPr>
              <a:t>Technical</a:t>
            </a:r>
            <a:r>
              <a:rPr sz="2600" spc="1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33"/>
                </a:solidFill>
                <a:latin typeface="Cambria"/>
                <a:cs typeface="Cambria"/>
              </a:rPr>
              <a:t>Support </a:t>
            </a:r>
            <a:r>
              <a:rPr sz="2600" spc="-10" dirty="0">
                <a:solidFill>
                  <a:srgbClr val="990033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4285" y="1169923"/>
            <a:ext cx="6280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No.7.1.1: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List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of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laboratories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and technical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manpower</a:t>
            </a:r>
            <a:r>
              <a:rPr sz="1600" b="1" spc="-15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53769" y="1689861"/>
          <a:ext cx="8093709" cy="2496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9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7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45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397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S.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spc="-20" dirty="0">
                          <a:latin typeface="Cambria"/>
                          <a:cs typeface="Cambria"/>
                        </a:rPr>
                        <a:t>N.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70815" marR="131445" indent="-31750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3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3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300" spc="-2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Laboratory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18110" marR="10922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3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3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300" spc="-2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per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setup </a:t>
                      </a:r>
                      <a:r>
                        <a:rPr sz="13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(Batch</a:t>
                      </a:r>
                      <a:r>
                        <a:rPr sz="13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Size)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9700" marR="131445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3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3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300" spc="-2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major </a:t>
                      </a:r>
                      <a:r>
                        <a:rPr sz="13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equipment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8430" marR="130810" indent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spc="-20" dirty="0">
                          <a:latin typeface="Cambria"/>
                          <a:cs typeface="Cambria"/>
                        </a:rPr>
                        <a:t>Weekly </a:t>
                      </a:r>
                      <a:r>
                        <a:rPr sz="13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utilization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status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(all </a:t>
                      </a:r>
                      <a:r>
                        <a:rPr sz="13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th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3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courses  </a:t>
                      </a:r>
                      <a:r>
                        <a:rPr sz="1300" spc="-10" dirty="0">
                          <a:latin typeface="Cambria"/>
                          <a:cs typeface="Cambria"/>
                        </a:rPr>
                        <a:t>for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which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the lab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is </a:t>
                      </a:r>
                      <a:r>
                        <a:rPr sz="13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utilized)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6007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15" dirty="0">
                          <a:latin typeface="Cambria"/>
                          <a:cs typeface="Cambria"/>
                        </a:rPr>
                        <a:t>Technical </a:t>
                      </a:r>
                      <a:r>
                        <a:rPr sz="1200" spc="-10" dirty="0">
                          <a:latin typeface="Cambria"/>
                          <a:cs typeface="Cambria"/>
                        </a:rPr>
                        <a:t>Manpower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 support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3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8270" marR="120014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Name of </a:t>
                      </a:r>
                      <a:r>
                        <a:rPr sz="13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1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echnical 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staff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2560" marR="15367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Name of </a:t>
                      </a:r>
                      <a:r>
                        <a:rPr sz="13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1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echnical 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staff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300" spc="-5" dirty="0">
                          <a:latin typeface="Cambria"/>
                          <a:cs typeface="Cambria"/>
                        </a:rPr>
                        <a:t>Qualification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….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5" dirty="0">
                          <a:latin typeface="Cambria"/>
                          <a:cs typeface="Cambria"/>
                        </a:rPr>
                        <a:t>N.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8819" y="281686"/>
            <a:ext cx="75812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33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33"/>
                </a:solidFill>
                <a:latin typeface="Cambria"/>
                <a:cs typeface="Cambria"/>
              </a:rPr>
              <a:t>7: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20" dirty="0">
                <a:solidFill>
                  <a:srgbClr val="990033"/>
                </a:solidFill>
                <a:latin typeface="Cambria"/>
                <a:cs typeface="Cambria"/>
              </a:rPr>
              <a:t>Facilities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33"/>
                </a:solidFill>
                <a:latin typeface="Cambria"/>
                <a:cs typeface="Cambria"/>
              </a:rPr>
              <a:t>and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30" dirty="0">
                <a:solidFill>
                  <a:srgbClr val="990033"/>
                </a:solidFill>
                <a:latin typeface="Cambria"/>
                <a:cs typeface="Cambria"/>
              </a:rPr>
              <a:t>Technical</a:t>
            </a:r>
            <a:r>
              <a:rPr sz="2600" spc="1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33"/>
                </a:solidFill>
                <a:latin typeface="Cambria"/>
                <a:cs typeface="Cambria"/>
              </a:rPr>
              <a:t>Support </a:t>
            </a:r>
            <a:r>
              <a:rPr sz="2600" spc="-10" dirty="0">
                <a:solidFill>
                  <a:srgbClr val="990033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38" y="1127200"/>
            <a:ext cx="8303259" cy="284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5805" marR="6350" indent="-713740">
              <a:lnSpc>
                <a:spcPct val="150000"/>
              </a:lnSpc>
              <a:spcBef>
                <a:spcPts val="95"/>
              </a:spcBef>
              <a:tabLst>
                <a:tab pos="72580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7.2.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Additional</a:t>
            </a:r>
            <a:r>
              <a:rPr sz="2200" b="1" spc="35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Facilities</a:t>
            </a:r>
            <a:r>
              <a:rPr sz="2200" b="1" spc="35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Created</a:t>
            </a:r>
            <a:r>
              <a:rPr sz="2200" b="1" spc="34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for</a:t>
            </a:r>
            <a:r>
              <a:rPr sz="2200" b="1" spc="34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Improving</a:t>
            </a:r>
            <a:r>
              <a:rPr sz="2200" b="1" spc="3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sz="2200" b="1" spc="35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Quality</a:t>
            </a:r>
            <a:r>
              <a:rPr sz="2200" b="1" spc="35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of </a:t>
            </a:r>
            <a:r>
              <a:rPr sz="2200" b="1" spc="-47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Learning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Experience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in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 Laboratories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(20)</a:t>
            </a:r>
            <a:endParaRPr sz="2200">
              <a:latin typeface="Cambria"/>
              <a:cs typeface="Cambria"/>
            </a:endParaRPr>
          </a:p>
          <a:p>
            <a:pPr marL="725805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10" dirty="0">
                <a:latin typeface="Cambria"/>
                <a:cs typeface="Cambria"/>
              </a:rPr>
              <a:t>(Provide </a:t>
            </a:r>
            <a:r>
              <a:rPr sz="1800" spc="-5" dirty="0">
                <a:latin typeface="Cambria"/>
                <a:cs typeface="Cambria"/>
              </a:rPr>
              <a:t>details of </a:t>
            </a:r>
            <a:r>
              <a:rPr sz="1800" spc="-10" dirty="0">
                <a:latin typeface="Cambria"/>
                <a:cs typeface="Cambria"/>
              </a:rPr>
              <a:t>various </a:t>
            </a:r>
            <a:r>
              <a:rPr sz="1800" spc="-5" dirty="0">
                <a:latin typeface="Cambria"/>
                <a:cs typeface="Cambria"/>
              </a:rPr>
              <a:t>additional </a:t>
            </a:r>
            <a:r>
              <a:rPr sz="1800" spc="-10" dirty="0">
                <a:latin typeface="Cambria"/>
                <a:cs typeface="Cambria"/>
              </a:rPr>
              <a:t>facilities provided by </a:t>
            </a:r>
            <a:r>
              <a:rPr sz="1800" spc="-5" dirty="0">
                <a:latin typeface="Cambria"/>
                <a:cs typeface="Cambria"/>
              </a:rPr>
              <a:t>the department </a:t>
            </a:r>
            <a:r>
              <a:rPr sz="1800" spc="-25" dirty="0">
                <a:latin typeface="Cambria"/>
                <a:cs typeface="Cambria"/>
              </a:rPr>
              <a:t>to 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enhance the </a:t>
            </a:r>
            <a:r>
              <a:rPr sz="1800" dirty="0">
                <a:latin typeface="Cambria"/>
                <a:cs typeface="Cambria"/>
              </a:rPr>
              <a:t>quality </a:t>
            </a:r>
            <a:r>
              <a:rPr sz="1800" spc="-5" dirty="0">
                <a:latin typeface="Cambria"/>
                <a:cs typeface="Cambria"/>
              </a:rPr>
              <a:t>of learning in </a:t>
            </a:r>
            <a:r>
              <a:rPr sz="1800" spc="-10" dirty="0">
                <a:latin typeface="Cambria"/>
                <a:cs typeface="Cambria"/>
              </a:rPr>
              <a:t>laboratories. </a:t>
            </a:r>
            <a:r>
              <a:rPr sz="1800" dirty="0">
                <a:latin typeface="Cambria"/>
                <a:cs typeface="Cambria"/>
              </a:rPr>
              <a:t>Please </a:t>
            </a:r>
            <a:r>
              <a:rPr sz="1800" spc="-5" dirty="0">
                <a:latin typeface="Cambria"/>
                <a:cs typeface="Cambria"/>
              </a:rPr>
              <a:t>do not </a:t>
            </a:r>
            <a:r>
              <a:rPr sz="1800" spc="-20" dirty="0">
                <a:latin typeface="Cambria"/>
                <a:cs typeface="Cambria"/>
              </a:rPr>
              <a:t>give </a:t>
            </a:r>
            <a:r>
              <a:rPr sz="1800" spc="-5" dirty="0">
                <a:latin typeface="Cambria"/>
                <a:cs typeface="Cambria"/>
              </a:rPr>
              <a:t>duplicate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data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from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sections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7.1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 7.5.)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Cambria"/>
              <a:cs typeface="Cambria"/>
            </a:endParaRPr>
          </a:p>
          <a:p>
            <a:pPr marL="222885" algn="ctr">
              <a:lnSpc>
                <a:spcPct val="100000"/>
              </a:lnSpc>
              <a:spcBef>
                <a:spcPts val="5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3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No.7.2.1: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List</a:t>
            </a:r>
            <a:r>
              <a:rPr sz="1800" b="1" spc="-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of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additional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facilities.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80794" y="4049014"/>
          <a:ext cx="7366000" cy="153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7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S.</a:t>
                      </a:r>
                      <a:r>
                        <a:rPr sz="14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N.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the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Cambria"/>
                          <a:cs typeface="Cambria"/>
                        </a:rPr>
                        <a:t>Facility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Details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>
                          <a:latin typeface="Cambria"/>
                          <a:cs typeface="Cambria"/>
                        </a:rPr>
                        <a:t>Purpose</a:t>
                      </a:r>
                      <a:r>
                        <a:rPr sz="14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for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creating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facility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Utilization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5" dirty="0">
                          <a:latin typeface="Cambria"/>
                          <a:cs typeface="Cambria"/>
                        </a:rPr>
                        <a:t>Relevance</a:t>
                      </a:r>
                      <a:r>
                        <a:rPr sz="14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to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Pos/PSOs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….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5" dirty="0">
                          <a:latin typeface="Cambria"/>
                          <a:cs typeface="Cambria"/>
                        </a:rPr>
                        <a:t>N.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8819" y="281686"/>
            <a:ext cx="75812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33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33"/>
                </a:solidFill>
                <a:latin typeface="Cambria"/>
                <a:cs typeface="Cambria"/>
              </a:rPr>
              <a:t>7: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20" dirty="0">
                <a:solidFill>
                  <a:srgbClr val="990033"/>
                </a:solidFill>
                <a:latin typeface="Cambria"/>
                <a:cs typeface="Cambria"/>
              </a:rPr>
              <a:t>Facilities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33"/>
                </a:solidFill>
                <a:latin typeface="Cambria"/>
                <a:cs typeface="Cambria"/>
              </a:rPr>
              <a:t>and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30" dirty="0">
                <a:solidFill>
                  <a:srgbClr val="990033"/>
                </a:solidFill>
                <a:latin typeface="Cambria"/>
                <a:cs typeface="Cambria"/>
              </a:rPr>
              <a:t>Technical</a:t>
            </a:r>
            <a:r>
              <a:rPr sz="2600" spc="1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33"/>
                </a:solidFill>
                <a:latin typeface="Cambria"/>
                <a:cs typeface="Cambria"/>
              </a:rPr>
              <a:t>Support </a:t>
            </a:r>
            <a:r>
              <a:rPr sz="2600" spc="-10" dirty="0">
                <a:solidFill>
                  <a:srgbClr val="990033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291" y="1406398"/>
            <a:ext cx="8292465" cy="204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805" marR="6350" indent="-713740">
              <a:lnSpc>
                <a:spcPct val="150000"/>
              </a:lnSpc>
              <a:spcBef>
                <a:spcPts val="100"/>
              </a:spcBef>
              <a:tabLst>
                <a:tab pos="725805" algn="l"/>
                <a:tab pos="2675890" algn="l"/>
                <a:tab pos="3094990" algn="l"/>
                <a:tab pos="5044440" algn="l"/>
                <a:tab pos="5720080" algn="l"/>
                <a:tab pos="6880859" algn="l"/>
              </a:tabLst>
            </a:pP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7.3.	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Main</a:t>
            </a:r>
            <a:r>
              <a:rPr sz="2400" b="1" spc="-4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enan</a:t>
            </a:r>
            <a:r>
              <a:rPr sz="2400" b="1" spc="-15" dirty="0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e	of	La</a:t>
            </a:r>
            <a:r>
              <a:rPr sz="2400" b="1" spc="5" dirty="0">
                <a:solidFill>
                  <a:srgbClr val="0000FF"/>
                </a:solidFill>
                <a:latin typeface="Cambria"/>
                <a:cs typeface="Cambria"/>
              </a:rPr>
              <a:t>b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sz="2400" b="1" spc="-40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400" b="1" spc="-3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or</a:t>
            </a:r>
            <a:r>
              <a:rPr sz="2400" b="1" spc="5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400" b="1" spc="-10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s	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an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d	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sz="2400" b="1" spc="-75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400" b="1" spc="-40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al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l	Ambian</a:t>
            </a:r>
            <a:r>
              <a:rPr sz="2400" b="1" spc="-15" dirty="0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e 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400">
              <a:latin typeface="Cambria"/>
              <a:cs typeface="Cambria"/>
            </a:endParaRPr>
          </a:p>
          <a:p>
            <a:pPr marL="725805" marR="5080">
              <a:lnSpc>
                <a:spcPct val="150000"/>
              </a:lnSpc>
              <a:spcBef>
                <a:spcPts val="100"/>
              </a:spcBef>
              <a:tabLst>
                <a:tab pos="1816735" algn="l"/>
                <a:tab pos="2694940" algn="l"/>
                <a:tab pos="3060700" algn="l"/>
                <a:tab pos="3955415" algn="l"/>
                <a:tab pos="5426710" algn="l"/>
                <a:tab pos="6978015" algn="l"/>
                <a:tab pos="7539355" algn="l"/>
              </a:tabLst>
            </a:pPr>
            <a:r>
              <a:rPr sz="2000" spc="-10" dirty="0">
                <a:latin typeface="Cambria"/>
                <a:cs typeface="Cambria"/>
              </a:rPr>
              <a:t>(</a:t>
            </a:r>
            <a:r>
              <a:rPr sz="2000" spc="-5" dirty="0">
                <a:latin typeface="Cambria"/>
                <a:cs typeface="Cambria"/>
              </a:rPr>
              <a:t>P</a:t>
            </a:r>
            <a:r>
              <a:rPr sz="2000" spc="-35" dirty="0">
                <a:latin typeface="Cambria"/>
                <a:cs typeface="Cambria"/>
              </a:rPr>
              <a:t>ro</a:t>
            </a:r>
            <a:r>
              <a:rPr sz="2000" spc="-5" dirty="0">
                <a:latin typeface="Cambria"/>
                <a:cs typeface="Cambria"/>
              </a:rPr>
              <a:t>vide</a:t>
            </a:r>
            <a:r>
              <a:rPr sz="2000" dirty="0">
                <a:latin typeface="Cambria"/>
                <a:cs typeface="Cambria"/>
              </a:rPr>
              <a:t>	d</a:t>
            </a:r>
            <a:r>
              <a:rPr sz="2000" spc="-5" dirty="0">
                <a:latin typeface="Cambria"/>
                <a:cs typeface="Cambria"/>
              </a:rPr>
              <a:t>etails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5" dirty="0">
                <a:latin typeface="Cambria"/>
                <a:cs typeface="Cambria"/>
              </a:rPr>
              <a:t>of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35" dirty="0">
                <a:latin typeface="Cambria"/>
                <a:cs typeface="Cambria"/>
              </a:rPr>
              <a:t>o</a:t>
            </a:r>
            <a:r>
              <a:rPr sz="2000" spc="-45" dirty="0">
                <a:latin typeface="Cambria"/>
                <a:cs typeface="Cambria"/>
              </a:rPr>
              <a:t>v</a:t>
            </a:r>
            <a:r>
              <a:rPr sz="2000" spc="-5" dirty="0">
                <a:latin typeface="Cambria"/>
                <a:cs typeface="Cambria"/>
              </a:rPr>
              <a:t>e</a:t>
            </a:r>
            <a:r>
              <a:rPr sz="2000" spc="-45" dirty="0">
                <a:latin typeface="Cambria"/>
                <a:cs typeface="Cambria"/>
              </a:rPr>
              <a:t>r</a:t>
            </a:r>
            <a:r>
              <a:rPr sz="2000" spc="-10" dirty="0">
                <a:latin typeface="Cambria"/>
                <a:cs typeface="Cambria"/>
              </a:rPr>
              <a:t>al</a:t>
            </a:r>
            <a:r>
              <a:rPr sz="2000" spc="-5" dirty="0">
                <a:latin typeface="Cambria"/>
                <a:cs typeface="Cambria"/>
              </a:rPr>
              <a:t>l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15" dirty="0">
                <a:latin typeface="Cambria"/>
                <a:cs typeface="Cambria"/>
              </a:rPr>
              <a:t>l</a:t>
            </a:r>
            <a:r>
              <a:rPr sz="2000" spc="-10" dirty="0">
                <a:latin typeface="Cambria"/>
                <a:cs typeface="Cambria"/>
              </a:rPr>
              <a:t>ab</a:t>
            </a:r>
            <a:r>
              <a:rPr sz="2000" dirty="0">
                <a:latin typeface="Cambria"/>
                <a:cs typeface="Cambria"/>
              </a:rPr>
              <a:t>o</a:t>
            </a:r>
            <a:r>
              <a:rPr sz="2000" spc="-45" dirty="0">
                <a:latin typeface="Cambria"/>
                <a:cs typeface="Cambria"/>
              </a:rPr>
              <a:t>r</a:t>
            </a:r>
            <a:r>
              <a:rPr sz="2000" spc="-10" dirty="0">
                <a:latin typeface="Cambria"/>
                <a:cs typeface="Cambria"/>
              </a:rPr>
              <a:t>a</a:t>
            </a:r>
            <a:r>
              <a:rPr sz="2000" spc="-20" dirty="0">
                <a:latin typeface="Cambria"/>
                <a:cs typeface="Cambria"/>
              </a:rPr>
              <a:t>t</a:t>
            </a:r>
            <a:r>
              <a:rPr sz="2000" spc="-5" dirty="0">
                <a:latin typeface="Cambria"/>
                <a:cs typeface="Cambria"/>
              </a:rPr>
              <a:t>ori</a:t>
            </a:r>
            <a:r>
              <a:rPr sz="2000" spc="-15" dirty="0">
                <a:latin typeface="Cambria"/>
                <a:cs typeface="Cambria"/>
              </a:rPr>
              <a:t>e</a:t>
            </a:r>
            <a:r>
              <a:rPr sz="2000" spc="-5" dirty="0">
                <a:latin typeface="Cambria"/>
                <a:cs typeface="Cambria"/>
              </a:rPr>
              <a:t>s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10" dirty="0">
                <a:latin typeface="Cambria"/>
                <a:cs typeface="Cambria"/>
              </a:rPr>
              <a:t>main</a:t>
            </a:r>
            <a:r>
              <a:rPr sz="2000" spc="-25" dirty="0">
                <a:latin typeface="Cambria"/>
                <a:cs typeface="Cambria"/>
              </a:rPr>
              <a:t>t</a:t>
            </a:r>
            <a:r>
              <a:rPr sz="2000" spc="-5" dirty="0">
                <a:latin typeface="Cambria"/>
                <a:cs typeface="Cambria"/>
              </a:rPr>
              <a:t>e</a:t>
            </a:r>
            <a:r>
              <a:rPr sz="2000" spc="-15" dirty="0">
                <a:latin typeface="Cambria"/>
                <a:cs typeface="Cambria"/>
              </a:rPr>
              <a:t>n</a:t>
            </a:r>
            <a:r>
              <a:rPr sz="2000" spc="-10" dirty="0">
                <a:latin typeface="Cambria"/>
                <a:cs typeface="Cambria"/>
              </a:rPr>
              <a:t>anc</a:t>
            </a:r>
            <a:r>
              <a:rPr sz="2000" spc="-5" dirty="0">
                <a:latin typeface="Cambria"/>
                <a:cs typeface="Cambria"/>
              </a:rPr>
              <a:t>e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10" dirty="0">
                <a:latin typeface="Cambria"/>
                <a:cs typeface="Cambria"/>
              </a:rPr>
              <a:t>an</a:t>
            </a:r>
            <a:r>
              <a:rPr sz="2000" spc="-5" dirty="0">
                <a:latin typeface="Cambria"/>
                <a:cs typeface="Cambria"/>
              </a:rPr>
              <a:t>d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30" dirty="0">
                <a:latin typeface="Cambria"/>
                <a:cs typeface="Cambria"/>
              </a:rPr>
              <a:t>o</a:t>
            </a:r>
            <a:r>
              <a:rPr sz="2000" spc="-50" dirty="0">
                <a:latin typeface="Cambria"/>
                <a:cs typeface="Cambria"/>
              </a:rPr>
              <a:t>v</a:t>
            </a:r>
            <a:r>
              <a:rPr sz="2000" spc="-5" dirty="0">
                <a:latin typeface="Cambria"/>
                <a:cs typeface="Cambria"/>
              </a:rPr>
              <a:t>e</a:t>
            </a:r>
            <a:r>
              <a:rPr sz="2000" spc="-40" dirty="0">
                <a:latin typeface="Cambria"/>
                <a:cs typeface="Cambria"/>
              </a:rPr>
              <a:t>r</a:t>
            </a:r>
            <a:r>
              <a:rPr sz="2000" spc="-10" dirty="0">
                <a:latin typeface="Cambria"/>
                <a:cs typeface="Cambria"/>
              </a:rPr>
              <a:t>a</a:t>
            </a:r>
            <a:r>
              <a:rPr sz="2000" spc="-20" dirty="0">
                <a:latin typeface="Cambria"/>
                <a:cs typeface="Cambria"/>
              </a:rPr>
              <a:t>l</a:t>
            </a:r>
            <a:r>
              <a:rPr sz="2000" spc="-5" dirty="0">
                <a:latin typeface="Cambria"/>
                <a:cs typeface="Cambria"/>
              </a:rPr>
              <a:t>l  ambiance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in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the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Department.)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291" y="3585717"/>
            <a:ext cx="6028690" cy="151701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725805" marR="5080" indent="-713740">
              <a:lnSpc>
                <a:spcPct val="147600"/>
              </a:lnSpc>
              <a:spcBef>
                <a:spcPts val="290"/>
              </a:spcBef>
              <a:tabLst>
                <a:tab pos="725805" algn="l"/>
                <a:tab pos="1848485" algn="l"/>
                <a:tab pos="2755900" algn="l"/>
                <a:tab pos="3152775" algn="l"/>
                <a:tab pos="4143375" algn="l"/>
                <a:tab pos="4973320" algn="l"/>
              </a:tabLst>
            </a:pP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7.4.	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Safety</a:t>
            </a:r>
            <a:r>
              <a:rPr sz="24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mbria"/>
                <a:cs typeface="Cambria"/>
              </a:rPr>
              <a:t>Measures</a:t>
            </a:r>
            <a:r>
              <a:rPr sz="24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in</a:t>
            </a:r>
            <a:r>
              <a:rPr sz="24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mbria"/>
                <a:cs typeface="Cambria"/>
              </a:rPr>
              <a:t>Laboratories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 (10) 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(P</a:t>
            </a:r>
            <a:r>
              <a:rPr sz="2000" spc="-35" dirty="0">
                <a:latin typeface="Cambria"/>
                <a:cs typeface="Cambria"/>
              </a:rPr>
              <a:t>r</a:t>
            </a:r>
            <a:r>
              <a:rPr sz="2000" spc="-30" dirty="0">
                <a:latin typeface="Cambria"/>
                <a:cs typeface="Cambria"/>
              </a:rPr>
              <a:t>o</a:t>
            </a:r>
            <a:r>
              <a:rPr sz="2000" dirty="0">
                <a:latin typeface="Cambria"/>
                <a:cs typeface="Cambria"/>
              </a:rPr>
              <a:t>vide	detai</a:t>
            </a:r>
            <a:r>
              <a:rPr sz="2000" spc="-10" dirty="0">
                <a:latin typeface="Cambria"/>
                <a:cs typeface="Cambria"/>
              </a:rPr>
              <a:t>l</a:t>
            </a:r>
            <a:r>
              <a:rPr sz="2000" dirty="0">
                <a:latin typeface="Cambria"/>
                <a:cs typeface="Cambria"/>
              </a:rPr>
              <a:t>s	of	</a:t>
            </a:r>
            <a:r>
              <a:rPr sz="2000" spc="-45" dirty="0">
                <a:latin typeface="Cambria"/>
                <a:cs typeface="Cambria"/>
              </a:rPr>
              <a:t>v</a:t>
            </a:r>
            <a:r>
              <a:rPr sz="2000" spc="-5" dirty="0">
                <a:latin typeface="Cambria"/>
                <a:cs typeface="Cambria"/>
              </a:rPr>
              <a:t>ar</a:t>
            </a:r>
            <a:r>
              <a:rPr sz="2000" spc="-10" dirty="0">
                <a:latin typeface="Cambria"/>
                <a:cs typeface="Cambria"/>
              </a:rPr>
              <a:t>i</a:t>
            </a:r>
            <a:r>
              <a:rPr sz="2000" dirty="0">
                <a:latin typeface="Cambria"/>
                <a:cs typeface="Cambria"/>
              </a:rPr>
              <a:t>ous	sa</a:t>
            </a:r>
            <a:r>
              <a:rPr sz="2000" spc="-25" dirty="0">
                <a:latin typeface="Cambria"/>
                <a:cs typeface="Cambria"/>
              </a:rPr>
              <a:t>f</a:t>
            </a:r>
            <a:r>
              <a:rPr sz="2000" dirty="0">
                <a:latin typeface="Cambria"/>
                <a:cs typeface="Cambria"/>
              </a:rPr>
              <a:t>ety	</a:t>
            </a:r>
            <a:r>
              <a:rPr sz="2000" spc="-5" dirty="0">
                <a:latin typeface="Cambria"/>
                <a:cs typeface="Cambria"/>
              </a:rPr>
              <a:t>m</a:t>
            </a:r>
            <a:r>
              <a:rPr sz="2000" spc="-10" dirty="0">
                <a:latin typeface="Cambria"/>
                <a:cs typeface="Cambria"/>
              </a:rPr>
              <a:t>e</a:t>
            </a:r>
            <a:r>
              <a:rPr sz="2000" spc="-5" dirty="0">
                <a:latin typeface="Cambria"/>
                <a:cs typeface="Cambria"/>
              </a:rPr>
              <a:t>asu</a:t>
            </a:r>
            <a:r>
              <a:rPr sz="2000" spc="-35" dirty="0">
                <a:latin typeface="Cambria"/>
                <a:cs typeface="Cambria"/>
              </a:rPr>
              <a:t>r</a:t>
            </a:r>
            <a:r>
              <a:rPr sz="2000" dirty="0">
                <a:latin typeface="Cambria"/>
                <a:cs typeface="Cambria"/>
              </a:rPr>
              <a:t>es  </a:t>
            </a:r>
            <a:r>
              <a:rPr sz="2000" spc="-10" dirty="0">
                <a:latin typeface="Cambria"/>
                <a:cs typeface="Cambria"/>
              </a:rPr>
              <a:t>laboratory</a:t>
            </a:r>
            <a:r>
              <a:rPr sz="2000" spc="-5" dirty="0">
                <a:latin typeface="Cambria"/>
                <a:cs typeface="Cambria"/>
              </a:rPr>
              <a:t> within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the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Department.)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27240" y="4314697"/>
            <a:ext cx="21031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1895" algn="l"/>
                <a:tab pos="1589405" algn="l"/>
              </a:tabLst>
            </a:pPr>
            <a:r>
              <a:rPr sz="2000" spc="5" dirty="0">
                <a:latin typeface="Cambria"/>
                <a:cs typeface="Cambria"/>
              </a:rPr>
              <a:t>d</a:t>
            </a:r>
            <a:r>
              <a:rPr sz="2000" dirty="0">
                <a:latin typeface="Cambria"/>
                <a:cs typeface="Cambria"/>
              </a:rPr>
              <a:t>epl</a:t>
            </a:r>
            <a:r>
              <a:rPr sz="2000" spc="-30" dirty="0">
                <a:latin typeface="Cambria"/>
                <a:cs typeface="Cambria"/>
              </a:rPr>
              <a:t>o</a:t>
            </a:r>
            <a:r>
              <a:rPr sz="2000" spc="-40" dirty="0">
                <a:latin typeface="Cambria"/>
                <a:cs typeface="Cambria"/>
              </a:rPr>
              <a:t>y</a:t>
            </a:r>
            <a:r>
              <a:rPr sz="2000" dirty="0">
                <a:latin typeface="Cambria"/>
                <a:cs typeface="Cambria"/>
              </a:rPr>
              <a:t>ed	in	each</a:t>
            </a:r>
            <a:endParaRPr sz="20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8819" y="281686"/>
            <a:ext cx="75812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33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33"/>
                </a:solidFill>
                <a:latin typeface="Cambria"/>
                <a:cs typeface="Cambria"/>
              </a:rPr>
              <a:t>7: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20" dirty="0">
                <a:solidFill>
                  <a:srgbClr val="990033"/>
                </a:solidFill>
                <a:latin typeface="Cambria"/>
                <a:cs typeface="Cambria"/>
              </a:rPr>
              <a:t>Facilities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33"/>
                </a:solidFill>
                <a:latin typeface="Cambria"/>
                <a:cs typeface="Cambria"/>
              </a:rPr>
              <a:t>and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30" dirty="0">
                <a:solidFill>
                  <a:srgbClr val="990033"/>
                </a:solidFill>
                <a:latin typeface="Cambria"/>
                <a:cs typeface="Cambria"/>
              </a:rPr>
              <a:t>Technical</a:t>
            </a:r>
            <a:r>
              <a:rPr sz="2600" spc="1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33"/>
                </a:solidFill>
                <a:latin typeface="Cambria"/>
                <a:cs typeface="Cambria"/>
              </a:rPr>
              <a:t>Support </a:t>
            </a:r>
            <a:r>
              <a:rPr sz="2600" spc="-10" dirty="0">
                <a:solidFill>
                  <a:srgbClr val="990033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5883" y="1083817"/>
            <a:ext cx="65379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7.4.1: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List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of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various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safety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measures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in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laboratories</a:t>
            </a:r>
            <a:r>
              <a:rPr sz="1600" b="1" spc="-10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938" y="3092246"/>
            <a:ext cx="8295640" cy="227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805" marR="6985" indent="-713740">
              <a:lnSpc>
                <a:spcPct val="150000"/>
              </a:lnSpc>
              <a:spcBef>
                <a:spcPts val="100"/>
              </a:spcBef>
              <a:tabLst>
                <a:tab pos="725805" algn="l"/>
                <a:tab pos="1818639" algn="l"/>
                <a:tab pos="3426460" algn="l"/>
                <a:tab pos="3740785" algn="l"/>
                <a:tab pos="5089525" algn="l"/>
                <a:tab pos="6694805" algn="l"/>
                <a:tab pos="7009765" algn="l"/>
                <a:tab pos="803084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7.5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.	P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j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ect	Labo</a:t>
            </a:r>
            <a:r>
              <a:rPr sz="2200" b="1" spc="-40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spc="-40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or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y	/	</a:t>
            </a:r>
            <a:r>
              <a:rPr sz="2200" b="1" spc="-50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es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ch	Lab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sz="2200" b="1" spc="-45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y	/	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spc="-45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of  Excellence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(20)</a:t>
            </a:r>
            <a:endParaRPr sz="2200">
              <a:latin typeface="Cambria"/>
              <a:cs typeface="Cambria"/>
            </a:endParaRPr>
          </a:p>
          <a:p>
            <a:pPr marL="725805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10" dirty="0">
                <a:latin typeface="Cambria"/>
                <a:cs typeface="Cambria"/>
              </a:rPr>
              <a:t>(Provide </a:t>
            </a:r>
            <a:r>
              <a:rPr sz="1800" spc="-5" dirty="0">
                <a:latin typeface="Cambria"/>
                <a:cs typeface="Cambria"/>
              </a:rPr>
              <a:t>details of </a:t>
            </a:r>
            <a:r>
              <a:rPr sz="1800" spc="-10" dirty="0">
                <a:latin typeface="Cambria"/>
                <a:cs typeface="Cambria"/>
              </a:rPr>
              <a:t>laboratories for </a:t>
            </a:r>
            <a:r>
              <a:rPr sz="1800" spc="-5" dirty="0">
                <a:latin typeface="Cambria"/>
                <a:cs typeface="Cambria"/>
              </a:rPr>
              <a:t>supporting projects, </a:t>
            </a:r>
            <a:r>
              <a:rPr sz="1800" spc="-10" dirty="0">
                <a:latin typeface="Cambria"/>
                <a:cs typeface="Cambria"/>
              </a:rPr>
              <a:t>research, </a:t>
            </a:r>
            <a:r>
              <a:rPr sz="1800" spc="-5" dirty="0">
                <a:latin typeface="Cambria"/>
                <a:cs typeface="Cambria"/>
              </a:rPr>
              <a:t>Centre of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Excellence,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innovation,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dirty="0">
                <a:latin typeface="Cambria"/>
                <a:cs typeface="Cambria"/>
              </a:rPr>
              <a:t> startups </a:t>
            </a:r>
            <a:r>
              <a:rPr sz="1800" spc="-10" dirty="0">
                <a:latin typeface="Cambria"/>
                <a:cs typeface="Cambria"/>
              </a:rPr>
              <a:t>etc.</a:t>
            </a:r>
            <a:r>
              <a:rPr sz="1800" spc="-5" dirty="0">
                <a:latin typeface="Cambria"/>
                <a:cs typeface="Cambria"/>
              </a:rPr>
              <a:t> Please </a:t>
            </a:r>
            <a:r>
              <a:rPr sz="1800" dirty="0">
                <a:latin typeface="Cambria"/>
                <a:cs typeface="Cambria"/>
              </a:rPr>
              <a:t>do </a:t>
            </a:r>
            <a:r>
              <a:rPr sz="1800" spc="-5" dirty="0">
                <a:latin typeface="Cambria"/>
                <a:cs typeface="Cambria"/>
              </a:rPr>
              <a:t>not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give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duplicate</a:t>
            </a:r>
            <a:r>
              <a:rPr sz="1800" spc="38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data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from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 sections 7.1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7.2.)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03350" y="1580133"/>
          <a:ext cx="7105650" cy="137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043">
                <a:tc>
                  <a:txBody>
                    <a:bodyPr/>
                    <a:lstStyle/>
                    <a:p>
                      <a:pPr marL="18923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S.</a:t>
                      </a:r>
                      <a:r>
                        <a:rPr sz="16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N.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662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6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Laboratory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148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Safety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measure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….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5" dirty="0">
                          <a:latin typeface="Cambria"/>
                          <a:cs typeface="Cambria"/>
                        </a:rPr>
                        <a:t>N.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8819" y="281686"/>
            <a:ext cx="75812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33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33"/>
                </a:solidFill>
                <a:latin typeface="Cambria"/>
                <a:cs typeface="Cambria"/>
              </a:rPr>
              <a:t>7: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20" dirty="0">
                <a:solidFill>
                  <a:srgbClr val="990033"/>
                </a:solidFill>
                <a:latin typeface="Cambria"/>
                <a:cs typeface="Cambria"/>
              </a:rPr>
              <a:t>Facilities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33"/>
                </a:solidFill>
                <a:latin typeface="Cambria"/>
                <a:cs typeface="Cambria"/>
              </a:rPr>
              <a:t>and</a:t>
            </a:r>
            <a:r>
              <a:rPr sz="26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30" dirty="0">
                <a:solidFill>
                  <a:srgbClr val="990033"/>
                </a:solidFill>
                <a:latin typeface="Cambria"/>
                <a:cs typeface="Cambria"/>
              </a:rPr>
              <a:t>Technical</a:t>
            </a:r>
            <a:r>
              <a:rPr sz="2600" spc="1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33"/>
                </a:solidFill>
                <a:latin typeface="Cambria"/>
                <a:cs typeface="Cambria"/>
              </a:rPr>
              <a:t>Support </a:t>
            </a:r>
            <a:r>
              <a:rPr sz="2600" spc="-10" dirty="0">
                <a:solidFill>
                  <a:srgbClr val="990033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94" y="1132789"/>
            <a:ext cx="8382634" cy="4017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805" marR="5080" indent="-713740">
              <a:lnSpc>
                <a:spcPct val="150100"/>
              </a:lnSpc>
              <a:spcBef>
                <a:spcPts val="100"/>
              </a:spcBef>
              <a:tabLst>
                <a:tab pos="72580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8.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1.	Actions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45" dirty="0">
                <a:solidFill>
                  <a:srgbClr val="0000FF"/>
                </a:solidFill>
                <a:latin typeface="Cambria"/>
                <a:cs typeface="Cambria"/>
              </a:rPr>
              <a:t>Taken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Based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Results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 of</a:t>
            </a:r>
            <a:r>
              <a:rPr sz="22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Evaluation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22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sz="22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COs, </a:t>
            </a:r>
            <a:r>
              <a:rPr sz="2200" b="1" spc="-47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POs,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 and 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PSOs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(40)</a:t>
            </a:r>
            <a:endParaRPr sz="2200">
              <a:latin typeface="Cambria"/>
              <a:cs typeface="Cambria"/>
            </a:endParaRPr>
          </a:p>
          <a:p>
            <a:pPr marL="725805" marR="770890" indent="-713740" algn="just">
              <a:lnSpc>
                <a:spcPct val="150000"/>
              </a:lnSpc>
              <a:spcBef>
                <a:spcPts val="50"/>
              </a:spcBef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8.1.1. Actions </a:t>
            </a:r>
            <a:r>
              <a:rPr sz="2000" b="1" spc="-45" dirty="0">
                <a:solidFill>
                  <a:srgbClr val="FF3300"/>
                </a:solidFill>
                <a:latin typeface="Cambria"/>
                <a:cs typeface="Cambria"/>
              </a:rPr>
              <a:t>Taken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Based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on the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Results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of 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Evaluation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of the 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COs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 Attainment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(20)</a:t>
            </a:r>
            <a:endParaRPr sz="2000">
              <a:latin typeface="Cambria"/>
              <a:cs typeface="Cambria"/>
            </a:endParaRPr>
          </a:p>
          <a:p>
            <a:pPr marL="725805" marR="5080" algn="just">
              <a:lnSpc>
                <a:spcPct val="150000"/>
              </a:lnSpc>
              <a:spcBef>
                <a:spcPts val="50"/>
              </a:spcBef>
            </a:pPr>
            <a:r>
              <a:rPr sz="1800" spc="-5" dirty="0">
                <a:latin typeface="Cambria"/>
                <a:cs typeface="Cambria"/>
              </a:rPr>
              <a:t>(Identify the </a:t>
            </a:r>
            <a:r>
              <a:rPr sz="1800" spc="-10" dirty="0">
                <a:latin typeface="Cambria"/>
                <a:cs typeface="Cambria"/>
              </a:rPr>
              <a:t>areas </a:t>
            </a:r>
            <a:r>
              <a:rPr sz="1800" spc="-5" dirty="0">
                <a:latin typeface="Cambria"/>
                <a:cs typeface="Cambria"/>
              </a:rPr>
              <a:t>of weaknesses </a:t>
            </a:r>
            <a:r>
              <a:rPr sz="1800" dirty="0">
                <a:latin typeface="Cambria"/>
                <a:cs typeface="Cambria"/>
              </a:rPr>
              <a:t>in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spc="-10" dirty="0">
                <a:latin typeface="Cambria"/>
                <a:cs typeface="Cambria"/>
              </a:rPr>
              <a:t>program</a:t>
            </a:r>
            <a:r>
              <a:rPr sz="1800" spc="-5" dirty="0">
                <a:latin typeface="Cambria"/>
                <a:cs typeface="Cambria"/>
              </a:rPr>
              <a:t> based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on the </a:t>
            </a:r>
            <a:r>
              <a:rPr sz="1800" spc="-10" dirty="0">
                <a:latin typeface="Cambria"/>
                <a:cs typeface="Cambria"/>
              </a:rPr>
              <a:t>analysis</a:t>
            </a:r>
            <a:r>
              <a:rPr sz="1800" spc="-5" dirty="0">
                <a:latin typeface="Cambria"/>
                <a:cs typeface="Cambria"/>
              </a:rPr>
              <a:t> of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evaluation </a:t>
            </a:r>
            <a:r>
              <a:rPr sz="1800" spc="-5" dirty="0">
                <a:latin typeface="Cambria"/>
                <a:cs typeface="Cambria"/>
              </a:rPr>
              <a:t>of COs attainment </a:t>
            </a:r>
            <a:r>
              <a:rPr sz="1800" spc="-10" dirty="0">
                <a:latin typeface="Cambria"/>
                <a:cs typeface="Cambria"/>
              </a:rPr>
              <a:t>levels. Measures </a:t>
            </a:r>
            <a:r>
              <a:rPr sz="1800" spc="-5" dirty="0">
                <a:latin typeface="Cambria"/>
                <a:cs typeface="Cambria"/>
              </a:rPr>
              <a:t>identified and implemented </a:t>
            </a:r>
            <a:r>
              <a:rPr sz="1800" spc="-20" dirty="0">
                <a:latin typeface="Cambria"/>
                <a:cs typeface="Cambria"/>
              </a:rPr>
              <a:t>to </a:t>
            </a:r>
            <a:r>
              <a:rPr sz="1800" spc="-15" dirty="0">
                <a:latin typeface="Cambria"/>
                <a:cs typeface="Cambria"/>
              </a:rPr>
              <a:t> improve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COs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attainment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levels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-5" dirty="0">
                <a:latin typeface="Cambria"/>
                <a:cs typeface="Cambria"/>
              </a:rPr>
              <a:t> 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assessment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year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(CAYm1)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including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curriculum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intervention,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pedagogical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initiatives,</a:t>
            </a:r>
            <a:r>
              <a:rPr sz="1800" spc="-5" dirty="0">
                <a:latin typeface="Cambria"/>
                <a:cs typeface="Cambria"/>
              </a:rPr>
              <a:t> support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system 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improvements,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etc.)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9676" y="280162"/>
            <a:ext cx="643636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CC6600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CC6600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CC6600"/>
                </a:solidFill>
                <a:latin typeface="Cambria"/>
                <a:cs typeface="Cambria"/>
              </a:rPr>
              <a:t>8:</a:t>
            </a:r>
            <a:r>
              <a:rPr sz="2600" spc="-10" dirty="0">
                <a:solidFill>
                  <a:srgbClr val="CC6600"/>
                </a:solidFill>
                <a:latin typeface="Cambria"/>
                <a:cs typeface="Cambria"/>
              </a:rPr>
              <a:t> Continuous</a:t>
            </a:r>
            <a:r>
              <a:rPr sz="2600" dirty="0">
                <a:solidFill>
                  <a:srgbClr val="CC6600"/>
                </a:solidFill>
                <a:latin typeface="Cambria"/>
                <a:cs typeface="Cambria"/>
              </a:rPr>
              <a:t> </a:t>
            </a:r>
            <a:r>
              <a:rPr sz="2600" spc="-20" dirty="0">
                <a:solidFill>
                  <a:srgbClr val="CC6600"/>
                </a:solidFill>
                <a:latin typeface="Cambria"/>
                <a:cs typeface="Cambria"/>
              </a:rPr>
              <a:t>Improvement</a:t>
            </a:r>
            <a:r>
              <a:rPr sz="2600" dirty="0">
                <a:solidFill>
                  <a:srgbClr val="CC6600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CC6600"/>
                </a:solidFill>
                <a:latin typeface="Cambria"/>
                <a:cs typeface="Cambria"/>
              </a:rPr>
              <a:t>(80)</a:t>
            </a:r>
            <a:endParaRPr sz="26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1794" y="1201927"/>
            <a:ext cx="8310880" cy="5138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96414" algn="l"/>
                <a:tab pos="2694305" algn="l"/>
                <a:tab pos="3583304" algn="l"/>
                <a:tab pos="4065904" algn="l"/>
                <a:tab pos="4629150" algn="l"/>
                <a:tab pos="5666740" algn="l"/>
                <a:tab pos="6077585" algn="l"/>
                <a:tab pos="7506334" algn="l"/>
                <a:tab pos="7917815" algn="l"/>
              </a:tabLst>
            </a:pP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8.1.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2.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30" dirty="0">
                <a:solidFill>
                  <a:srgbClr val="FF3300"/>
                </a:solidFill>
                <a:latin typeface="Cambria"/>
                <a:cs typeface="Cambria"/>
              </a:rPr>
              <a:t>A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ct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i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on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s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160" dirty="0">
                <a:solidFill>
                  <a:srgbClr val="FF3300"/>
                </a:solidFill>
                <a:latin typeface="Cambria"/>
                <a:cs typeface="Cambria"/>
              </a:rPr>
              <a:t>T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a</a:t>
            </a:r>
            <a:r>
              <a:rPr sz="2000" b="1" spc="-40" dirty="0">
                <a:solidFill>
                  <a:srgbClr val="FF3300"/>
                </a:solidFill>
                <a:latin typeface="Cambria"/>
                <a:cs typeface="Cambria"/>
              </a:rPr>
              <a:t>k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en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B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ased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on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th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e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45" dirty="0">
                <a:solidFill>
                  <a:srgbClr val="FF3300"/>
                </a:solidFill>
                <a:latin typeface="Cambria"/>
                <a:cs typeface="Cambria"/>
              </a:rPr>
              <a:t>R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es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u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l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t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s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o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f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50" dirty="0">
                <a:solidFill>
                  <a:srgbClr val="FF3300"/>
                </a:solidFill>
                <a:latin typeface="Cambria"/>
                <a:cs typeface="Cambria"/>
              </a:rPr>
              <a:t>E</a:t>
            </a:r>
            <a:r>
              <a:rPr sz="2000" b="1" spc="-40" dirty="0">
                <a:solidFill>
                  <a:srgbClr val="FF3300"/>
                </a:solidFill>
                <a:latin typeface="Cambria"/>
                <a:cs typeface="Cambria"/>
              </a:rPr>
              <a:t>v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al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u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at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i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o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n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of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the</a:t>
            </a:r>
            <a:endParaRPr sz="2000">
              <a:latin typeface="Cambria"/>
              <a:cs typeface="Cambria"/>
            </a:endParaRPr>
          </a:p>
          <a:p>
            <a:pPr marL="725805" algn="just">
              <a:lnSpc>
                <a:spcPct val="100000"/>
              </a:lnSpc>
              <a:spcBef>
                <a:spcPts val="1440"/>
              </a:spcBef>
            </a:pP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POs/PSOs</a:t>
            </a:r>
            <a:r>
              <a:rPr sz="2000" b="1" spc="-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Attainment</a:t>
            </a:r>
            <a:r>
              <a:rPr sz="2000" b="1" spc="-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(20)</a:t>
            </a:r>
            <a:endParaRPr sz="2000">
              <a:latin typeface="Cambria"/>
              <a:cs typeface="Cambria"/>
            </a:endParaRPr>
          </a:p>
          <a:p>
            <a:pPr marL="725805" marR="5080" algn="just">
              <a:lnSpc>
                <a:spcPct val="160000"/>
              </a:lnSpc>
              <a:spcBef>
                <a:spcPts val="60"/>
              </a:spcBef>
            </a:pPr>
            <a:r>
              <a:rPr sz="1800" spc="-5" dirty="0">
                <a:latin typeface="Cambria"/>
                <a:cs typeface="Cambria"/>
              </a:rPr>
              <a:t>(Identify the </a:t>
            </a:r>
            <a:r>
              <a:rPr sz="1800" spc="-10" dirty="0">
                <a:latin typeface="Cambria"/>
                <a:cs typeface="Cambria"/>
              </a:rPr>
              <a:t>areas </a:t>
            </a:r>
            <a:r>
              <a:rPr sz="1800" spc="-5" dirty="0">
                <a:latin typeface="Cambria"/>
                <a:cs typeface="Cambria"/>
              </a:rPr>
              <a:t>of weaknesses </a:t>
            </a:r>
            <a:r>
              <a:rPr sz="1800" dirty="0">
                <a:latin typeface="Cambria"/>
                <a:cs typeface="Cambria"/>
              </a:rPr>
              <a:t>in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spc="-10" dirty="0">
                <a:latin typeface="Cambria"/>
                <a:cs typeface="Cambria"/>
              </a:rPr>
              <a:t>program </a:t>
            </a:r>
            <a:r>
              <a:rPr sz="1800" spc="-5" dirty="0">
                <a:latin typeface="Cambria"/>
                <a:cs typeface="Cambria"/>
              </a:rPr>
              <a:t>based on the </a:t>
            </a:r>
            <a:r>
              <a:rPr sz="1800" spc="-10" dirty="0">
                <a:latin typeface="Cambria"/>
                <a:cs typeface="Cambria"/>
              </a:rPr>
              <a:t>analysis </a:t>
            </a:r>
            <a:r>
              <a:rPr sz="1800" spc="-5" dirty="0">
                <a:latin typeface="Cambria"/>
                <a:cs typeface="Cambria"/>
              </a:rPr>
              <a:t>of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evaluation</a:t>
            </a:r>
            <a:r>
              <a:rPr sz="1800" spc="-5" dirty="0">
                <a:latin typeface="Cambria"/>
                <a:cs typeface="Cambria"/>
              </a:rPr>
              <a:t> of</a:t>
            </a:r>
            <a:r>
              <a:rPr sz="1800" dirty="0">
                <a:latin typeface="Cambria"/>
                <a:cs typeface="Cambria"/>
              </a:rPr>
              <a:t> POs/PSOs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attainment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levels.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Measures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identified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and </a:t>
            </a:r>
            <a:r>
              <a:rPr sz="1800" spc="-5" dirty="0">
                <a:latin typeface="Cambria"/>
                <a:cs typeface="Cambria"/>
              </a:rPr>
              <a:t> implemented </a:t>
            </a:r>
            <a:r>
              <a:rPr sz="1800" dirty="0">
                <a:latin typeface="Cambria"/>
                <a:cs typeface="Cambria"/>
              </a:rPr>
              <a:t>during </a:t>
            </a:r>
            <a:r>
              <a:rPr sz="1800" spc="-10" dirty="0">
                <a:latin typeface="Cambria"/>
                <a:cs typeface="Cambria"/>
              </a:rPr>
              <a:t>two years to </a:t>
            </a:r>
            <a:r>
              <a:rPr sz="1800" spc="-15" dirty="0">
                <a:latin typeface="Cambria"/>
                <a:cs typeface="Cambria"/>
              </a:rPr>
              <a:t>improve </a:t>
            </a:r>
            <a:r>
              <a:rPr sz="1800" dirty="0">
                <a:latin typeface="Cambria"/>
                <a:cs typeface="Cambria"/>
              </a:rPr>
              <a:t>POs </a:t>
            </a:r>
            <a:r>
              <a:rPr sz="1800" spc="-5" dirty="0">
                <a:latin typeface="Cambria"/>
                <a:cs typeface="Cambria"/>
              </a:rPr>
              <a:t>attainment </a:t>
            </a:r>
            <a:r>
              <a:rPr sz="1800" spc="-15" dirty="0">
                <a:latin typeface="Cambria"/>
                <a:cs typeface="Cambria"/>
              </a:rPr>
              <a:t>levels </a:t>
            </a:r>
            <a:r>
              <a:rPr sz="1800" spc="-5" dirty="0">
                <a:latin typeface="Cambria"/>
                <a:cs typeface="Cambria"/>
              </a:rPr>
              <a:t>including </a:t>
            </a:r>
            <a:r>
              <a:rPr sz="1800" dirty="0">
                <a:latin typeface="Cambria"/>
                <a:cs typeface="Cambria"/>
              </a:rPr>
              <a:t> curriculum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intervention,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pedagogical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initiatives,</a:t>
            </a:r>
            <a:r>
              <a:rPr sz="1800" spc="-5" dirty="0">
                <a:latin typeface="Cambria"/>
                <a:cs typeface="Cambria"/>
              </a:rPr>
              <a:t> support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system 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improvements,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etc.)</a:t>
            </a:r>
            <a:endParaRPr sz="1800">
              <a:latin typeface="Cambria"/>
              <a:cs typeface="Cambria"/>
            </a:endParaRPr>
          </a:p>
          <a:p>
            <a:pPr marL="725805" marR="5080" indent="-713740">
              <a:lnSpc>
                <a:spcPct val="160100"/>
              </a:lnSpc>
              <a:spcBef>
                <a:spcPts val="1205"/>
              </a:spcBef>
              <a:tabLst>
                <a:tab pos="725805" algn="l"/>
                <a:tab pos="2138680" algn="l"/>
                <a:tab pos="3007360" algn="l"/>
                <a:tab pos="3662045" algn="l"/>
                <a:tab pos="4787265" algn="l"/>
                <a:tab pos="5739130" algn="l"/>
                <a:tab pos="6847205" algn="l"/>
                <a:tab pos="7880984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8.2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.	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cad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mi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c	</a:t>
            </a:r>
            <a:r>
              <a:rPr sz="2200" b="1" spc="-5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udi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t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d	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ctio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s	</a:t>
            </a:r>
            <a:r>
              <a:rPr sz="2200" b="1" spc="-17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spc="-45" dirty="0">
                <a:solidFill>
                  <a:srgbClr val="0000FF"/>
                </a:solidFill>
                <a:latin typeface="Cambria"/>
                <a:cs typeface="Cambria"/>
              </a:rPr>
              <a:t>k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en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h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45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eof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dur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in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g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h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 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Period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Assessment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 (15)</a:t>
            </a:r>
            <a:endParaRPr sz="2200">
              <a:latin typeface="Cambria"/>
              <a:cs typeface="Cambria"/>
            </a:endParaRPr>
          </a:p>
          <a:p>
            <a:pPr marL="725805" marR="6350" algn="just">
              <a:lnSpc>
                <a:spcPct val="160000"/>
              </a:lnSpc>
              <a:spcBef>
                <a:spcPts val="110"/>
              </a:spcBef>
            </a:pPr>
            <a:r>
              <a:rPr sz="1800" spc="-5" dirty="0">
                <a:latin typeface="Cambria"/>
                <a:cs typeface="Cambria"/>
              </a:rPr>
              <a:t>(Academic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audit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system/process</a:t>
            </a:r>
            <a:r>
              <a:rPr sz="1800" spc="-5" dirty="0">
                <a:latin typeface="Cambria"/>
                <a:cs typeface="Cambria"/>
              </a:rPr>
              <a:t> and</a:t>
            </a:r>
            <a:r>
              <a:rPr sz="1800" dirty="0">
                <a:latin typeface="Cambria"/>
                <a:cs typeface="Cambria"/>
              </a:rPr>
              <a:t> its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implementation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relation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to 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continuous </a:t>
            </a:r>
            <a:r>
              <a:rPr sz="1800" spc="-10" dirty="0">
                <a:latin typeface="Cambria"/>
                <a:cs typeface="Cambria"/>
              </a:rPr>
              <a:t>improvement.)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9676" y="280162"/>
            <a:ext cx="643636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CC6600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CC6600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CC6600"/>
                </a:solidFill>
                <a:latin typeface="Cambria"/>
                <a:cs typeface="Cambria"/>
              </a:rPr>
              <a:t>8:</a:t>
            </a:r>
            <a:r>
              <a:rPr sz="2600" spc="-10" dirty="0">
                <a:solidFill>
                  <a:srgbClr val="CC6600"/>
                </a:solidFill>
                <a:latin typeface="Cambria"/>
                <a:cs typeface="Cambria"/>
              </a:rPr>
              <a:t> Continuous</a:t>
            </a:r>
            <a:r>
              <a:rPr sz="2600" dirty="0">
                <a:solidFill>
                  <a:srgbClr val="CC6600"/>
                </a:solidFill>
                <a:latin typeface="Cambria"/>
                <a:cs typeface="Cambria"/>
              </a:rPr>
              <a:t> </a:t>
            </a:r>
            <a:r>
              <a:rPr sz="2600" spc="-20" dirty="0">
                <a:solidFill>
                  <a:srgbClr val="CC6600"/>
                </a:solidFill>
                <a:latin typeface="Cambria"/>
                <a:cs typeface="Cambria"/>
              </a:rPr>
              <a:t>Improvement</a:t>
            </a:r>
            <a:r>
              <a:rPr sz="2600" dirty="0">
                <a:solidFill>
                  <a:srgbClr val="CC6600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CC6600"/>
                </a:solidFill>
                <a:latin typeface="Cambria"/>
                <a:cs typeface="Cambria"/>
              </a:rPr>
              <a:t>(80)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082" y="1120521"/>
            <a:ext cx="8293734" cy="197421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744855" marR="5080" indent="-732790">
              <a:lnSpc>
                <a:spcPct val="147400"/>
              </a:lnSpc>
              <a:spcBef>
                <a:spcPts val="290"/>
              </a:spcBef>
              <a:tabLst>
                <a:tab pos="72580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8.3.	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Improvement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in 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Faculty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Qualification/Contribution (15) 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(Assessment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is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based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on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improvement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qualification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publications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with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respect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to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 Department)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Cambria"/>
              <a:cs typeface="Cambria"/>
            </a:endParaRPr>
          </a:p>
          <a:p>
            <a:pPr marL="821690">
              <a:lnSpc>
                <a:spcPct val="100000"/>
              </a:lnSpc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No.8.3.1: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Improvement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in qualification and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publications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42897" y="3314319"/>
          <a:ext cx="7205345" cy="1912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3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Cambria"/>
                          <a:cs typeface="Cambria"/>
                        </a:rPr>
                        <a:t>Item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5" dirty="0">
                          <a:latin typeface="Cambria"/>
                          <a:cs typeface="Cambria"/>
                        </a:rPr>
                        <a:t>CAYm1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5" dirty="0">
                          <a:latin typeface="Cambria"/>
                          <a:cs typeface="Cambria"/>
                        </a:rPr>
                        <a:t>CAYm2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5" dirty="0">
                          <a:latin typeface="Cambria"/>
                          <a:cs typeface="Cambria"/>
                        </a:rPr>
                        <a:t>CAYm3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 marR="831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faculty</a:t>
                      </a:r>
                      <a:r>
                        <a:rPr sz="160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members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160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Ph.D. </a:t>
                      </a:r>
                      <a:r>
                        <a:rPr sz="1600" spc="-3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degree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 marR="8318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99440" algn="l"/>
                          <a:tab pos="990600" algn="l"/>
                          <a:tab pos="2282825" algn="l"/>
                          <a:tab pos="2672715" algn="l"/>
                        </a:tabLst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	of	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publication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s	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n	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pe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r 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reviewed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journals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R="5461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publications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conferences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9676" y="280162"/>
            <a:ext cx="643636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CC6600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CC6600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CC6600"/>
                </a:solidFill>
                <a:latin typeface="Cambria"/>
                <a:cs typeface="Cambria"/>
              </a:rPr>
              <a:t>8:</a:t>
            </a:r>
            <a:r>
              <a:rPr sz="2600" spc="-10" dirty="0">
                <a:solidFill>
                  <a:srgbClr val="CC6600"/>
                </a:solidFill>
                <a:latin typeface="Cambria"/>
                <a:cs typeface="Cambria"/>
              </a:rPr>
              <a:t> Continuous</a:t>
            </a:r>
            <a:r>
              <a:rPr sz="2600" dirty="0">
                <a:solidFill>
                  <a:srgbClr val="CC6600"/>
                </a:solidFill>
                <a:latin typeface="Cambria"/>
                <a:cs typeface="Cambria"/>
              </a:rPr>
              <a:t> </a:t>
            </a:r>
            <a:r>
              <a:rPr sz="2600" spc="-20" dirty="0">
                <a:solidFill>
                  <a:srgbClr val="CC6600"/>
                </a:solidFill>
                <a:latin typeface="Cambria"/>
                <a:cs typeface="Cambria"/>
              </a:rPr>
              <a:t>Improvement</a:t>
            </a:r>
            <a:r>
              <a:rPr sz="2600" dirty="0">
                <a:solidFill>
                  <a:srgbClr val="CC6600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CC6600"/>
                </a:solidFill>
                <a:latin typeface="Cambria"/>
                <a:cs typeface="Cambria"/>
              </a:rPr>
              <a:t>(80)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6937" y="108202"/>
            <a:ext cx="4823705" cy="6571388"/>
          </a:xfrm>
          <a:prstGeom prst="rect">
            <a:avLst/>
          </a:prstGeom>
        </p:spPr>
      </p:pic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6731" y="1031615"/>
            <a:ext cx="8477250" cy="19748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45"/>
              </a:spcBef>
              <a:tabLst>
                <a:tab pos="825500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8.4.	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Improvement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in Academic</a:t>
            </a:r>
            <a:r>
              <a:rPr sz="22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Performance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200">
              <a:latin typeface="Cambria"/>
              <a:cs typeface="Cambria"/>
            </a:endParaRPr>
          </a:p>
          <a:p>
            <a:pPr marL="763905" marR="55880" indent="19050">
              <a:lnSpc>
                <a:spcPct val="150100"/>
              </a:lnSpc>
              <a:spcBef>
                <a:spcPts val="95"/>
              </a:spcBef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details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improvement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academic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performance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1</a:t>
            </a:r>
            <a:r>
              <a:rPr sz="1800" spc="-7" baseline="25462" dirty="0">
                <a:latin typeface="Cambria"/>
                <a:cs typeface="Cambria"/>
              </a:rPr>
              <a:t>st</a:t>
            </a:r>
            <a:r>
              <a:rPr sz="1800" spc="315" baseline="25462" dirty="0">
                <a:latin typeface="Cambria"/>
                <a:cs typeface="Cambria"/>
              </a:rPr>
              <a:t> </a:t>
            </a:r>
            <a:r>
              <a:rPr sz="1800" spc="-50" dirty="0">
                <a:latin typeface="Cambria"/>
                <a:cs typeface="Cambria"/>
              </a:rPr>
              <a:t>year,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2</a:t>
            </a:r>
            <a:r>
              <a:rPr sz="1800" spc="-7" baseline="25462" dirty="0">
                <a:latin typeface="Cambria"/>
                <a:cs typeface="Cambria"/>
              </a:rPr>
              <a:t>nd</a:t>
            </a:r>
            <a:r>
              <a:rPr sz="1800" spc="-15" baseline="25462" dirty="0">
                <a:latin typeface="Cambria"/>
                <a:cs typeface="Cambria"/>
              </a:rPr>
              <a:t> </a:t>
            </a:r>
            <a:r>
              <a:rPr sz="1800" spc="-50" dirty="0">
                <a:latin typeface="Cambria"/>
                <a:cs typeface="Cambria"/>
              </a:rPr>
              <a:t>year,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3</a:t>
            </a:r>
            <a:r>
              <a:rPr sz="1800" spc="-15" baseline="25462" dirty="0">
                <a:latin typeface="Cambria"/>
                <a:cs typeface="Cambria"/>
              </a:rPr>
              <a:t>rd</a:t>
            </a:r>
            <a:r>
              <a:rPr sz="1800" spc="195" baseline="25462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year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students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during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 assessment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period.)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50">
              <a:latin typeface="Cambria"/>
              <a:cs typeface="Cambria"/>
            </a:endParaRPr>
          </a:p>
          <a:p>
            <a:pPr marR="187325" algn="ctr">
              <a:lnSpc>
                <a:spcPct val="100000"/>
              </a:lnSpc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No.8.4.1: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Improvement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in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academic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performance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25194" y="3213735"/>
          <a:ext cx="7205345" cy="2852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5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latin typeface="Cambria"/>
                          <a:cs typeface="Cambria"/>
                        </a:rPr>
                        <a:t>Item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5" dirty="0">
                          <a:latin typeface="Cambria"/>
                          <a:cs typeface="Cambria"/>
                        </a:rPr>
                        <a:t>CAYm1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5" dirty="0">
                          <a:latin typeface="Cambria"/>
                          <a:cs typeface="Cambria"/>
                        </a:rPr>
                        <a:t>CAYm2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0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0" dirty="0">
                          <a:latin typeface="Cambria"/>
                          <a:cs typeface="Cambria"/>
                        </a:rPr>
                        <a:t>CAYm3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Academic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Performance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Index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(API)</a:t>
                      </a:r>
                      <a:r>
                        <a:rPr sz="1600" spc="3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First-Year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Program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(Refer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section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4.3)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Academic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Performance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Index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Second-Year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Program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(Refer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section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4.4)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09">
                <a:tc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Academic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Performance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Index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3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Third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Program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(Refer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section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4.5)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9676" y="280162"/>
            <a:ext cx="643636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CC6600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CC6600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CC6600"/>
                </a:solidFill>
                <a:latin typeface="Cambria"/>
                <a:cs typeface="Cambria"/>
              </a:rPr>
              <a:t>8:</a:t>
            </a:r>
            <a:r>
              <a:rPr sz="2600" spc="-10" dirty="0">
                <a:solidFill>
                  <a:srgbClr val="CC6600"/>
                </a:solidFill>
                <a:latin typeface="Cambria"/>
                <a:cs typeface="Cambria"/>
              </a:rPr>
              <a:t> Continuous</a:t>
            </a:r>
            <a:r>
              <a:rPr sz="2600" dirty="0">
                <a:solidFill>
                  <a:srgbClr val="CC6600"/>
                </a:solidFill>
                <a:latin typeface="Cambria"/>
                <a:cs typeface="Cambria"/>
              </a:rPr>
              <a:t> </a:t>
            </a:r>
            <a:r>
              <a:rPr sz="2600" spc="-20" dirty="0">
                <a:solidFill>
                  <a:srgbClr val="CC6600"/>
                </a:solidFill>
                <a:latin typeface="Cambria"/>
                <a:cs typeface="Cambria"/>
              </a:rPr>
              <a:t>Improvement</a:t>
            </a:r>
            <a:r>
              <a:rPr sz="2600" dirty="0">
                <a:solidFill>
                  <a:srgbClr val="CC6600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CC6600"/>
                </a:solidFill>
                <a:latin typeface="Cambria"/>
                <a:cs typeface="Cambria"/>
              </a:rPr>
              <a:t>(80)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38" y="1200959"/>
            <a:ext cx="6519545" cy="117348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  <a:tabLst>
                <a:tab pos="74485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9.1.	First </a:t>
            </a:r>
            <a:r>
              <a:rPr sz="2200" b="1" spc="-50" dirty="0">
                <a:solidFill>
                  <a:srgbClr val="0000FF"/>
                </a:solidFill>
                <a:latin typeface="Cambria"/>
                <a:cs typeface="Cambria"/>
              </a:rPr>
              <a:t>Year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Student-Faculty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Ratio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(FYSFR)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(05)</a:t>
            </a:r>
            <a:endParaRPr sz="2200">
              <a:latin typeface="Cambria"/>
              <a:cs typeface="Cambria"/>
            </a:endParaRPr>
          </a:p>
          <a:p>
            <a:pPr marR="121285" algn="ctr">
              <a:lnSpc>
                <a:spcPct val="100000"/>
              </a:lnSpc>
              <a:spcBef>
                <a:spcPts val="500"/>
              </a:spcBef>
            </a:pPr>
            <a:r>
              <a:rPr sz="1800" dirty="0">
                <a:latin typeface="Cambria"/>
                <a:cs typeface="Cambria"/>
              </a:rPr>
              <a:t>(Data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dirty="0">
                <a:latin typeface="Cambria"/>
                <a:cs typeface="Cambria"/>
              </a:rPr>
              <a:t> first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year</a:t>
            </a:r>
            <a:r>
              <a:rPr sz="1800" dirty="0">
                <a:latin typeface="Cambria"/>
                <a:cs typeface="Cambria"/>
              </a:rPr>
              <a:t> courses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to </a:t>
            </a:r>
            <a:r>
              <a:rPr sz="1800" spc="-5" dirty="0">
                <a:latin typeface="Cambria"/>
                <a:cs typeface="Cambria"/>
              </a:rPr>
              <a:t>calculate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spc="-10" dirty="0">
                <a:latin typeface="Cambria"/>
                <a:cs typeface="Cambria"/>
              </a:rPr>
              <a:t> FYSFR)</a:t>
            </a:r>
            <a:endParaRPr sz="1800">
              <a:latin typeface="Cambria"/>
              <a:cs typeface="Cambria"/>
            </a:endParaRPr>
          </a:p>
          <a:p>
            <a:pPr marL="2531745" algn="ctr">
              <a:lnSpc>
                <a:spcPct val="100000"/>
              </a:lnSpc>
              <a:spcBef>
                <a:spcPts val="965"/>
              </a:spcBef>
            </a:pPr>
            <a:r>
              <a:rPr sz="1800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9.1.1:</a:t>
            </a:r>
            <a:r>
              <a:rPr sz="1800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FYSFR</a:t>
            </a:r>
            <a:r>
              <a:rPr sz="1800" spc="-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details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2290" y="2418969"/>
          <a:ext cx="8592185" cy="3968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20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12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Verdana"/>
                          <a:cs typeface="Verdana"/>
                        </a:rPr>
                        <a:t>Year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0" marR="73660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Verdana"/>
                          <a:cs typeface="Verdana"/>
                        </a:rPr>
                        <a:t>Sanctioned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 intake</a:t>
                      </a:r>
                      <a:r>
                        <a:rPr sz="10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of</a:t>
                      </a:r>
                      <a:r>
                        <a:rPr sz="10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all</a:t>
                      </a:r>
                      <a:r>
                        <a:rPr sz="1000" b="1" spc="-5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UG </a:t>
                      </a:r>
                      <a:r>
                        <a:rPr sz="1000" b="1" spc="-3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programs</a:t>
                      </a:r>
                      <a:r>
                        <a:rPr sz="1000" b="1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(S4)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290830">
                        <a:lnSpc>
                          <a:spcPct val="107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Verdana"/>
                          <a:cs typeface="Verdana"/>
                        </a:rPr>
                        <a:t>No. of </a:t>
                      </a:r>
                      <a:r>
                        <a:rPr sz="10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req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uired 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faculty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(RF4=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 S4/20)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050" marR="187325">
                        <a:lnSpc>
                          <a:spcPct val="107000"/>
                        </a:lnSpc>
                      </a:pPr>
                      <a:r>
                        <a:rPr sz="1000" b="1" dirty="0">
                          <a:latin typeface="Verdana"/>
                          <a:cs typeface="Verdana"/>
                        </a:rPr>
                        <a:t>No. of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faculty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members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in Basic </a:t>
                      </a:r>
                      <a:r>
                        <a:rPr sz="1000" b="1" spc="-3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Science</a:t>
                      </a:r>
                      <a:r>
                        <a:rPr sz="1000" b="1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Courses</a:t>
                      </a:r>
                      <a:r>
                        <a:rPr sz="1000" b="1" spc="-6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&amp; </a:t>
                      </a:r>
                      <a:r>
                        <a:rPr sz="1000" b="1" spc="-3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Humanities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and </a:t>
                      </a:r>
                      <a:r>
                        <a:rPr sz="10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Social Sciences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 including </a:t>
                      </a:r>
                      <a:r>
                        <a:rPr sz="10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Management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courses</a:t>
                      </a:r>
                      <a:r>
                        <a:rPr sz="10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(NS1)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43815">
                        <a:lnSpc>
                          <a:spcPct val="107000"/>
                        </a:lnSpc>
                        <a:spcBef>
                          <a:spcPts val="35"/>
                        </a:spcBef>
                      </a:pPr>
                      <a:r>
                        <a:rPr sz="1000" b="1" dirty="0">
                          <a:latin typeface="Verdana"/>
                          <a:cs typeface="Verdana"/>
                        </a:rPr>
                        <a:t>No. of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faculty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members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in </a:t>
                      </a:r>
                      <a:r>
                        <a:rPr sz="1000" b="1" spc="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Engineering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Scienc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e</a:t>
                      </a:r>
                      <a:r>
                        <a:rPr sz="10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Courses 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(NS2)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Verdana"/>
                          <a:cs typeface="Verdana"/>
                        </a:rPr>
                        <a:t>Percentage=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85"/>
                        </a:spcBef>
                        <a:tabLst>
                          <a:tab pos="573405" algn="l"/>
                        </a:tabLst>
                      </a:pPr>
                      <a:r>
                        <a:rPr sz="1000" b="1" dirty="0">
                          <a:latin typeface="Verdana"/>
                          <a:cs typeface="Verdana"/>
                        </a:rPr>
                        <a:t>No.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of	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faculty</a:t>
                      </a:r>
                      <a:r>
                        <a:rPr sz="1000" b="1" spc="-4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members</a:t>
                      </a:r>
                      <a:r>
                        <a:rPr sz="1000" b="1" spc="-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((NS1*0.7)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 marL="19050" marR="311785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Verdana"/>
                          <a:cs typeface="Verdana"/>
                        </a:rPr>
                        <a:t>+(NS2*0.3))/(No. </a:t>
                      </a:r>
                      <a:r>
                        <a:rPr sz="1000" b="1" dirty="0">
                          <a:latin typeface="Verdana"/>
                          <a:cs typeface="Verdana"/>
                        </a:rPr>
                        <a:t>of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required faculty </a:t>
                      </a:r>
                      <a:r>
                        <a:rPr sz="1000" b="1" spc="-3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(RF4));</a:t>
                      </a:r>
                      <a:endParaRPr sz="10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0" marR="1154430">
                        <a:lnSpc>
                          <a:spcPct val="107000"/>
                        </a:lnSpc>
                      </a:pPr>
                      <a:r>
                        <a:rPr sz="1000" b="1" spc="-5" dirty="0">
                          <a:latin typeface="Verdana"/>
                          <a:cs typeface="Verdana"/>
                        </a:rPr>
                        <a:t>Percentage=((NS1*0.7)+ </a:t>
                      </a:r>
                      <a:r>
                        <a:rPr sz="1000" b="1" spc="-33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00" b="1" spc="-5" dirty="0">
                          <a:latin typeface="Verdana"/>
                          <a:cs typeface="Verdana"/>
                        </a:rPr>
                        <a:t>(NS2*0.3))/RF4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882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50" b="1" dirty="0">
                          <a:latin typeface="Verdana"/>
                          <a:cs typeface="Verdana"/>
                        </a:rPr>
                        <a:t>CAY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300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15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18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dirty="0">
                          <a:latin typeface="Verdana"/>
                          <a:cs typeface="Verdana"/>
                        </a:rPr>
                        <a:t>3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((18*0.7)</a:t>
                      </a:r>
                      <a:r>
                        <a:rPr sz="105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b="1" spc="-5" dirty="0">
                          <a:latin typeface="Verdana"/>
                          <a:cs typeface="Verdana"/>
                        </a:rPr>
                        <a:t>+(3*0.3))/15</a:t>
                      </a:r>
                      <a:endParaRPr sz="1050">
                        <a:latin typeface="Verdana"/>
                        <a:cs typeface="Verdana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=(12.6+0.9)/15=13.5/15=90%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70485" algn="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CAY</a:t>
                      </a:r>
                      <a:r>
                        <a:rPr sz="1050" b="1" i="1" spc="-5" dirty="0">
                          <a:latin typeface="Verdana"/>
                          <a:cs typeface="Verdana"/>
                        </a:rPr>
                        <a:t>m</a:t>
                      </a:r>
                      <a:r>
                        <a:rPr sz="1050" b="1" spc="-5" dirty="0">
                          <a:latin typeface="Verdana"/>
                          <a:cs typeface="Verdana"/>
                        </a:rPr>
                        <a:t>1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300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15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16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dirty="0">
                          <a:latin typeface="Verdana"/>
                          <a:cs typeface="Verdana"/>
                        </a:rPr>
                        <a:t>2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((16*0.7)</a:t>
                      </a:r>
                      <a:r>
                        <a:rPr sz="105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b="1" spc="-5" dirty="0">
                          <a:latin typeface="Verdana"/>
                          <a:cs typeface="Verdana"/>
                        </a:rPr>
                        <a:t>+(2*0.3))/15</a:t>
                      </a:r>
                      <a:endParaRPr sz="1050">
                        <a:latin typeface="Verdana"/>
                        <a:cs typeface="Verdana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=(11.2+0.6)/15=10.4/15=78.67%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959"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CAYm2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240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12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10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50" b="1" dirty="0">
                          <a:latin typeface="Verdana"/>
                          <a:cs typeface="Verdana"/>
                        </a:rPr>
                        <a:t>2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((10*0.7)</a:t>
                      </a:r>
                      <a:r>
                        <a:rPr sz="1050" b="1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b="1" spc="-5" dirty="0">
                          <a:latin typeface="Verdana"/>
                          <a:cs typeface="Verdana"/>
                        </a:rPr>
                        <a:t>+(2*0.3))/12</a:t>
                      </a:r>
                      <a:endParaRPr sz="1050">
                        <a:latin typeface="Verdana"/>
                        <a:cs typeface="Verdana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=(7+0.6)/12=7.6/12=56.63%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596">
                <a:tc gridSpan="5"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Average</a:t>
                      </a:r>
                      <a:r>
                        <a:rPr sz="1050" b="1" spc="-1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050" b="1" spc="-5" dirty="0">
                          <a:latin typeface="Verdana"/>
                          <a:cs typeface="Verdana"/>
                        </a:rPr>
                        <a:t>Percentage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050" b="1" spc="-5" dirty="0">
                          <a:latin typeface="Verdana"/>
                          <a:cs typeface="Verdana"/>
                        </a:rPr>
                        <a:t>75.1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1116584"/>
            <a:ext cx="8498205" cy="33223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800" b="1" spc="-10" dirty="0">
                <a:latin typeface="Cambria"/>
                <a:cs typeface="Cambria"/>
              </a:rPr>
              <a:t>Note:</a:t>
            </a:r>
            <a:endParaRPr sz="1800">
              <a:latin typeface="Cambria"/>
              <a:cs typeface="Cambria"/>
            </a:endParaRPr>
          </a:p>
          <a:p>
            <a:pPr marL="191135">
              <a:lnSpc>
                <a:spcPct val="100000"/>
              </a:lnSpc>
              <a:spcBef>
                <a:spcPts val="680"/>
              </a:spcBef>
            </a:pP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Ex:</a:t>
            </a:r>
            <a:r>
              <a:rPr sz="1800" spc="1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If</a:t>
            </a:r>
            <a:r>
              <a:rPr sz="1800" spc="1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S4=240,</a:t>
            </a:r>
            <a:r>
              <a:rPr sz="1800" spc="1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the</a:t>
            </a:r>
            <a:r>
              <a:rPr sz="1800" spc="1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Institute</a:t>
            </a:r>
            <a:r>
              <a:rPr sz="1800" spc="1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needs</a:t>
            </a:r>
            <a:r>
              <a:rPr sz="1800" spc="1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1800" spc="1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minimum</a:t>
            </a:r>
            <a:r>
              <a:rPr sz="1800" spc="1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sz="1800" spc="1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2</a:t>
            </a:r>
            <a:r>
              <a:rPr sz="1800" spc="1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faculty</a:t>
            </a:r>
            <a:r>
              <a:rPr sz="1800" spc="1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members</a:t>
            </a:r>
            <a:r>
              <a:rPr sz="1800" spc="1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in</a:t>
            </a:r>
            <a:r>
              <a:rPr sz="1800" spc="1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Physics,</a:t>
            </a:r>
            <a:r>
              <a:rPr sz="1800" spc="1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2</a:t>
            </a:r>
            <a:r>
              <a:rPr sz="1800" spc="1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in</a:t>
            </a:r>
            <a:endParaRPr sz="1800">
              <a:latin typeface="Cambria"/>
              <a:cs typeface="Cambria"/>
            </a:endParaRPr>
          </a:p>
          <a:p>
            <a:pPr marL="548640">
              <a:lnSpc>
                <a:spcPct val="100000"/>
              </a:lnSpc>
              <a:spcBef>
                <a:spcPts val="1080"/>
              </a:spcBef>
            </a:pPr>
            <a:r>
              <a:rPr sz="1800" spc="-15" dirty="0">
                <a:solidFill>
                  <a:srgbClr val="FF0000"/>
                </a:solidFill>
                <a:latin typeface="Cambria"/>
                <a:cs typeface="Cambria"/>
              </a:rPr>
              <a:t>Chemistry,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and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4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in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Mathematics.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548640" marR="5080" indent="-357505">
              <a:lnSpc>
                <a:spcPct val="150000"/>
              </a:lnSpc>
            </a:pP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Ex:</a:t>
            </a:r>
            <a:r>
              <a:rPr sz="1800" spc="17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If</a:t>
            </a:r>
            <a:r>
              <a:rPr sz="1800" spc="17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S4=420,</a:t>
            </a:r>
            <a:r>
              <a:rPr sz="1800" spc="18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the</a:t>
            </a:r>
            <a:r>
              <a:rPr sz="1800" spc="16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Institute</a:t>
            </a:r>
            <a:r>
              <a:rPr sz="1800" spc="16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needs</a:t>
            </a:r>
            <a:r>
              <a:rPr sz="1800" spc="16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a</a:t>
            </a:r>
            <a:r>
              <a:rPr sz="1800" spc="17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minimum</a:t>
            </a:r>
            <a:r>
              <a:rPr sz="1800" spc="17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of</a:t>
            </a:r>
            <a:r>
              <a:rPr sz="1800" spc="17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4</a:t>
            </a:r>
            <a:r>
              <a:rPr sz="1800" spc="17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1800" spc="18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members</a:t>
            </a:r>
            <a:r>
              <a:rPr sz="1800" spc="17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in</a:t>
            </a:r>
            <a:r>
              <a:rPr sz="1800" spc="17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6600FF"/>
                </a:solidFill>
                <a:latin typeface="Cambria"/>
                <a:cs typeface="Cambria"/>
              </a:rPr>
              <a:t>Physics,</a:t>
            </a:r>
            <a:r>
              <a:rPr sz="1800" spc="17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4</a:t>
            </a:r>
            <a:r>
              <a:rPr sz="1800" spc="17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in </a:t>
            </a:r>
            <a:r>
              <a:rPr sz="1800" spc="-38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6600FF"/>
                </a:solidFill>
                <a:latin typeface="Cambria"/>
                <a:cs typeface="Cambria"/>
              </a:rPr>
              <a:t>Chemistry,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 and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 5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in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Mathematics.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Cambria"/>
              <a:cs typeface="Cambria"/>
            </a:endParaRPr>
          </a:p>
          <a:p>
            <a:pPr marL="548640" marR="5080" indent="-357505">
              <a:lnSpc>
                <a:spcPct val="150000"/>
              </a:lnSpc>
            </a:pP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Ex:</a:t>
            </a:r>
            <a:r>
              <a:rPr sz="1800" spc="17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If</a:t>
            </a:r>
            <a:r>
              <a:rPr sz="1800" spc="17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990033"/>
                </a:solidFill>
                <a:latin typeface="Cambria"/>
                <a:cs typeface="Cambria"/>
              </a:rPr>
              <a:t>S4=720,</a:t>
            </a:r>
            <a:r>
              <a:rPr sz="1800" spc="18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the</a:t>
            </a:r>
            <a:r>
              <a:rPr sz="1800" spc="16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Institute</a:t>
            </a:r>
            <a:r>
              <a:rPr sz="1800" spc="16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needs</a:t>
            </a:r>
            <a:r>
              <a:rPr sz="1800" spc="16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990033"/>
                </a:solidFill>
                <a:latin typeface="Cambria"/>
                <a:cs typeface="Cambria"/>
              </a:rPr>
              <a:t>a</a:t>
            </a:r>
            <a:r>
              <a:rPr sz="1800" spc="17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minimum</a:t>
            </a:r>
            <a:r>
              <a:rPr sz="1800" spc="17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of</a:t>
            </a:r>
            <a:r>
              <a:rPr sz="1800" spc="17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990033"/>
                </a:solidFill>
                <a:latin typeface="Cambria"/>
                <a:cs typeface="Cambria"/>
              </a:rPr>
              <a:t>6</a:t>
            </a:r>
            <a:r>
              <a:rPr sz="1800" spc="17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990033"/>
                </a:solidFill>
                <a:latin typeface="Cambria"/>
                <a:cs typeface="Cambria"/>
              </a:rPr>
              <a:t>faculty</a:t>
            </a:r>
            <a:r>
              <a:rPr sz="1800" spc="18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members</a:t>
            </a:r>
            <a:r>
              <a:rPr sz="1800" spc="17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in</a:t>
            </a:r>
            <a:r>
              <a:rPr sz="1800" spc="17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990033"/>
                </a:solidFill>
                <a:latin typeface="Cambria"/>
                <a:cs typeface="Cambria"/>
              </a:rPr>
              <a:t>Physics,</a:t>
            </a:r>
            <a:r>
              <a:rPr sz="1800" spc="17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990033"/>
                </a:solidFill>
                <a:latin typeface="Cambria"/>
                <a:cs typeface="Cambria"/>
              </a:rPr>
              <a:t>6</a:t>
            </a:r>
            <a:r>
              <a:rPr sz="1800" spc="17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in </a:t>
            </a:r>
            <a:r>
              <a:rPr sz="1800" spc="-38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990033"/>
                </a:solidFill>
                <a:latin typeface="Cambria"/>
                <a:cs typeface="Cambria"/>
              </a:rPr>
              <a:t>Chemistry,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 and</a:t>
            </a:r>
            <a:r>
              <a:rPr sz="1800" dirty="0">
                <a:solidFill>
                  <a:srgbClr val="990033"/>
                </a:solidFill>
                <a:latin typeface="Cambria"/>
                <a:cs typeface="Cambria"/>
              </a:rPr>
              <a:t> 8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in</a:t>
            </a:r>
            <a:r>
              <a:rPr sz="18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Mathematics.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4183" y="1154785"/>
            <a:ext cx="8258809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tabLst>
                <a:tab pos="516890" algn="l"/>
                <a:tab pos="1790064" algn="l"/>
                <a:tab pos="2500630" algn="l"/>
                <a:tab pos="3129915" algn="l"/>
                <a:tab pos="3743960" algn="l"/>
                <a:tab pos="4148454" algn="l"/>
                <a:tab pos="4984115" algn="l"/>
                <a:tab pos="5334635" algn="l"/>
                <a:tab pos="5962650" algn="l"/>
                <a:tab pos="6610984" algn="l"/>
                <a:tab pos="7012305" algn="l"/>
              </a:tabLst>
            </a:pPr>
            <a:r>
              <a:rPr sz="2000" spc="-85" dirty="0">
                <a:latin typeface="Cambria"/>
                <a:cs typeface="Cambria"/>
              </a:rPr>
              <a:t>F</a:t>
            </a:r>
            <a:r>
              <a:rPr sz="2000" spc="-5" dirty="0">
                <a:latin typeface="Cambria"/>
                <a:cs typeface="Cambria"/>
              </a:rPr>
              <a:t>or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5" dirty="0">
                <a:latin typeface="Cambria"/>
                <a:cs typeface="Cambria"/>
              </a:rPr>
              <a:t>inta</a:t>
            </a:r>
            <a:r>
              <a:rPr sz="2000" spc="-35" dirty="0">
                <a:latin typeface="Cambria"/>
                <a:cs typeface="Cambria"/>
              </a:rPr>
              <a:t>k</a:t>
            </a:r>
            <a:r>
              <a:rPr sz="2000" spc="-5" dirty="0">
                <a:latin typeface="Cambria"/>
                <a:cs typeface="Cambria"/>
              </a:rPr>
              <a:t>e(</a:t>
            </a:r>
            <a:r>
              <a:rPr sz="2000" spc="-15" dirty="0">
                <a:latin typeface="Cambria"/>
                <a:cs typeface="Cambria"/>
              </a:rPr>
              <a:t>S</a:t>
            </a:r>
            <a:r>
              <a:rPr sz="2000" spc="-5" dirty="0">
                <a:latin typeface="Cambria"/>
                <a:cs typeface="Cambria"/>
              </a:rPr>
              <a:t>4)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10" dirty="0">
                <a:latin typeface="Cambria"/>
                <a:cs typeface="Cambria"/>
              </a:rPr>
              <a:t>m</a:t>
            </a:r>
            <a:r>
              <a:rPr sz="2000" spc="-5" dirty="0">
                <a:latin typeface="Cambria"/>
                <a:cs typeface="Cambria"/>
              </a:rPr>
              <a:t>o</a:t>
            </a:r>
            <a:r>
              <a:rPr sz="2000" spc="-35" dirty="0">
                <a:latin typeface="Cambria"/>
                <a:cs typeface="Cambria"/>
              </a:rPr>
              <a:t>r</a:t>
            </a:r>
            <a:r>
              <a:rPr sz="2000" spc="-5" dirty="0">
                <a:latin typeface="Cambria"/>
                <a:cs typeface="Cambria"/>
              </a:rPr>
              <a:t>e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10" dirty="0">
                <a:latin typeface="Cambria"/>
                <a:cs typeface="Cambria"/>
              </a:rPr>
              <a:t>tha</a:t>
            </a:r>
            <a:r>
              <a:rPr sz="2000" spc="-5" dirty="0">
                <a:latin typeface="Cambria"/>
                <a:cs typeface="Cambria"/>
              </a:rPr>
              <a:t>n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5" dirty="0">
                <a:latin typeface="Cambria"/>
                <a:cs typeface="Cambria"/>
              </a:rPr>
              <a:t>720,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5" dirty="0">
                <a:latin typeface="Cambria"/>
                <a:cs typeface="Cambria"/>
              </a:rPr>
              <a:t>an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5" dirty="0">
                <a:latin typeface="Cambria"/>
                <a:cs typeface="Cambria"/>
              </a:rPr>
              <a:t>F</a:t>
            </a:r>
            <a:r>
              <a:rPr sz="2000" spc="-35" dirty="0">
                <a:latin typeface="Cambria"/>
                <a:cs typeface="Cambria"/>
              </a:rPr>
              <a:t>Y</a:t>
            </a:r>
            <a:r>
              <a:rPr sz="2000" spc="-10" dirty="0">
                <a:latin typeface="Cambria"/>
                <a:cs typeface="Cambria"/>
              </a:rPr>
              <a:t>SF</a:t>
            </a:r>
            <a:r>
              <a:rPr sz="2000" spc="-5" dirty="0">
                <a:latin typeface="Cambria"/>
                <a:cs typeface="Cambria"/>
              </a:rPr>
              <a:t>R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5" dirty="0">
                <a:latin typeface="Cambria"/>
                <a:cs typeface="Cambria"/>
              </a:rPr>
              <a:t>of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10" dirty="0">
                <a:latin typeface="Cambria"/>
                <a:cs typeface="Cambria"/>
              </a:rPr>
              <a:t>1</a:t>
            </a:r>
            <a:r>
              <a:rPr sz="2000" spc="-5" dirty="0">
                <a:latin typeface="Cambria"/>
                <a:cs typeface="Cambria"/>
              </a:rPr>
              <a:t>:20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5" dirty="0">
                <a:latin typeface="Cambria"/>
                <a:cs typeface="Cambria"/>
              </a:rPr>
              <a:t>shall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10" dirty="0">
                <a:latin typeface="Cambria"/>
                <a:cs typeface="Cambria"/>
              </a:rPr>
              <a:t>b</a:t>
            </a:r>
            <a:r>
              <a:rPr sz="2000" spc="-5" dirty="0">
                <a:latin typeface="Cambria"/>
                <a:cs typeface="Cambria"/>
              </a:rPr>
              <a:t>e</a:t>
            </a:r>
            <a:r>
              <a:rPr sz="2000" dirty="0">
                <a:latin typeface="Cambria"/>
                <a:cs typeface="Cambria"/>
              </a:rPr>
              <a:t>	</a:t>
            </a:r>
            <a:r>
              <a:rPr sz="2000" spc="-10" dirty="0">
                <a:latin typeface="Cambria"/>
                <a:cs typeface="Cambria"/>
              </a:rPr>
              <a:t>maint</a:t>
            </a:r>
            <a:r>
              <a:rPr sz="2000" spc="-15" dirty="0">
                <a:latin typeface="Cambria"/>
                <a:cs typeface="Cambria"/>
              </a:rPr>
              <a:t>a</a:t>
            </a:r>
            <a:r>
              <a:rPr sz="2000" spc="-5" dirty="0">
                <a:latin typeface="Cambria"/>
                <a:cs typeface="Cambria"/>
              </a:rPr>
              <a:t>ined  </a:t>
            </a:r>
            <a:r>
              <a:rPr sz="2000" spc="-25" dirty="0">
                <a:latin typeface="Cambria"/>
                <a:cs typeface="Cambria"/>
              </a:rPr>
              <a:t>approximately.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0800" y="2288793"/>
            <a:ext cx="3374390" cy="249428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89230" indent="-177165">
              <a:lnSpc>
                <a:spcPct val="100000"/>
              </a:lnSpc>
              <a:spcBef>
                <a:spcPts val="1180"/>
              </a:spcBef>
              <a:buChar char="&gt;"/>
              <a:tabLst>
                <a:tab pos="189865" algn="l"/>
              </a:tabLst>
            </a:pPr>
            <a:r>
              <a:rPr sz="1800" dirty="0">
                <a:latin typeface="Cambria"/>
                <a:cs typeface="Cambria"/>
              </a:rPr>
              <a:t>90%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faculty </a:t>
            </a:r>
            <a:r>
              <a:rPr sz="1800" spc="-5" dirty="0">
                <a:latin typeface="Cambria"/>
                <a:cs typeface="Cambria"/>
              </a:rPr>
              <a:t>members;</a:t>
            </a:r>
            <a:endParaRPr sz="1800">
              <a:latin typeface="Cambria"/>
              <a:cs typeface="Cambria"/>
            </a:endParaRPr>
          </a:p>
          <a:p>
            <a:pPr marL="189230" indent="-177165">
              <a:lnSpc>
                <a:spcPct val="100000"/>
              </a:lnSpc>
              <a:spcBef>
                <a:spcPts val="1080"/>
              </a:spcBef>
              <a:buChar char="&gt;"/>
              <a:tabLst>
                <a:tab pos="189865" algn="l"/>
              </a:tabLst>
            </a:pPr>
            <a:r>
              <a:rPr sz="1800" dirty="0">
                <a:latin typeface="Cambria"/>
                <a:cs typeface="Cambria"/>
              </a:rPr>
              <a:t>80%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to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&lt;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90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faculty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members;</a:t>
            </a:r>
            <a:endParaRPr sz="1800">
              <a:latin typeface="Cambria"/>
              <a:cs typeface="Cambria"/>
            </a:endParaRPr>
          </a:p>
          <a:p>
            <a:pPr marL="189230" indent="-177165">
              <a:lnSpc>
                <a:spcPct val="100000"/>
              </a:lnSpc>
              <a:spcBef>
                <a:spcPts val="1080"/>
              </a:spcBef>
              <a:buChar char="&gt;"/>
              <a:tabLst>
                <a:tab pos="189865" algn="l"/>
              </a:tabLst>
            </a:pPr>
            <a:r>
              <a:rPr sz="1800" dirty="0">
                <a:latin typeface="Cambria"/>
                <a:cs typeface="Cambria"/>
              </a:rPr>
              <a:t>70%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to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&lt;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80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faculty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members;</a:t>
            </a:r>
            <a:endParaRPr sz="1800">
              <a:latin typeface="Cambria"/>
              <a:cs typeface="Cambria"/>
            </a:endParaRPr>
          </a:p>
          <a:p>
            <a:pPr marL="189230" indent="-177165">
              <a:lnSpc>
                <a:spcPct val="100000"/>
              </a:lnSpc>
              <a:spcBef>
                <a:spcPts val="1080"/>
              </a:spcBef>
              <a:buChar char="&gt;"/>
              <a:tabLst>
                <a:tab pos="189865" algn="l"/>
              </a:tabLst>
            </a:pPr>
            <a:r>
              <a:rPr sz="1800" dirty="0">
                <a:latin typeface="Cambria"/>
                <a:cs typeface="Cambria"/>
              </a:rPr>
              <a:t>60%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to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&lt;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70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faculty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members;</a:t>
            </a:r>
            <a:endParaRPr sz="1800">
              <a:latin typeface="Cambria"/>
              <a:cs typeface="Cambria"/>
            </a:endParaRPr>
          </a:p>
          <a:p>
            <a:pPr marL="189230" indent="-177165">
              <a:lnSpc>
                <a:spcPct val="100000"/>
              </a:lnSpc>
              <a:spcBef>
                <a:spcPts val="1080"/>
              </a:spcBef>
              <a:buChar char="&gt;"/>
              <a:tabLst>
                <a:tab pos="189865" algn="l"/>
              </a:tabLst>
            </a:pPr>
            <a:r>
              <a:rPr sz="1800" dirty="0">
                <a:latin typeface="Cambria"/>
                <a:cs typeface="Cambria"/>
              </a:rPr>
              <a:t>50%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to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&lt;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60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faculty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members;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mbria"/>
                <a:cs typeface="Cambria"/>
              </a:rPr>
              <a:t>&lt;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50%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faculty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members;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7411" y="2288793"/>
            <a:ext cx="988694" cy="249428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Cambria"/>
                <a:cs typeface="Cambria"/>
              </a:rPr>
              <a:t>05</a:t>
            </a:r>
            <a:r>
              <a:rPr sz="1800" spc="-7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marks.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mbria"/>
                <a:cs typeface="Cambria"/>
              </a:rPr>
              <a:t>04</a:t>
            </a:r>
            <a:r>
              <a:rPr sz="1800" spc="-7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marks.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mbria"/>
                <a:cs typeface="Cambria"/>
              </a:rPr>
              <a:t>03</a:t>
            </a:r>
            <a:r>
              <a:rPr sz="1800" spc="-7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marks.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mbria"/>
                <a:cs typeface="Cambria"/>
              </a:rPr>
              <a:t>02</a:t>
            </a:r>
            <a:r>
              <a:rPr sz="1800" spc="-7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marks.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mbria"/>
                <a:cs typeface="Cambria"/>
              </a:rPr>
              <a:t>01</a:t>
            </a:r>
            <a:r>
              <a:rPr sz="1800" spc="-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mark.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mbria"/>
                <a:cs typeface="Cambria"/>
              </a:rPr>
              <a:t>00</a:t>
            </a:r>
            <a:r>
              <a:rPr sz="1800" spc="-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mark.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38" y="1178433"/>
            <a:ext cx="8329930" cy="362013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  <a:tabLst>
                <a:tab pos="74485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9.2.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Mentoring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System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(05)</a:t>
            </a:r>
            <a:endParaRPr sz="2200">
              <a:latin typeface="Cambria"/>
              <a:cs typeface="Cambria"/>
            </a:endParaRPr>
          </a:p>
          <a:p>
            <a:pPr marL="725805" marR="5715" algn="just">
              <a:lnSpc>
                <a:spcPct val="150000"/>
              </a:lnSpc>
              <a:spcBef>
                <a:spcPts val="100"/>
              </a:spcBef>
            </a:pPr>
            <a:r>
              <a:rPr sz="1800" spc="-10" dirty="0">
                <a:latin typeface="Cambria"/>
                <a:cs typeface="Cambria"/>
              </a:rPr>
              <a:t>(Type </a:t>
            </a:r>
            <a:r>
              <a:rPr sz="1800" spc="-5" dirty="0">
                <a:latin typeface="Cambria"/>
                <a:cs typeface="Cambria"/>
              </a:rPr>
              <a:t>of </a:t>
            </a:r>
            <a:r>
              <a:rPr sz="1800" spc="-10" dirty="0">
                <a:latin typeface="Cambria"/>
                <a:cs typeface="Cambria"/>
              </a:rPr>
              <a:t>mentoring: Professional guidance/career advancement/course work </a:t>
            </a:r>
            <a:r>
              <a:rPr sz="1800" spc="-5" dirty="0">
                <a:latin typeface="Cambria"/>
                <a:cs typeface="Cambria"/>
              </a:rPr>
              <a:t> specific/laboratory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specific/all-round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development.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Number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faculty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mentors: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Number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students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per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mentor: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Frequency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meeting:</a:t>
            </a:r>
            <a:endParaRPr sz="1800">
              <a:latin typeface="Cambria"/>
              <a:cs typeface="Cambria"/>
            </a:endParaRPr>
          </a:p>
          <a:p>
            <a:pPr marL="725805" marR="5080" algn="just">
              <a:lnSpc>
                <a:spcPct val="150000"/>
              </a:lnSpc>
              <a:spcBef>
                <a:spcPts val="1440"/>
              </a:spcBef>
            </a:pP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institution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should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report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details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the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mentoring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system,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its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implementation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effectiveness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through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impact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studies,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services</a:t>
            </a:r>
            <a:r>
              <a:rPr sz="1800" spc="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both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online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physical,</a:t>
            </a:r>
            <a:r>
              <a:rPr sz="1800" spc="-5" dirty="0">
                <a:latin typeface="Cambria"/>
                <a:cs typeface="Cambria"/>
              </a:rPr>
              <a:t> and</a:t>
            </a:r>
            <a:r>
              <a:rPr sz="1800" dirty="0">
                <a:latin typeface="Cambria"/>
                <a:cs typeface="Cambria"/>
              </a:rPr>
              <a:t> the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mentoring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seniors</a:t>
            </a:r>
            <a:r>
              <a:rPr sz="1800" dirty="0">
                <a:latin typeface="Cambria"/>
                <a:cs typeface="Cambria"/>
              </a:rPr>
              <a:t> (final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year</a:t>
            </a:r>
            <a:r>
              <a:rPr sz="1800" spc="-5" dirty="0">
                <a:latin typeface="Cambria"/>
                <a:cs typeface="Cambria"/>
              </a:rPr>
              <a:t> students)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to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juniors (freshmen)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if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5" dirty="0">
                <a:latin typeface="Cambria"/>
                <a:cs typeface="Cambria"/>
              </a:rPr>
              <a:t>any,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etc.).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38" y="1118108"/>
            <a:ext cx="8275320" cy="496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lvl="1" indent="-572135" algn="just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584835" algn="l"/>
              </a:tabLst>
            </a:pPr>
            <a:r>
              <a:rPr sz="2400" b="1" spc="-15" dirty="0">
                <a:solidFill>
                  <a:srgbClr val="0000FF"/>
                </a:solidFill>
                <a:latin typeface="Cambria"/>
                <a:cs typeface="Cambria"/>
              </a:rPr>
              <a:t>Feedback Analysis</a:t>
            </a:r>
            <a:r>
              <a:rPr sz="2400" b="1" spc="-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400">
              <a:latin typeface="Cambria"/>
              <a:cs typeface="Cambria"/>
            </a:endParaRPr>
          </a:p>
          <a:p>
            <a:pPr marL="725805" marR="5080" lvl="2" indent="-713740" algn="just">
              <a:lnSpc>
                <a:spcPct val="130100"/>
              </a:lnSpc>
              <a:spcBef>
                <a:spcPts val="1515"/>
              </a:spcBef>
              <a:buAutoNum type="arabicPeriod"/>
              <a:tabLst>
                <a:tab pos="807085" algn="l"/>
              </a:tabLst>
            </a:pPr>
            <a:r>
              <a:rPr sz="2200" b="1" spc="-20" dirty="0">
                <a:solidFill>
                  <a:srgbClr val="FF3300"/>
                </a:solidFill>
                <a:latin typeface="Cambria"/>
                <a:cs typeface="Cambria"/>
              </a:rPr>
              <a:t>Feedback</a:t>
            </a:r>
            <a:r>
              <a:rPr sz="22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on</a:t>
            </a:r>
            <a:r>
              <a:rPr sz="22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30" dirty="0">
                <a:solidFill>
                  <a:srgbClr val="FF3300"/>
                </a:solidFill>
                <a:latin typeface="Cambria"/>
                <a:cs typeface="Cambria"/>
              </a:rPr>
              <a:t>Teaching</a:t>
            </a:r>
            <a:r>
              <a:rPr sz="2200" b="1" spc="-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and</a:t>
            </a:r>
            <a:r>
              <a:rPr sz="22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Learning</a:t>
            </a:r>
            <a:r>
              <a:rPr sz="22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Process</a:t>
            </a:r>
            <a:r>
              <a:rPr sz="2200" b="1" spc="46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and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20" dirty="0">
                <a:solidFill>
                  <a:srgbClr val="FF3300"/>
                </a:solidFill>
                <a:latin typeface="Cambria"/>
                <a:cs typeface="Cambria"/>
              </a:rPr>
              <a:t>Corrective</a:t>
            </a:r>
            <a:r>
              <a:rPr sz="22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Measures</a:t>
            </a:r>
            <a:r>
              <a:rPr sz="22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40" dirty="0">
                <a:solidFill>
                  <a:srgbClr val="FF3300"/>
                </a:solidFill>
                <a:latin typeface="Cambria"/>
                <a:cs typeface="Cambria"/>
              </a:rPr>
              <a:t>Taken,</a:t>
            </a:r>
            <a:r>
              <a:rPr sz="22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if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30" dirty="0">
                <a:solidFill>
                  <a:srgbClr val="FF3300"/>
                </a:solidFill>
                <a:latin typeface="Cambria"/>
                <a:cs typeface="Cambria"/>
              </a:rPr>
              <a:t>any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 (05)</a:t>
            </a:r>
            <a:endParaRPr sz="2200">
              <a:latin typeface="Cambria"/>
              <a:cs typeface="Cambria"/>
            </a:endParaRPr>
          </a:p>
          <a:p>
            <a:pPr marL="725805" marR="5080" algn="just">
              <a:lnSpc>
                <a:spcPct val="140000"/>
              </a:lnSpc>
            </a:pPr>
            <a:r>
              <a:rPr sz="1900" spc="-10" dirty="0">
                <a:latin typeface="Cambria"/>
                <a:cs typeface="Cambria"/>
              </a:rPr>
              <a:t>(Provide</a:t>
            </a:r>
            <a:r>
              <a:rPr sz="1900" spc="-5" dirty="0">
                <a:latin typeface="Cambria"/>
                <a:cs typeface="Cambria"/>
              </a:rPr>
              <a:t> details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of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the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feedback</a:t>
            </a:r>
            <a:r>
              <a:rPr sz="1900" spc="-5" dirty="0">
                <a:latin typeface="Cambria"/>
                <a:cs typeface="Cambria"/>
              </a:rPr>
              <a:t> collection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process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on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65" dirty="0">
                <a:latin typeface="Cambria"/>
                <a:cs typeface="Cambria"/>
              </a:rPr>
              <a:t>TLP,</a:t>
            </a:r>
            <a:r>
              <a:rPr sz="1900" spc="-60" dirty="0">
                <a:latin typeface="Cambria"/>
                <a:cs typeface="Cambria"/>
              </a:rPr>
              <a:t> </a:t>
            </a:r>
            <a:r>
              <a:rPr sz="1900" spc="-20" dirty="0">
                <a:latin typeface="Cambria"/>
                <a:cs typeface="Cambria"/>
              </a:rPr>
              <a:t>average </a:t>
            </a:r>
            <a:r>
              <a:rPr sz="1900" spc="-15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percentage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of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students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who</a:t>
            </a:r>
            <a:r>
              <a:rPr sz="1900" spc="-5" dirty="0">
                <a:latin typeface="Cambria"/>
                <a:cs typeface="Cambria"/>
              </a:rPr>
              <a:t> participate;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Specify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the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feedback</a:t>
            </a:r>
            <a:r>
              <a:rPr sz="1900" spc="-5" dirty="0">
                <a:latin typeface="Cambria"/>
                <a:cs typeface="Cambria"/>
              </a:rPr>
              <a:t> </a:t>
            </a:r>
            <a:r>
              <a:rPr sz="1900" spc="-15" dirty="0">
                <a:latin typeface="Cambria"/>
                <a:cs typeface="Cambria"/>
              </a:rPr>
              <a:t>analysis </a:t>
            </a:r>
            <a:r>
              <a:rPr sz="1900" spc="-405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process;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Basis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of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20" dirty="0">
                <a:latin typeface="Cambria"/>
                <a:cs typeface="Cambria"/>
              </a:rPr>
              <a:t>reward/</a:t>
            </a:r>
            <a:r>
              <a:rPr sz="1900" spc="-15" dirty="0">
                <a:latin typeface="Cambria"/>
                <a:cs typeface="Cambria"/>
              </a:rPr>
              <a:t> corrective</a:t>
            </a:r>
            <a:r>
              <a:rPr sz="1900" spc="-10" dirty="0">
                <a:latin typeface="Cambria"/>
                <a:cs typeface="Cambria"/>
              </a:rPr>
              <a:t> measures</a:t>
            </a:r>
            <a:r>
              <a:rPr sz="1900" spc="-5" dirty="0">
                <a:latin typeface="Cambria"/>
                <a:cs typeface="Cambria"/>
              </a:rPr>
              <a:t> during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the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assessment </a:t>
            </a:r>
            <a:r>
              <a:rPr sz="1900" spc="-405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period.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Specify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the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number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of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15" dirty="0">
                <a:latin typeface="Cambria"/>
                <a:cs typeface="Cambria"/>
              </a:rPr>
              <a:t>corrective</a:t>
            </a:r>
            <a:r>
              <a:rPr sz="1900" spc="-10" dirty="0">
                <a:latin typeface="Cambria"/>
                <a:cs typeface="Cambria"/>
              </a:rPr>
              <a:t> measures</a:t>
            </a:r>
            <a:r>
              <a:rPr sz="1900" spc="-5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taken.</a:t>
            </a:r>
            <a:r>
              <a:rPr sz="1900" spc="-5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Exhibit</a:t>
            </a:r>
            <a:r>
              <a:rPr sz="1900" spc="-5" dirty="0">
                <a:latin typeface="Cambria"/>
                <a:cs typeface="Cambria"/>
              </a:rPr>
              <a:t> the </a:t>
            </a:r>
            <a:r>
              <a:rPr sz="1900" dirty="0">
                <a:latin typeface="Cambria"/>
                <a:cs typeface="Cambria"/>
              </a:rPr>
              <a:t> details</a:t>
            </a:r>
            <a:r>
              <a:rPr sz="1900" spc="-45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of </a:t>
            </a:r>
            <a:r>
              <a:rPr sz="1900" spc="-10" dirty="0">
                <a:latin typeface="Cambria"/>
                <a:cs typeface="Cambria"/>
              </a:rPr>
              <a:t>analysis</a:t>
            </a:r>
            <a:r>
              <a:rPr sz="1900" spc="-25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done.)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550">
              <a:latin typeface="Cambria"/>
              <a:cs typeface="Cambria"/>
            </a:endParaRPr>
          </a:p>
          <a:p>
            <a:pPr marL="765810" lvl="2" indent="-753110" algn="just">
              <a:lnSpc>
                <a:spcPct val="100000"/>
              </a:lnSpc>
              <a:buAutoNum type="arabicPeriod" startAt="2"/>
              <a:tabLst>
                <a:tab pos="765810" algn="l"/>
              </a:tabLst>
            </a:pPr>
            <a:r>
              <a:rPr sz="2200" b="1" spc="-15" dirty="0">
                <a:solidFill>
                  <a:srgbClr val="FF3300"/>
                </a:solidFill>
                <a:latin typeface="Cambria"/>
                <a:cs typeface="Cambria"/>
              </a:rPr>
              <a:t>Feedback</a:t>
            </a:r>
            <a:r>
              <a:rPr sz="2200" b="1" spc="-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3300"/>
                </a:solidFill>
                <a:latin typeface="Cambria"/>
                <a:cs typeface="Cambria"/>
              </a:rPr>
              <a:t>on</a:t>
            </a:r>
            <a:r>
              <a:rPr sz="22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Academic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FF3300"/>
                </a:solidFill>
                <a:latin typeface="Cambria"/>
                <a:cs typeface="Cambria"/>
              </a:rPr>
              <a:t>Facilities</a:t>
            </a:r>
            <a:r>
              <a:rPr sz="22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(05)</a:t>
            </a:r>
            <a:endParaRPr sz="2200">
              <a:latin typeface="Cambria"/>
              <a:cs typeface="Cambria"/>
            </a:endParaRPr>
          </a:p>
          <a:p>
            <a:pPr marL="725805" marR="5080" algn="just">
              <a:lnSpc>
                <a:spcPct val="130000"/>
              </a:lnSpc>
              <a:spcBef>
                <a:spcPts val="125"/>
              </a:spcBef>
            </a:pPr>
            <a:r>
              <a:rPr sz="1900" spc="-10" dirty="0">
                <a:latin typeface="Cambria"/>
                <a:cs typeface="Cambria"/>
              </a:rPr>
              <a:t>(Provide</a:t>
            </a:r>
            <a:r>
              <a:rPr sz="1900" spc="-5" dirty="0">
                <a:latin typeface="Cambria"/>
                <a:cs typeface="Cambria"/>
              </a:rPr>
              <a:t> details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of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the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feedback</a:t>
            </a:r>
            <a:r>
              <a:rPr sz="1900" spc="-5" dirty="0">
                <a:latin typeface="Cambria"/>
                <a:cs typeface="Cambria"/>
              </a:rPr>
              <a:t> collection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process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on</a:t>
            </a:r>
            <a:r>
              <a:rPr sz="1900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facilities,</a:t>
            </a:r>
            <a:r>
              <a:rPr sz="1900" spc="395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its </a:t>
            </a:r>
            <a:r>
              <a:rPr sz="1900" spc="-5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analysis</a:t>
            </a:r>
            <a:r>
              <a:rPr sz="1900" spc="-3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and</a:t>
            </a:r>
            <a:r>
              <a:rPr sz="1900" spc="-15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corrective</a:t>
            </a:r>
            <a:r>
              <a:rPr sz="1900" spc="-25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actions</a:t>
            </a:r>
            <a:r>
              <a:rPr sz="1900" spc="-20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taken</a:t>
            </a:r>
            <a:r>
              <a:rPr sz="1900" spc="-20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during</a:t>
            </a:r>
            <a:r>
              <a:rPr sz="1900" spc="-2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the</a:t>
            </a:r>
            <a:r>
              <a:rPr sz="1900" spc="-15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assessment</a:t>
            </a:r>
            <a:r>
              <a:rPr sz="1900" spc="-30" dirty="0">
                <a:latin typeface="Cambria"/>
                <a:cs typeface="Cambria"/>
              </a:rPr>
              <a:t> </a:t>
            </a:r>
            <a:r>
              <a:rPr sz="1900" spc="-5" dirty="0">
                <a:latin typeface="Cambria"/>
                <a:cs typeface="Cambria"/>
              </a:rPr>
              <a:t>period.)</a:t>
            </a:r>
            <a:endParaRPr sz="19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832" y="1142867"/>
            <a:ext cx="8296909" cy="423227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725805" lvl="1" indent="-713740">
              <a:lnSpc>
                <a:spcPct val="100000"/>
              </a:lnSpc>
              <a:spcBef>
                <a:spcPts val="1545"/>
              </a:spcBef>
              <a:buAutoNum type="arabicPeriod" startAt="4"/>
              <a:tabLst>
                <a:tab pos="725805" algn="l"/>
                <a:tab pos="726440" algn="l"/>
              </a:tabLst>
            </a:pP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Training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Placement Support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200">
              <a:latin typeface="Cambria"/>
              <a:cs typeface="Cambria"/>
            </a:endParaRPr>
          </a:p>
          <a:p>
            <a:pPr marL="725805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-5" dirty="0">
                <a:latin typeface="Cambria"/>
                <a:cs typeface="Cambria"/>
              </a:rPr>
              <a:t> details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the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training</a:t>
            </a:r>
            <a:r>
              <a:rPr sz="1800" spc="-5" dirty="0">
                <a:latin typeface="Cambria"/>
                <a:cs typeface="Cambria"/>
              </a:rPr>
              <a:t> and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placement</a:t>
            </a:r>
            <a:r>
              <a:rPr sz="1800" dirty="0">
                <a:latin typeface="Cambria"/>
                <a:cs typeface="Cambria"/>
              </a:rPr>
              <a:t> supports,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calendar</a:t>
            </a:r>
            <a:r>
              <a:rPr sz="1800" spc="39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scheduled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trainings,</a:t>
            </a:r>
            <a:r>
              <a:rPr sz="1800" spc="-5" dirty="0">
                <a:latin typeface="Cambria"/>
                <a:cs typeface="Cambria"/>
              </a:rPr>
              <a:t> career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guidance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effectiveness</a:t>
            </a:r>
            <a:r>
              <a:rPr sz="1800" spc="-5" dirty="0">
                <a:latin typeface="Cambria"/>
                <a:cs typeface="Cambria"/>
              </a:rPr>
              <a:t> 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career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guidance,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industry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interaction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exclusively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pre-placement/internship/placement</a:t>
            </a:r>
            <a:endParaRPr sz="1800">
              <a:latin typeface="Cambria"/>
              <a:cs typeface="Cambria"/>
            </a:endParaRPr>
          </a:p>
          <a:p>
            <a:pPr marL="725805" algn="just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mbria"/>
                <a:cs typeface="Cambria"/>
              </a:rPr>
              <a:t>/counseling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support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higher</a:t>
            </a:r>
            <a:r>
              <a:rPr sz="1800" spc="-10" dirty="0">
                <a:latin typeface="Cambria"/>
                <a:cs typeface="Cambria"/>
              </a:rPr>
              <a:t> study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etc.)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Cambria"/>
              <a:cs typeface="Cambria"/>
            </a:endParaRPr>
          </a:p>
          <a:p>
            <a:pPr marL="744855" lvl="1" indent="-732790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744855" algn="l"/>
                <a:tab pos="745490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Start-up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Entrepreneurship</a:t>
            </a:r>
            <a:r>
              <a:rPr sz="2200" b="1" spc="-4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Activities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(05)</a:t>
            </a:r>
            <a:endParaRPr sz="2200">
              <a:latin typeface="Cambria"/>
              <a:cs typeface="Cambria"/>
            </a:endParaRPr>
          </a:p>
          <a:p>
            <a:pPr marL="725805" marR="8890" algn="just">
              <a:lnSpc>
                <a:spcPct val="160000"/>
              </a:lnSpc>
              <a:spcBef>
                <a:spcPts val="110"/>
              </a:spcBef>
            </a:pPr>
            <a:r>
              <a:rPr sz="1800" spc="-5" dirty="0">
                <a:latin typeface="Cambria"/>
                <a:cs typeface="Cambria"/>
              </a:rPr>
              <a:t>(Describe</a:t>
            </a:r>
            <a:r>
              <a:rPr sz="1800" spc="19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initiatives,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facilities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created/utilization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their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effectiveness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encouraging</a:t>
            </a:r>
            <a:r>
              <a:rPr sz="1800" spc="-5" dirty="0">
                <a:latin typeface="Cambria"/>
                <a:cs typeface="Cambria"/>
              </a:rPr>
              <a:t> students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innovation,</a:t>
            </a:r>
            <a:r>
              <a:rPr sz="1800" spc="-5" dirty="0">
                <a:latin typeface="Cambria"/>
                <a:cs typeface="Cambria"/>
              </a:rPr>
              <a:t> entrepreneurship,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incubation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 </a:t>
            </a:r>
            <a:r>
              <a:rPr sz="1800" dirty="0">
                <a:latin typeface="Cambria"/>
                <a:cs typeface="Cambria"/>
              </a:rPr>
              <a:t> start-up.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Also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provide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list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beneficiaries.)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38" y="1340611"/>
            <a:ext cx="8321040" cy="2277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805" lvl="1" indent="-713740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725805" algn="l"/>
                <a:tab pos="726440" algn="l"/>
              </a:tabLst>
            </a:pP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Governance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Transparency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(25)</a:t>
            </a:r>
            <a:endParaRPr sz="2200">
              <a:latin typeface="Cambria"/>
              <a:cs typeface="Cambria"/>
            </a:endParaRPr>
          </a:p>
          <a:p>
            <a:pPr marL="752475" lvl="2" indent="-740410">
              <a:lnSpc>
                <a:spcPct val="100000"/>
              </a:lnSpc>
              <a:spcBef>
                <a:spcPts val="1495"/>
              </a:spcBef>
              <a:buAutoNum type="arabicPeriod"/>
              <a:tabLst>
                <a:tab pos="753110" algn="l"/>
              </a:tabLst>
            </a:pP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Availability</a:t>
            </a:r>
            <a:r>
              <a:rPr sz="2000" b="1" spc="4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of</a:t>
            </a:r>
            <a:r>
              <a:rPr sz="2000" b="1" spc="43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the</a:t>
            </a:r>
            <a:r>
              <a:rPr sz="2000" b="1" spc="4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Institutional</a:t>
            </a:r>
            <a:r>
              <a:rPr sz="2000" b="1" spc="44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Strategic</a:t>
            </a:r>
            <a:r>
              <a:rPr sz="2000" b="1" spc="43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Plan</a:t>
            </a:r>
            <a:r>
              <a:rPr sz="2000" b="1" spc="434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and 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its</a:t>
            </a:r>
            <a:r>
              <a:rPr sz="2000" b="1" spc="4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Effective</a:t>
            </a:r>
            <a:endParaRPr sz="2000">
              <a:latin typeface="Cambria"/>
              <a:cs typeface="Cambria"/>
            </a:endParaRPr>
          </a:p>
          <a:p>
            <a:pPr marL="725805">
              <a:lnSpc>
                <a:spcPct val="100000"/>
              </a:lnSpc>
              <a:spcBef>
                <a:spcPts val="1445"/>
              </a:spcBef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Implementation</a:t>
            </a:r>
            <a:r>
              <a:rPr sz="2000" b="1" spc="-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and</a:t>
            </a:r>
            <a:r>
              <a:rPr sz="2000" b="1" spc="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Monitoring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(10)</a:t>
            </a:r>
            <a:endParaRPr sz="2000">
              <a:latin typeface="Cambria"/>
              <a:cs typeface="Cambria"/>
            </a:endParaRPr>
          </a:p>
          <a:p>
            <a:pPr marL="725805" marR="5080">
              <a:lnSpc>
                <a:spcPct val="164400"/>
              </a:lnSpc>
              <a:spcBef>
                <a:spcPts val="245"/>
              </a:spcBef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details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Institute's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strategic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plan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or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Institutional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Development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Plan</a:t>
            </a:r>
            <a:r>
              <a:rPr sz="1800" dirty="0">
                <a:latin typeface="Cambria"/>
                <a:cs typeface="Cambria"/>
              </a:rPr>
              <a:t> (IDP),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its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approval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by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the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competent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authority,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its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implementation.)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38" y="1203553"/>
            <a:ext cx="8311515" cy="4284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5805" marR="5080" indent="-713740" algn="just">
              <a:lnSpc>
                <a:spcPct val="15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9.6.2.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Governing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5" dirty="0">
                <a:solidFill>
                  <a:srgbClr val="FF3300"/>
                </a:solidFill>
                <a:latin typeface="Cambria"/>
                <a:cs typeface="Cambria"/>
              </a:rPr>
              <a:t>Body,</a:t>
            </a:r>
            <a:r>
              <a:rPr sz="2000" b="1" spc="-5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Administrative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Setup,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Functions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of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25" dirty="0">
                <a:solidFill>
                  <a:srgbClr val="FF3300"/>
                </a:solidFill>
                <a:latin typeface="Cambria"/>
                <a:cs typeface="Cambria"/>
              </a:rPr>
              <a:t>Various 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Bodies,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Service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Rules,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Recruitment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procedures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and</a:t>
            </a:r>
            <a:r>
              <a:rPr sz="2000" b="1" spc="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Promotion </a:t>
            </a:r>
            <a:r>
              <a:rPr sz="2000" b="1" spc="-43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Policies</a:t>
            </a:r>
            <a:r>
              <a:rPr sz="2000" b="1" spc="-3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(10)</a:t>
            </a:r>
            <a:endParaRPr sz="2000">
              <a:latin typeface="Cambria"/>
              <a:cs typeface="Cambria"/>
            </a:endParaRPr>
          </a:p>
          <a:p>
            <a:pPr marL="725805" marR="5080" algn="just">
              <a:lnSpc>
                <a:spcPct val="150000"/>
              </a:lnSpc>
              <a:spcBef>
                <a:spcPts val="50"/>
              </a:spcBef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-5" dirty="0">
                <a:latin typeface="Cambria"/>
                <a:cs typeface="Cambria"/>
              </a:rPr>
              <a:t> details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statutory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non-statutory</a:t>
            </a:r>
            <a:r>
              <a:rPr sz="1800" spc="38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administrative</a:t>
            </a:r>
            <a:r>
              <a:rPr sz="1800" spc="36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committees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like</a:t>
            </a:r>
            <a:r>
              <a:rPr sz="1800" spc="-5" dirty="0">
                <a:latin typeface="Cambria"/>
                <a:cs typeface="Cambria"/>
              </a:rPr>
              <a:t> 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Governing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body,</a:t>
            </a:r>
            <a:r>
              <a:rPr sz="1800" spc="3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Academic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Council/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Senate,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Grievance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redressal </a:t>
            </a:r>
            <a:r>
              <a:rPr sz="1800" spc="-5" dirty="0">
                <a:latin typeface="Cambria"/>
                <a:cs typeface="Cambria"/>
              </a:rPr>
              <a:t> Committee,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IQAC,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Anti-Raging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committee,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Disciplinary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committee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place;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Internal Complaints Committee </a:t>
            </a:r>
            <a:r>
              <a:rPr sz="1800" spc="-20" dirty="0">
                <a:latin typeface="Cambria"/>
                <a:cs typeface="Cambria"/>
              </a:rPr>
              <a:t>(Women </a:t>
            </a:r>
            <a:r>
              <a:rPr sz="1800" spc="-10" dirty="0">
                <a:latin typeface="Cambria"/>
                <a:cs typeface="Cambria"/>
              </a:rPr>
              <a:t>harassment </a:t>
            </a:r>
            <a:r>
              <a:rPr sz="1800" spc="-5" dirty="0">
                <a:latin typeface="Cambria"/>
                <a:cs typeface="Cambria"/>
              </a:rPr>
              <a:t>mitigation committee)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etc., </a:t>
            </a:r>
            <a:r>
              <a:rPr sz="1800" spc="-10" dirty="0">
                <a:latin typeface="Cambria"/>
                <a:cs typeface="Cambria"/>
              </a:rPr>
              <a:t>provide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spc="-20" dirty="0">
                <a:latin typeface="Cambria"/>
                <a:cs typeface="Cambria"/>
              </a:rPr>
              <a:t>approval </a:t>
            </a:r>
            <a:r>
              <a:rPr sz="1800" dirty="0">
                <a:latin typeface="Cambria"/>
                <a:cs typeface="Cambria"/>
              </a:rPr>
              <a:t>of these </a:t>
            </a:r>
            <a:r>
              <a:rPr sz="1800" spc="-5" dirty="0">
                <a:latin typeface="Cambria"/>
                <a:cs typeface="Cambria"/>
              </a:rPr>
              <a:t>committees along with details of members,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 meetings details (meeting notice, agenda, minutes, action </a:t>
            </a:r>
            <a:r>
              <a:rPr sz="1800" spc="-10" dirty="0">
                <a:latin typeface="Cambria"/>
                <a:cs typeface="Cambria"/>
              </a:rPr>
              <a:t>taken etc.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service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rules,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policies and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procedures;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year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publication </a:t>
            </a:r>
            <a:r>
              <a:rPr sz="1800" spc="-15" dirty="0">
                <a:latin typeface="Cambria"/>
                <a:cs typeface="Cambria"/>
              </a:rPr>
              <a:t>are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to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be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listed.)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38" y="1167868"/>
            <a:ext cx="8303259" cy="299656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480"/>
              </a:spcBef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9.6.3.</a:t>
            </a:r>
            <a:r>
              <a:rPr sz="2000" b="1" spc="2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Transparency</a:t>
            </a:r>
            <a:r>
              <a:rPr sz="2000" b="1" spc="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(05)</a:t>
            </a:r>
            <a:endParaRPr sz="2000">
              <a:latin typeface="Cambria"/>
              <a:cs typeface="Cambria"/>
            </a:endParaRPr>
          </a:p>
          <a:p>
            <a:pPr marL="725805" marR="5080" algn="just">
              <a:lnSpc>
                <a:spcPct val="150000"/>
              </a:lnSpc>
              <a:spcBef>
                <a:spcPts val="170"/>
              </a:spcBef>
            </a:pPr>
            <a:r>
              <a:rPr sz="1800" spc="-5" dirty="0">
                <a:latin typeface="Cambria"/>
                <a:cs typeface="Cambria"/>
              </a:rPr>
              <a:t>(Information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policies,</a:t>
            </a:r>
            <a:r>
              <a:rPr sz="1800" dirty="0">
                <a:latin typeface="Cambria"/>
                <a:cs typeface="Cambria"/>
              </a:rPr>
              <a:t> rules,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processes,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delegation</a:t>
            </a:r>
            <a:r>
              <a:rPr sz="1800" spc="-5" dirty="0">
                <a:latin typeface="Cambria"/>
                <a:cs typeface="Cambria"/>
              </a:rPr>
              <a:t> 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financial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powers, 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faculty, </a:t>
            </a:r>
            <a:r>
              <a:rPr sz="1800" spc="-5" dirty="0">
                <a:latin typeface="Cambria"/>
                <a:cs typeface="Cambria"/>
              </a:rPr>
              <a:t>students, etc., and dissemination of </a:t>
            </a:r>
            <a:r>
              <a:rPr sz="1800" dirty="0">
                <a:latin typeface="Cambria"/>
                <a:cs typeface="Cambria"/>
              </a:rPr>
              <a:t>this </a:t>
            </a:r>
            <a:r>
              <a:rPr sz="1800" spc="-5" dirty="0">
                <a:latin typeface="Cambria"/>
                <a:cs typeface="Cambria"/>
              </a:rPr>
              <a:t>information </a:t>
            </a:r>
            <a:r>
              <a:rPr sz="1800" spc="-10" dirty="0">
                <a:latin typeface="Cambria"/>
                <a:cs typeface="Cambria"/>
              </a:rPr>
              <a:t>to </a:t>
            </a:r>
            <a:r>
              <a:rPr sz="1800" spc="-5" dirty="0">
                <a:latin typeface="Cambria"/>
                <a:cs typeface="Cambria"/>
              </a:rPr>
              <a:t>stakeholders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should be made </a:t>
            </a:r>
            <a:r>
              <a:rPr sz="1800" spc="-15" dirty="0">
                <a:latin typeface="Cambria"/>
                <a:cs typeface="Cambria"/>
              </a:rPr>
              <a:t>available </a:t>
            </a:r>
            <a:r>
              <a:rPr sz="1800" dirty="0">
                <a:latin typeface="Cambria"/>
                <a:cs typeface="Cambria"/>
              </a:rPr>
              <a:t>on the </a:t>
            </a:r>
            <a:r>
              <a:rPr sz="1800" spc="-10" dirty="0">
                <a:latin typeface="Cambria"/>
                <a:cs typeface="Cambria"/>
              </a:rPr>
              <a:t>Institute's website. </a:t>
            </a:r>
            <a:r>
              <a:rPr sz="1800" spc="-5" dirty="0">
                <a:latin typeface="Cambria"/>
                <a:cs typeface="Cambria"/>
              </a:rPr>
              <a:t>Agendas and minutes of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spc="-10" dirty="0">
                <a:latin typeface="Cambria"/>
                <a:cs typeface="Cambria"/>
              </a:rPr>
              <a:t>Governing </a:t>
            </a:r>
            <a:r>
              <a:rPr sz="1800" spc="-45" dirty="0">
                <a:latin typeface="Cambria"/>
                <a:cs typeface="Cambria"/>
              </a:rPr>
              <a:t>Body,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Academic Council, and </a:t>
            </a:r>
            <a:r>
              <a:rPr sz="1800" spc="-10" dirty="0">
                <a:latin typeface="Cambria"/>
                <a:cs typeface="Cambria"/>
              </a:rPr>
              <a:t>Senate </a:t>
            </a:r>
            <a:r>
              <a:rPr sz="1800" spc="-15" dirty="0">
                <a:latin typeface="Cambria"/>
                <a:cs typeface="Cambria"/>
              </a:rPr>
              <a:t>are </a:t>
            </a:r>
            <a:r>
              <a:rPr sz="1800" spc="-5" dirty="0">
                <a:latin typeface="Cambria"/>
                <a:cs typeface="Cambria"/>
              </a:rPr>
              <a:t>also </a:t>
            </a:r>
            <a:r>
              <a:rPr sz="1800" spc="-10" dirty="0">
                <a:latin typeface="Cambria"/>
                <a:cs typeface="Cambria"/>
              </a:rPr>
              <a:t>required to </a:t>
            </a:r>
            <a:r>
              <a:rPr sz="1800" spc="-5" dirty="0">
                <a:latin typeface="Cambria"/>
                <a:cs typeface="Cambria"/>
              </a:rPr>
              <a:t>be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uploaded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Institute's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website.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Additionally,</a:t>
            </a:r>
            <a:r>
              <a:rPr sz="1800" spc="36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state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extent</a:t>
            </a:r>
            <a:r>
              <a:rPr sz="1800" spc="38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awareness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among the stakeholders.)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9412" y="776477"/>
            <a:ext cx="8505190" cy="5217795"/>
            <a:chOff x="629412" y="776477"/>
            <a:chExt cx="8505190" cy="5217795"/>
          </a:xfrm>
        </p:grpSpPr>
        <p:sp>
          <p:nvSpPr>
            <p:cNvPr id="3" name="object 3"/>
            <p:cNvSpPr/>
            <p:nvPr/>
          </p:nvSpPr>
          <p:spPr>
            <a:xfrm>
              <a:off x="4908803" y="3429000"/>
              <a:ext cx="88900" cy="0"/>
            </a:xfrm>
            <a:custGeom>
              <a:avLst/>
              <a:gdLst/>
              <a:ahLst/>
              <a:cxnLst/>
              <a:rect l="l" t="t" r="r" b="b"/>
              <a:pathLst>
                <a:path w="88900">
                  <a:moveTo>
                    <a:pt x="0" y="0"/>
                  </a:moveTo>
                  <a:lnTo>
                    <a:pt x="88391" y="0"/>
                  </a:lnTo>
                </a:path>
              </a:pathLst>
            </a:custGeom>
            <a:ln w="609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9412" y="776477"/>
              <a:ext cx="8504682" cy="52174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38" y="1156096"/>
            <a:ext cx="8310880" cy="4763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4855" marR="5080" indent="-732790">
              <a:lnSpc>
                <a:spcPct val="130000"/>
              </a:lnSpc>
              <a:spcBef>
                <a:spcPts val="95"/>
              </a:spcBef>
              <a:tabLst>
                <a:tab pos="725805" algn="l"/>
                <a:tab pos="1786255" algn="l"/>
                <a:tab pos="3309620" algn="l"/>
                <a:tab pos="4873625" algn="l"/>
                <a:tab pos="5506085" algn="l"/>
                <a:tab pos="6462395" algn="l"/>
                <a:tab pos="8046084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9.7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.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Budge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t	Al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ocat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,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Util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zat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,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nd	Public	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ount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g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at  Institute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Level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(12)</a:t>
            </a:r>
            <a:endParaRPr sz="2200">
              <a:latin typeface="Cambria"/>
              <a:cs typeface="Cambria"/>
            </a:endParaRPr>
          </a:p>
          <a:p>
            <a:pPr marL="725805" marR="5080" algn="just">
              <a:lnSpc>
                <a:spcPct val="130000"/>
              </a:lnSpc>
              <a:spcBef>
                <a:spcPts val="920"/>
              </a:spcBef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 </a:t>
            </a:r>
            <a:r>
              <a:rPr sz="1800" spc="-5" dirty="0">
                <a:latin typeface="Cambria"/>
                <a:cs typeface="Cambria"/>
              </a:rPr>
              <a:t>summary of </a:t>
            </a:r>
            <a:r>
              <a:rPr sz="1800" dirty="0">
                <a:latin typeface="Cambria"/>
                <a:cs typeface="Cambria"/>
              </a:rPr>
              <a:t>the </a:t>
            </a:r>
            <a:r>
              <a:rPr sz="1800" spc="-5" dirty="0">
                <a:latin typeface="Cambria"/>
                <a:cs typeface="Cambria"/>
              </a:rPr>
              <a:t>financial </a:t>
            </a:r>
            <a:r>
              <a:rPr sz="1800" spc="-10" dirty="0">
                <a:latin typeface="Cambria"/>
                <a:cs typeface="Cambria"/>
              </a:rPr>
              <a:t>year's</a:t>
            </a:r>
            <a:r>
              <a:rPr sz="1800" spc="-5" dirty="0">
                <a:latin typeface="Cambria"/>
                <a:cs typeface="Cambria"/>
              </a:rPr>
              <a:t> budget and actual </a:t>
            </a:r>
            <a:r>
              <a:rPr sz="1800" spc="-10" dirty="0">
                <a:latin typeface="Cambria"/>
                <a:cs typeface="Cambria"/>
              </a:rPr>
              <a:t>expenditure </a:t>
            </a:r>
            <a:r>
              <a:rPr sz="1800" spc="-5" dirty="0">
                <a:latin typeface="Cambria"/>
                <a:cs typeface="Cambria"/>
              </a:rPr>
              <a:t> incurred </a:t>
            </a:r>
            <a:r>
              <a:rPr sz="1800" spc="-20" dirty="0">
                <a:latin typeface="Cambria"/>
                <a:cs typeface="Cambria"/>
              </a:rPr>
              <a:t>exclusively </a:t>
            </a:r>
            <a:r>
              <a:rPr sz="1800" spc="-10" dirty="0">
                <a:latin typeface="Cambria"/>
                <a:cs typeface="Cambria"/>
              </a:rPr>
              <a:t>for </a:t>
            </a:r>
            <a:r>
              <a:rPr sz="1800" dirty="0">
                <a:latin typeface="Cambria"/>
                <a:cs typeface="Cambria"/>
              </a:rPr>
              <a:t>the institution </a:t>
            </a:r>
            <a:r>
              <a:rPr sz="1800" spc="-5" dirty="0">
                <a:latin typeface="Cambria"/>
                <a:cs typeface="Cambria"/>
              </a:rPr>
              <a:t>in the </a:t>
            </a:r>
            <a:r>
              <a:rPr sz="1800" spc="-10" dirty="0">
                <a:latin typeface="Cambria"/>
                <a:cs typeface="Cambria"/>
              </a:rPr>
              <a:t>three </a:t>
            </a:r>
            <a:r>
              <a:rPr sz="1800" spc="-5" dirty="0">
                <a:latin typeface="Cambria"/>
                <a:cs typeface="Cambria"/>
              </a:rPr>
              <a:t>financial </a:t>
            </a:r>
            <a:r>
              <a:rPr sz="1800" spc="-10" dirty="0">
                <a:latin typeface="Cambria"/>
                <a:cs typeface="Cambria"/>
              </a:rPr>
              <a:t>years: </a:t>
            </a:r>
            <a:r>
              <a:rPr sz="1800" spc="-20" dirty="0">
                <a:latin typeface="Cambria"/>
                <a:cs typeface="Cambria"/>
              </a:rPr>
              <a:t>CFYm1, 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CFYm2,</a:t>
            </a:r>
            <a:r>
              <a:rPr sz="1800" spc="36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CFYm3.</a:t>
            </a:r>
            <a:r>
              <a:rPr sz="1800" spc="36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If</a:t>
            </a:r>
            <a:r>
              <a:rPr sz="1800" dirty="0">
                <a:latin typeface="Cambria"/>
                <a:cs typeface="Cambria"/>
              </a:rPr>
              <a:t> the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management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oversees</a:t>
            </a:r>
            <a:r>
              <a:rPr sz="1800" spc="-5" dirty="0">
                <a:latin typeface="Cambria"/>
                <a:cs typeface="Cambria"/>
              </a:rPr>
              <a:t> multiple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Institutions,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exclusive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audited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records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-5" dirty="0">
                <a:latin typeface="Cambria"/>
                <a:cs typeface="Cambria"/>
              </a:rPr>
              <a:t> each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Institute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must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be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provided</a:t>
            </a:r>
            <a:r>
              <a:rPr sz="1800" spc="-5" dirty="0">
                <a:latin typeface="Cambria"/>
                <a:cs typeface="Cambria"/>
              </a:rPr>
              <a:t> and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made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available </a:t>
            </a:r>
            <a:r>
              <a:rPr sz="1800" spc="-5" dirty="0">
                <a:latin typeface="Cambria"/>
                <a:cs typeface="Cambria"/>
              </a:rPr>
              <a:t>on the </a:t>
            </a:r>
            <a:r>
              <a:rPr sz="1800" spc="-10" dirty="0">
                <a:latin typeface="Cambria"/>
                <a:cs typeface="Cambria"/>
              </a:rPr>
              <a:t>Institute's </a:t>
            </a:r>
            <a:r>
              <a:rPr sz="1800" spc="-5" dirty="0">
                <a:latin typeface="Cambria"/>
                <a:cs typeface="Cambria"/>
              </a:rPr>
              <a:t>website. The budget </a:t>
            </a:r>
            <a:r>
              <a:rPr sz="1800" dirty="0">
                <a:latin typeface="Cambria"/>
                <a:cs typeface="Cambria"/>
              </a:rPr>
              <a:t>should </a:t>
            </a:r>
            <a:r>
              <a:rPr sz="1800" spc="-5" dirty="0">
                <a:latin typeface="Cambria"/>
                <a:cs typeface="Cambria"/>
              </a:rPr>
              <a:t>be </a:t>
            </a:r>
            <a:r>
              <a:rPr sz="1800" spc="-15" dirty="0">
                <a:latin typeface="Cambria"/>
                <a:cs typeface="Cambria"/>
              </a:rPr>
              <a:t>approved </a:t>
            </a:r>
            <a:r>
              <a:rPr sz="1800" spc="-10" dirty="0">
                <a:latin typeface="Cambria"/>
                <a:cs typeface="Cambria"/>
              </a:rPr>
              <a:t>by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Institute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BoG/GB/GC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before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dirty="0">
                <a:latin typeface="Cambria"/>
                <a:cs typeface="Cambria"/>
              </a:rPr>
              <a:t>start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 financial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year.)</a:t>
            </a:r>
            <a:endParaRPr sz="1800">
              <a:latin typeface="Cambria"/>
              <a:cs typeface="Cambria"/>
            </a:endParaRPr>
          </a:p>
          <a:p>
            <a:pPr marL="909955" marR="3529965">
              <a:lnSpc>
                <a:spcPct val="130000"/>
              </a:lnSpc>
              <a:spcBef>
                <a:spcPts val="1440"/>
              </a:spcBef>
            </a:pP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CFY=Current Financial </a:t>
            </a:r>
            <a:r>
              <a:rPr sz="1800" spc="-70" dirty="0">
                <a:solidFill>
                  <a:srgbClr val="990033"/>
                </a:solidFill>
                <a:latin typeface="Cambria"/>
                <a:cs typeface="Cambria"/>
              </a:rPr>
              <a:t>Year. </a:t>
            </a:r>
            <a:r>
              <a:rPr sz="1800" spc="-6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990033"/>
                </a:solidFill>
                <a:latin typeface="Cambria"/>
                <a:cs typeface="Cambria"/>
              </a:rPr>
              <a:t>CFYm1=Current</a:t>
            </a:r>
            <a:r>
              <a:rPr sz="18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Financial</a:t>
            </a:r>
            <a:r>
              <a:rPr sz="1800" spc="-2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40" dirty="0">
                <a:solidFill>
                  <a:srgbClr val="990033"/>
                </a:solidFill>
                <a:latin typeface="Cambria"/>
                <a:cs typeface="Cambria"/>
              </a:rPr>
              <a:t>Year</a:t>
            </a:r>
            <a:r>
              <a:rPr sz="1800" spc="-1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Minus</a:t>
            </a:r>
            <a:r>
              <a:rPr sz="1800" spc="-1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1. </a:t>
            </a:r>
            <a:r>
              <a:rPr sz="1800" spc="-38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990033"/>
                </a:solidFill>
                <a:latin typeface="Cambria"/>
                <a:cs typeface="Cambria"/>
              </a:rPr>
              <a:t>CFYm2=Current</a:t>
            </a:r>
            <a:r>
              <a:rPr sz="18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Financial</a:t>
            </a:r>
            <a:r>
              <a:rPr sz="1800" spc="-2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40" dirty="0">
                <a:solidFill>
                  <a:srgbClr val="990033"/>
                </a:solidFill>
                <a:latin typeface="Cambria"/>
                <a:cs typeface="Cambria"/>
              </a:rPr>
              <a:t>Year</a:t>
            </a:r>
            <a:r>
              <a:rPr sz="1800" spc="-1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Minus</a:t>
            </a:r>
            <a:r>
              <a:rPr sz="1800" spc="-1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2. </a:t>
            </a:r>
            <a:r>
              <a:rPr sz="1800" spc="-38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990033"/>
                </a:solidFill>
                <a:latin typeface="Cambria"/>
                <a:cs typeface="Cambria"/>
              </a:rPr>
              <a:t>CFYm3=Current</a:t>
            </a:r>
            <a:r>
              <a:rPr sz="180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Financial</a:t>
            </a:r>
            <a:r>
              <a:rPr sz="1800" spc="-2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40" dirty="0">
                <a:solidFill>
                  <a:srgbClr val="990033"/>
                </a:solidFill>
                <a:latin typeface="Cambria"/>
                <a:cs typeface="Cambria"/>
              </a:rPr>
              <a:t>Year</a:t>
            </a:r>
            <a:r>
              <a:rPr sz="1800" spc="-1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Minus</a:t>
            </a:r>
            <a:r>
              <a:rPr sz="1800" spc="-1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3.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38" y="1233931"/>
            <a:ext cx="8146415" cy="1078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40" dirty="0">
                <a:latin typeface="Cambria"/>
                <a:cs typeface="Cambria"/>
              </a:rPr>
              <a:t>For</a:t>
            </a:r>
            <a:r>
              <a:rPr sz="2200" b="1" spc="-45" dirty="0">
                <a:latin typeface="Cambria"/>
                <a:cs typeface="Cambria"/>
              </a:rPr>
              <a:t> </a:t>
            </a:r>
            <a:r>
              <a:rPr sz="2200" b="1" spc="-30" dirty="0">
                <a:latin typeface="Cambria"/>
                <a:cs typeface="Cambria"/>
              </a:rPr>
              <a:t>CFYm1</a:t>
            </a:r>
            <a:endParaRPr sz="2200">
              <a:latin typeface="Cambria"/>
              <a:cs typeface="Cambria"/>
            </a:endParaRPr>
          </a:p>
          <a:p>
            <a:pPr marL="3425825" marR="5080" indent="-3063240">
              <a:lnSpc>
                <a:spcPct val="100000"/>
              </a:lnSpc>
              <a:spcBef>
                <a:spcPts val="1330"/>
              </a:spcBef>
            </a:pPr>
            <a:r>
              <a:rPr sz="1800" spc="-30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9.7.1:</a:t>
            </a:r>
            <a:r>
              <a:rPr sz="1800" spc="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Summary</a:t>
            </a:r>
            <a:r>
              <a:rPr sz="1800" spc="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of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budget</a:t>
            </a:r>
            <a:r>
              <a:rPr sz="1800" spc="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and actual expenditure</a:t>
            </a:r>
            <a:r>
              <a:rPr sz="1800" spc="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incurred</a:t>
            </a:r>
            <a:r>
              <a:rPr sz="1800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at Institute </a:t>
            </a:r>
            <a:r>
              <a:rPr sz="1800" spc="-38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00AF50"/>
                </a:solidFill>
                <a:latin typeface="Cambria"/>
                <a:cs typeface="Cambria"/>
              </a:rPr>
              <a:t>level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for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CFY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m1.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5436" y="4156455"/>
            <a:ext cx="8071484" cy="125984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spc="-10" dirty="0">
                <a:solidFill>
                  <a:srgbClr val="404040"/>
                </a:solidFill>
                <a:latin typeface="Cambria"/>
                <a:cs typeface="Cambria"/>
              </a:rPr>
              <a:t>Note:</a:t>
            </a:r>
            <a:endParaRPr sz="1800">
              <a:latin typeface="Cambria"/>
              <a:cs typeface="Cambria"/>
            </a:endParaRPr>
          </a:p>
          <a:p>
            <a:pPr marL="551180" indent="-539115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Font typeface="Wingdings"/>
              <a:buChar char=""/>
              <a:tabLst>
                <a:tab pos="551180" algn="l"/>
                <a:tab pos="551815" algn="l"/>
              </a:tabLst>
            </a:pP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Similar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tables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are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to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be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prepared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for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mbria"/>
                <a:cs typeface="Cambria"/>
              </a:rPr>
              <a:t>CFYm2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&amp;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mbria"/>
                <a:cs typeface="Cambria"/>
              </a:rPr>
              <a:t>CFYm3.</a:t>
            </a:r>
            <a:endParaRPr sz="1800">
              <a:latin typeface="Cambria"/>
              <a:cs typeface="Cambria"/>
            </a:endParaRPr>
          </a:p>
          <a:p>
            <a:pPr marL="551180" indent="-539115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Font typeface="Wingdings"/>
              <a:buChar char=""/>
              <a:tabLst>
                <a:tab pos="551180" algn="l"/>
                <a:tab pos="551815" algn="l"/>
              </a:tabLst>
            </a:pP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Audited</a:t>
            </a:r>
            <a:r>
              <a:rPr sz="1800" spc="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statements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 for</a:t>
            </a:r>
            <a:r>
              <a:rPr sz="18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mbria"/>
                <a:cs typeface="Cambria"/>
              </a:rPr>
              <a:t>CFYm2,</a:t>
            </a:r>
            <a:r>
              <a:rPr sz="18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mbria"/>
                <a:cs typeface="Cambria"/>
              </a:rPr>
              <a:t>CFYm3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are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 be</a:t>
            </a:r>
            <a:r>
              <a:rPr sz="18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uploaded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on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website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9489" y="2399664"/>
          <a:ext cx="7682230" cy="163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152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780415">
                        <a:lnSpc>
                          <a:spcPct val="100000"/>
                        </a:lnSpc>
                      </a:pPr>
                      <a:r>
                        <a:rPr sz="1400" b="1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Income</a:t>
                      </a:r>
                      <a:r>
                        <a:rPr sz="14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CFYm1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 marR="139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expenditure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in</a:t>
                      </a:r>
                      <a:r>
                        <a:rPr sz="14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CFYm1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9715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30" dirty="0">
                          <a:latin typeface="Cambria"/>
                          <a:cs typeface="Cambria"/>
                        </a:rPr>
                        <a:t>Total 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the</a:t>
                      </a:r>
                      <a:r>
                        <a:rPr sz="1400" b="1" spc="-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institute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 marR="98425" indent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Expenditure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per</a:t>
                      </a:r>
                      <a:r>
                        <a:rPr sz="14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student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CFYm1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: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25" dirty="0">
                          <a:latin typeface="Cambria"/>
                          <a:cs typeface="Cambria"/>
                        </a:rPr>
                        <a:t>Fee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Govt.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Grants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 marR="105410" indent="-1181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Other</a:t>
                      </a:r>
                      <a:r>
                        <a:rPr sz="1400" b="1" spc="-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Sources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(specify)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0132" y="1330705"/>
            <a:ext cx="76523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9.7.2: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Budget</a:t>
            </a:r>
            <a:r>
              <a:rPr sz="1800" b="1" spc="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and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actual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expenditure</a:t>
            </a:r>
            <a:r>
              <a:rPr sz="1800" b="1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incurred</a:t>
            </a:r>
            <a:r>
              <a:rPr sz="1800" b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at</a:t>
            </a:r>
            <a:r>
              <a:rPr sz="1800" b="1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Institute</a:t>
            </a:r>
            <a:r>
              <a:rPr sz="1800" b="1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30" dirty="0">
                <a:solidFill>
                  <a:srgbClr val="00AF50"/>
                </a:solidFill>
                <a:latin typeface="Cambria"/>
                <a:cs typeface="Cambria"/>
              </a:rPr>
              <a:t>level</a:t>
            </a:r>
            <a:r>
              <a:rPr sz="1600" b="1" spc="-30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91513" y="1797430"/>
          <a:ext cx="7645400" cy="4000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3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91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64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Items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 marR="91440" indent="-20955" algn="just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 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ed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in  CFY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105410" indent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xpe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nses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CFY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(till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…)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8699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get  ed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CFYm1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104139" indent="10477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Expenses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CF</a:t>
                      </a:r>
                      <a:r>
                        <a:rPr sz="1200" b="1" spc="-7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m1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9588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get  ed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CFYm2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92710" indent="-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Expens  es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CFYm2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3189" marR="108585" indent="-63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ed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CF</a:t>
                      </a:r>
                      <a:r>
                        <a:rPr sz="1200" b="1" spc="-7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m3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87630" indent="104139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Expenses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CF</a:t>
                      </a:r>
                      <a:r>
                        <a:rPr sz="1200" b="1" spc="-7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m3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500" spc="-10" dirty="0">
                          <a:latin typeface="Cambria"/>
                          <a:cs typeface="Cambria"/>
                        </a:rPr>
                        <a:t>Infrastructure</a:t>
                      </a:r>
                      <a:endParaRPr sz="15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Cambria"/>
                          <a:cs typeface="Cambria"/>
                        </a:rPr>
                        <a:t>Built-Up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10" dirty="0">
                          <a:latin typeface="Cambria"/>
                          <a:cs typeface="Cambria"/>
                        </a:rPr>
                        <a:t>Library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91440" marR="3898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dirty="0">
                          <a:latin typeface="Cambria"/>
                          <a:cs typeface="Cambria"/>
                        </a:rPr>
                        <a:t>La</a:t>
                      </a:r>
                      <a:r>
                        <a:rPr sz="1500" spc="5" dirty="0">
                          <a:latin typeface="Cambria"/>
                          <a:cs typeface="Cambria"/>
                        </a:rPr>
                        <a:t>b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500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5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ory 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equipment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239">
                <a:tc>
                  <a:txBody>
                    <a:bodyPr/>
                    <a:lstStyle/>
                    <a:p>
                      <a:pPr marL="91440" marR="22542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1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eaching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 a</a:t>
                      </a:r>
                      <a:r>
                        <a:rPr sz="1500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d  no</a:t>
                      </a:r>
                      <a:r>
                        <a:rPr sz="1500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500" spc="-1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each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ing  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staff</a:t>
                      </a:r>
                      <a:r>
                        <a:rPr sz="15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salary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 marR="5111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5" dirty="0">
                          <a:latin typeface="Cambria"/>
                          <a:cs typeface="Cambria"/>
                        </a:rPr>
                        <a:t>Outreach </a:t>
                      </a:r>
                      <a:r>
                        <a:rPr sz="1500" spc="-3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5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500" spc="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5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ams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00" spc="-5" dirty="0">
                          <a:latin typeface="Cambria"/>
                          <a:cs typeface="Cambria"/>
                        </a:rPr>
                        <a:t>R&amp;D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966" y="1239265"/>
            <a:ext cx="76523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9.7.2: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Budget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and actual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expenditure</a:t>
            </a:r>
            <a:r>
              <a:rPr sz="1800" b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incurred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at</a:t>
            </a:r>
            <a:r>
              <a:rPr sz="1800" b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Institute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level</a:t>
            </a:r>
            <a:r>
              <a:rPr sz="1600" b="1" spc="-15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9246" y="4927853"/>
            <a:ext cx="21456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mbria"/>
                <a:cs typeface="Cambria"/>
              </a:rPr>
              <a:t>*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Items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to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be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mentioned.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3730" y="1715135"/>
          <a:ext cx="8121015" cy="3050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3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27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56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Items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 marR="10096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get  ed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CFY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23825" indent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xpe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nses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CFY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(till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…)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marR="12065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get  ed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CFYm1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2080" indent="104139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Expenses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CF</a:t>
                      </a:r>
                      <a:r>
                        <a:rPr sz="1200" b="1" spc="-7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m1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 marR="110489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get  ed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CFYm2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 marR="86360" indent="-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Expense  s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CFYm2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10160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get  ed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CFYm3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32080" indent="104139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Expenses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CF</a:t>
                      </a:r>
                      <a:r>
                        <a:rPr sz="1200" b="1" spc="-7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m3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91440" marR="8509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254760" algn="l"/>
                        </a:tabLst>
                      </a:pPr>
                      <a:r>
                        <a:rPr sz="1400" spc="-15" dirty="0">
                          <a:latin typeface="Cambria"/>
                          <a:cs typeface="Cambria"/>
                        </a:rPr>
                        <a:t>Training,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Placem</a:t>
                      </a:r>
                      <a:r>
                        <a:rPr sz="1400" spc="10" dirty="0">
                          <a:latin typeface="Cambria"/>
                          <a:cs typeface="Cambria"/>
                        </a:rPr>
                        <a:t>en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	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nd 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Industry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linkage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SDGs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Entrepreneurship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Others*, pl.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specify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500" b="1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latin typeface="Cambria"/>
                          <a:cs typeface="Cambria"/>
                        </a:rPr>
                        <a:t>amount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38" y="1160145"/>
            <a:ext cx="8226425" cy="33743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744855" marR="859790" indent="-732790">
              <a:lnSpc>
                <a:spcPct val="149700"/>
              </a:lnSpc>
              <a:spcBef>
                <a:spcPts val="225"/>
              </a:spcBef>
              <a:tabLst>
                <a:tab pos="74485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9.8.	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Program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Specific Budget Allocation, Utilization (08) </a:t>
            </a:r>
            <a:r>
              <a:rPr sz="2200" b="1" spc="-47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(Total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budget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at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program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level: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CFYm1,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CFYm2</a:t>
            </a:r>
            <a:r>
              <a:rPr sz="1800" dirty="0">
                <a:latin typeface="Cambria"/>
                <a:cs typeface="Cambria"/>
              </a:rPr>
              <a:t> &amp; </a:t>
            </a:r>
            <a:r>
              <a:rPr sz="1800" spc="-25" dirty="0">
                <a:latin typeface="Cambria"/>
                <a:cs typeface="Cambria"/>
              </a:rPr>
              <a:t>CFYm3 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CFY=Current</a:t>
            </a:r>
            <a:r>
              <a:rPr sz="1700" spc="10" dirty="0">
                <a:latin typeface="Cambria"/>
                <a:cs typeface="Cambria"/>
              </a:rPr>
              <a:t> </a:t>
            </a:r>
            <a:r>
              <a:rPr sz="1700" spc="-5" dirty="0">
                <a:latin typeface="Cambria"/>
                <a:cs typeface="Cambria"/>
              </a:rPr>
              <a:t>Financial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-70" dirty="0">
                <a:latin typeface="Cambria"/>
                <a:cs typeface="Cambria"/>
              </a:rPr>
              <a:t>Year.</a:t>
            </a:r>
            <a:endParaRPr sz="1700">
              <a:latin typeface="Cambria"/>
              <a:cs typeface="Cambria"/>
            </a:endParaRPr>
          </a:p>
          <a:p>
            <a:pPr marL="744855" marR="3743325" algn="just">
              <a:lnSpc>
                <a:spcPct val="150000"/>
              </a:lnSpc>
              <a:spcBef>
                <a:spcPts val="50"/>
              </a:spcBef>
            </a:pPr>
            <a:r>
              <a:rPr sz="1700" spc="-15" dirty="0">
                <a:latin typeface="Cambria"/>
                <a:cs typeface="Cambria"/>
              </a:rPr>
              <a:t>CFYm1=Current </a:t>
            </a:r>
            <a:r>
              <a:rPr sz="1700" spc="-5" dirty="0">
                <a:latin typeface="Cambria"/>
                <a:cs typeface="Cambria"/>
              </a:rPr>
              <a:t>Financial </a:t>
            </a:r>
            <a:r>
              <a:rPr sz="1700" spc="-40" dirty="0">
                <a:latin typeface="Cambria"/>
                <a:cs typeface="Cambria"/>
              </a:rPr>
              <a:t>Year </a:t>
            </a:r>
            <a:r>
              <a:rPr sz="1700" spc="-10" dirty="0">
                <a:latin typeface="Cambria"/>
                <a:cs typeface="Cambria"/>
              </a:rPr>
              <a:t>Minus </a:t>
            </a:r>
            <a:r>
              <a:rPr sz="1700" spc="-5" dirty="0">
                <a:latin typeface="Cambria"/>
                <a:cs typeface="Cambria"/>
              </a:rPr>
              <a:t>1. 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-15" dirty="0">
                <a:latin typeface="Cambria"/>
                <a:cs typeface="Cambria"/>
              </a:rPr>
              <a:t>CFYm2=Current </a:t>
            </a:r>
            <a:r>
              <a:rPr sz="1700" spc="-5" dirty="0">
                <a:latin typeface="Cambria"/>
                <a:cs typeface="Cambria"/>
              </a:rPr>
              <a:t>Financial </a:t>
            </a:r>
            <a:r>
              <a:rPr sz="1700" spc="-40" dirty="0">
                <a:latin typeface="Cambria"/>
                <a:cs typeface="Cambria"/>
              </a:rPr>
              <a:t>Year </a:t>
            </a:r>
            <a:r>
              <a:rPr sz="1700" spc="-10" dirty="0">
                <a:latin typeface="Cambria"/>
                <a:cs typeface="Cambria"/>
              </a:rPr>
              <a:t>Minus </a:t>
            </a:r>
            <a:r>
              <a:rPr sz="1700" spc="-5" dirty="0">
                <a:latin typeface="Cambria"/>
                <a:cs typeface="Cambria"/>
              </a:rPr>
              <a:t>2. 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-15" dirty="0">
                <a:latin typeface="Cambria"/>
                <a:cs typeface="Cambria"/>
              </a:rPr>
              <a:t>CFYm3=Current</a:t>
            </a:r>
            <a:r>
              <a:rPr sz="1700" spc="10" dirty="0">
                <a:latin typeface="Cambria"/>
                <a:cs typeface="Cambria"/>
              </a:rPr>
              <a:t> </a:t>
            </a:r>
            <a:r>
              <a:rPr sz="1700" spc="-5" dirty="0">
                <a:latin typeface="Cambria"/>
                <a:cs typeface="Cambria"/>
              </a:rPr>
              <a:t>Financial </a:t>
            </a:r>
            <a:r>
              <a:rPr sz="1700" spc="-40" dirty="0">
                <a:latin typeface="Cambria"/>
                <a:cs typeface="Cambria"/>
              </a:rPr>
              <a:t>Year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Minus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-5" dirty="0">
                <a:latin typeface="Cambria"/>
                <a:cs typeface="Cambria"/>
              </a:rPr>
              <a:t>3.)</a:t>
            </a:r>
            <a:endParaRPr sz="1700">
              <a:latin typeface="Cambria"/>
              <a:cs typeface="Cambria"/>
            </a:endParaRPr>
          </a:p>
          <a:p>
            <a:pPr marL="189230" algn="just">
              <a:lnSpc>
                <a:spcPct val="100000"/>
              </a:lnSpc>
              <a:spcBef>
                <a:spcPts val="1100"/>
              </a:spcBef>
            </a:pPr>
            <a:r>
              <a:rPr sz="1700" spc="-25" dirty="0">
                <a:latin typeface="Cambria"/>
                <a:cs typeface="Cambria"/>
              </a:rPr>
              <a:t>For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-30" dirty="0">
                <a:latin typeface="Cambria"/>
                <a:cs typeface="Cambria"/>
              </a:rPr>
              <a:t>CFYm1</a:t>
            </a:r>
            <a:r>
              <a:rPr sz="1700" spc="15" dirty="0">
                <a:latin typeface="Cambria"/>
                <a:cs typeface="Cambria"/>
              </a:rPr>
              <a:t> </a:t>
            </a:r>
            <a:r>
              <a:rPr sz="1700" spc="-5" dirty="0">
                <a:latin typeface="Cambria"/>
                <a:cs typeface="Cambria"/>
              </a:rPr>
              <a:t>(Similar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-5" dirty="0">
                <a:latin typeface="Cambria"/>
                <a:cs typeface="Cambria"/>
              </a:rPr>
              <a:t>table</a:t>
            </a:r>
            <a:r>
              <a:rPr sz="1700" spc="-10" dirty="0">
                <a:latin typeface="Cambria"/>
                <a:cs typeface="Cambria"/>
              </a:rPr>
              <a:t> </a:t>
            </a:r>
            <a:r>
              <a:rPr sz="1700" spc="-15" dirty="0">
                <a:latin typeface="Cambria"/>
                <a:cs typeface="Cambria"/>
              </a:rPr>
              <a:t>to</a:t>
            </a:r>
            <a:r>
              <a:rPr sz="1700" spc="5" dirty="0">
                <a:latin typeface="Cambria"/>
                <a:cs typeface="Cambria"/>
              </a:rPr>
              <a:t> </a:t>
            </a:r>
            <a:r>
              <a:rPr sz="1700" spc="-5" dirty="0">
                <a:latin typeface="Cambria"/>
                <a:cs typeface="Cambria"/>
              </a:rPr>
              <a:t>be </a:t>
            </a:r>
            <a:r>
              <a:rPr sz="1700" spc="-10" dirty="0">
                <a:latin typeface="Cambria"/>
                <a:cs typeface="Cambria"/>
              </a:rPr>
              <a:t>prepared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for</a:t>
            </a:r>
            <a:r>
              <a:rPr sz="1700" spc="5" dirty="0">
                <a:latin typeface="Cambria"/>
                <a:cs typeface="Cambria"/>
              </a:rPr>
              <a:t> </a:t>
            </a:r>
            <a:r>
              <a:rPr sz="1700" spc="-30" dirty="0">
                <a:latin typeface="Cambria"/>
                <a:cs typeface="Cambria"/>
              </a:rPr>
              <a:t>CFYm2</a:t>
            </a:r>
            <a:r>
              <a:rPr sz="1700" spc="10" dirty="0">
                <a:latin typeface="Cambria"/>
                <a:cs typeface="Cambria"/>
              </a:rPr>
              <a:t> </a:t>
            </a:r>
            <a:r>
              <a:rPr sz="1700" spc="-5" dirty="0">
                <a:latin typeface="Cambria"/>
                <a:cs typeface="Cambria"/>
              </a:rPr>
              <a:t>and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-25" dirty="0">
                <a:latin typeface="Cambria"/>
                <a:cs typeface="Cambria"/>
              </a:rPr>
              <a:t>CFYm3)</a:t>
            </a:r>
            <a:endParaRPr sz="1700">
              <a:latin typeface="Cambria"/>
              <a:cs typeface="Cambria"/>
            </a:endParaRPr>
          </a:p>
          <a:p>
            <a:pPr marL="260350" algn="just">
              <a:lnSpc>
                <a:spcPct val="100000"/>
              </a:lnSpc>
              <a:spcBef>
                <a:spcPts val="1435"/>
              </a:spcBef>
            </a:pPr>
            <a:r>
              <a:rPr sz="1600" b="1" spc="-30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6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600" b="1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Cambria"/>
                <a:cs typeface="Cambria"/>
              </a:rPr>
              <a:t>9.8.1:</a:t>
            </a:r>
            <a:r>
              <a:rPr sz="1600" b="1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Cambria"/>
                <a:cs typeface="Cambria"/>
              </a:rPr>
              <a:t>Summary</a:t>
            </a:r>
            <a:r>
              <a:rPr sz="16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Cambria"/>
                <a:cs typeface="Cambria"/>
              </a:rPr>
              <a:t>of</a:t>
            </a:r>
            <a:r>
              <a:rPr sz="16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Cambria"/>
                <a:cs typeface="Cambria"/>
              </a:rPr>
              <a:t>budget and actual</a:t>
            </a:r>
            <a:r>
              <a:rPr sz="1600" b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Cambria"/>
                <a:cs typeface="Cambria"/>
              </a:rPr>
              <a:t>expenditure</a:t>
            </a:r>
            <a:r>
              <a:rPr sz="1600" b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00AF50"/>
                </a:solidFill>
                <a:latin typeface="Cambria"/>
                <a:cs typeface="Cambria"/>
              </a:rPr>
              <a:t>incurred</a:t>
            </a:r>
            <a:r>
              <a:rPr sz="16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00AF50"/>
                </a:solidFill>
                <a:latin typeface="Cambria"/>
                <a:cs typeface="Cambria"/>
              </a:rPr>
              <a:t>at</a:t>
            </a:r>
            <a:r>
              <a:rPr sz="1600" b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00AF50"/>
                </a:solidFill>
                <a:latin typeface="Cambria"/>
                <a:cs typeface="Cambria"/>
              </a:rPr>
              <a:t>program</a:t>
            </a:r>
            <a:r>
              <a:rPr sz="16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00AF50"/>
                </a:solidFill>
                <a:latin typeface="Cambria"/>
                <a:cs typeface="Cambria"/>
              </a:rPr>
              <a:t>level.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7722" y="5727953"/>
            <a:ext cx="48221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mbria"/>
                <a:cs typeface="Cambria"/>
              </a:rPr>
              <a:t>Note: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Justification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and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process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 </a:t>
            </a:r>
            <a:r>
              <a:rPr sz="1600" spc="-5" dirty="0">
                <a:latin typeface="Cambria"/>
                <a:cs typeface="Cambria"/>
              </a:rPr>
              <a:t>budgeting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to </a:t>
            </a:r>
            <a:r>
              <a:rPr sz="1600" spc="-5" dirty="0">
                <a:latin typeface="Cambria"/>
                <a:cs typeface="Cambria"/>
              </a:rPr>
              <a:t>be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listed.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24025" y="4578730"/>
          <a:ext cx="7576184" cy="1109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 gridSpan="2"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Budget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CFYm1: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Actual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expenditure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CFYm1: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4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CFYm1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: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300" b="1" dirty="0">
                          <a:latin typeface="Cambria"/>
                          <a:cs typeface="Cambria"/>
                        </a:rPr>
                        <a:t>Demanded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 marR="177800" indent="1162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Alloca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ed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187960" indent="2292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Expenditu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e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300" b="1" dirty="0">
                          <a:latin typeface="Cambria"/>
                          <a:cs typeface="Cambria"/>
                        </a:rPr>
                        <a:t>%</a:t>
                      </a:r>
                      <a:r>
                        <a:rPr sz="1300" b="1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Spent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Expenditure</a:t>
                      </a:r>
                      <a:r>
                        <a:rPr sz="13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per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student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966" y="1266697"/>
            <a:ext cx="7667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9.8.2: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Budget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and actual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expenditure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incurred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at</a:t>
            </a:r>
            <a:r>
              <a:rPr sz="1800" b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program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level.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28674" y="1751710"/>
          <a:ext cx="7645400" cy="327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6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64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Items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0096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get  ed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CFY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95885" indent="-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xpe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nses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CFY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(till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…)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8699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get  ed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CFYm1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920" marR="112395" indent="104139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Expenses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CF</a:t>
                      </a:r>
                      <a:r>
                        <a:rPr sz="1200" b="1" spc="-7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m1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2555" marR="113664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get  ed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CFYm2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270" marR="120014" indent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Expens  es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CFYm2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 marR="11112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get  ed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CFYm3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87630" indent="104139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Expenses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CF</a:t>
                      </a:r>
                      <a:r>
                        <a:rPr sz="1200" b="1" spc="-7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m3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5" dirty="0">
                          <a:latin typeface="Cambria"/>
                          <a:cs typeface="Cambria"/>
                        </a:rPr>
                        <a:t>Laboratory</a:t>
                      </a:r>
                      <a:endParaRPr sz="15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500" spc="-5" dirty="0">
                          <a:latin typeface="Cambria"/>
                          <a:cs typeface="Cambria"/>
                        </a:rPr>
                        <a:t>equipment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10" dirty="0">
                          <a:latin typeface="Cambria"/>
                          <a:cs typeface="Cambria"/>
                        </a:rPr>
                        <a:t>Software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5" dirty="0">
                          <a:latin typeface="Cambria"/>
                          <a:cs typeface="Cambria"/>
                        </a:rPr>
                        <a:t>SDGs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239">
                <a:tc>
                  <a:txBody>
                    <a:bodyPr/>
                    <a:lstStyle/>
                    <a:p>
                      <a:pPr marL="91440" marR="2349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5" dirty="0">
                          <a:latin typeface="Cambria"/>
                          <a:cs typeface="Cambria"/>
                        </a:rPr>
                        <a:t>Support </a:t>
                      </a:r>
                      <a:r>
                        <a:rPr sz="1500" spc="-10" dirty="0">
                          <a:latin typeface="Cambria"/>
                          <a:cs typeface="Cambria"/>
                        </a:rPr>
                        <a:t>for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10" dirty="0">
                          <a:latin typeface="Cambria"/>
                          <a:cs typeface="Cambria"/>
                        </a:rPr>
                        <a:t>faculty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500" spc="-1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500" spc="-30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elopment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500" spc="-5" dirty="0">
                          <a:latin typeface="Cambria"/>
                          <a:cs typeface="Cambria"/>
                        </a:rPr>
                        <a:t>R&amp;D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8775" y="1312417"/>
            <a:ext cx="7667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9.8.2: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Budget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and actual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expenditure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incurred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at</a:t>
            </a:r>
            <a:r>
              <a:rPr sz="1800" b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00AF50"/>
                </a:solidFill>
                <a:latin typeface="Cambria"/>
                <a:cs typeface="Cambria"/>
              </a:rPr>
              <a:t>program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level.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6019" y="4451350"/>
            <a:ext cx="21482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mbria"/>
                <a:cs typeface="Cambria"/>
              </a:rPr>
              <a:t>*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Items</a:t>
            </a:r>
            <a:r>
              <a:rPr sz="1600" spc="-10" dirty="0">
                <a:latin typeface="Cambria"/>
                <a:cs typeface="Cambria"/>
              </a:rPr>
              <a:t> to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be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mentioned.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80617" y="1724279"/>
          <a:ext cx="8222615" cy="2532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7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18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18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Items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 marR="8699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get  ed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CFY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90805" indent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xpe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nses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CFY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(till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…)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 marR="11303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get  ed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CFYm1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 marR="146685" indent="104139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Expenses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CF</a:t>
                      </a:r>
                      <a:r>
                        <a:rPr sz="1200" b="1" spc="-7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m1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10287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e  d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CFYm2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7475" marR="108585" indent="-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Expense  s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CFYm2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9969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Bu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ge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e  d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CFYm3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 marR="120650" indent="10477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Actual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Expenses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CF</a:t>
                      </a:r>
                      <a:r>
                        <a:rPr sz="1200" b="1" spc="-7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m3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39">
                <a:tc>
                  <a:txBody>
                    <a:bodyPr/>
                    <a:lstStyle/>
                    <a:p>
                      <a:pPr marL="91440" marR="876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5" dirty="0">
                          <a:latin typeface="Cambria"/>
                          <a:cs typeface="Cambria"/>
                        </a:rPr>
                        <a:t>Industrial 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15" dirty="0">
                          <a:latin typeface="Cambria"/>
                          <a:cs typeface="Cambria"/>
                        </a:rPr>
                        <a:t>Training,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Industry </a:t>
                      </a:r>
                      <a:r>
                        <a:rPr sz="1500" spc="-3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expert,</a:t>
                      </a:r>
                      <a:r>
                        <a:rPr sz="15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Internship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91440" marR="4032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5" dirty="0">
                          <a:latin typeface="Cambria"/>
                          <a:cs typeface="Cambria"/>
                        </a:rPr>
                        <a:t>Mi</a:t>
                      </a:r>
                      <a:r>
                        <a:rPr sz="1500" spc="-1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cella</a:t>
                      </a:r>
                      <a:r>
                        <a:rPr sz="1500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eo</a:t>
                      </a:r>
                      <a:r>
                        <a:rPr sz="1500" spc="5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s 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expenses</a:t>
                      </a:r>
                      <a:r>
                        <a:rPr sz="15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dirty="0">
                          <a:latin typeface="Cambria"/>
                          <a:cs typeface="Cambria"/>
                        </a:rPr>
                        <a:t>*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25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5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spc="-5" dirty="0">
                          <a:latin typeface="Cambria"/>
                          <a:cs typeface="Cambria"/>
                        </a:rPr>
                        <a:t>amount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38" y="1065484"/>
            <a:ext cx="8284845" cy="4806315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725805" lvl="1" indent="-713740">
              <a:lnSpc>
                <a:spcPct val="100000"/>
              </a:lnSpc>
              <a:spcBef>
                <a:spcPts val="1530"/>
              </a:spcBef>
              <a:buAutoNum type="arabicPeriod" startAt="9"/>
              <a:tabLst>
                <a:tab pos="725805" algn="l"/>
                <a:tab pos="726440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Quality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of Learning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Resources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(Hard/Soft)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(05)</a:t>
            </a:r>
            <a:endParaRPr sz="2200">
              <a:latin typeface="Cambria"/>
              <a:cs typeface="Cambria"/>
            </a:endParaRPr>
          </a:p>
          <a:p>
            <a:pPr marL="725805" algn="just">
              <a:lnSpc>
                <a:spcPct val="100000"/>
              </a:lnSpc>
              <a:spcBef>
                <a:spcPts val="1165"/>
              </a:spcBef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details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available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learning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resources,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including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e-resources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(books</a:t>
            </a:r>
            <a:endParaRPr sz="1800">
              <a:latin typeface="Cambria"/>
              <a:cs typeface="Cambria"/>
            </a:endParaRPr>
          </a:p>
          <a:p>
            <a:pPr marL="725805" marR="6350" algn="just">
              <a:lnSpc>
                <a:spcPct val="170000"/>
              </a:lnSpc>
              <a:spcBef>
                <a:spcPts val="50"/>
              </a:spcBef>
            </a:pPr>
            <a:r>
              <a:rPr sz="1800" spc="-5" dirty="0">
                <a:latin typeface="Cambria"/>
                <a:cs typeface="Cambria"/>
              </a:rPr>
              <a:t>and journals), as </a:t>
            </a:r>
            <a:r>
              <a:rPr sz="1800" spc="-10" dirty="0">
                <a:latin typeface="Cambria"/>
                <a:cs typeface="Cambria"/>
              </a:rPr>
              <a:t>well </a:t>
            </a:r>
            <a:r>
              <a:rPr sz="1800" spc="-5" dirty="0">
                <a:latin typeface="Cambria"/>
                <a:cs typeface="Cambria"/>
              </a:rPr>
              <a:t>as information on the accessibility of </a:t>
            </a:r>
            <a:r>
              <a:rPr sz="1800" dirty="0">
                <a:latin typeface="Cambria"/>
                <a:cs typeface="Cambria"/>
              </a:rPr>
              <a:t>these </a:t>
            </a:r>
            <a:r>
              <a:rPr sz="1800" spc="-10" dirty="0">
                <a:latin typeface="Cambria"/>
                <a:cs typeface="Cambria"/>
              </a:rPr>
              <a:t>resources </a:t>
            </a:r>
            <a:r>
              <a:rPr sz="1800" spc="-20" dirty="0">
                <a:latin typeface="Cambria"/>
                <a:cs typeface="Cambria"/>
              </a:rPr>
              <a:t>to 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students.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Additionally,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describe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dirty="0">
                <a:latin typeface="Cambria"/>
                <a:cs typeface="Cambria"/>
              </a:rPr>
              <a:t> support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provided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to</a:t>
            </a:r>
            <a:r>
              <a:rPr sz="1800" spc="-5" dirty="0">
                <a:latin typeface="Cambria"/>
                <a:cs typeface="Cambria"/>
              </a:rPr>
              <a:t> students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self-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learning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activities.)</a:t>
            </a:r>
            <a:endParaRPr sz="1800">
              <a:latin typeface="Cambria"/>
              <a:cs typeface="Cambria"/>
            </a:endParaRPr>
          </a:p>
          <a:p>
            <a:pPr marL="725805" lvl="1" indent="-713740">
              <a:lnSpc>
                <a:spcPct val="100000"/>
              </a:lnSpc>
              <a:spcBef>
                <a:spcPts val="1725"/>
              </a:spcBef>
              <a:buAutoNum type="arabicPeriod" startAt="10"/>
              <a:tabLst>
                <a:tab pos="726440" algn="l"/>
              </a:tabLst>
            </a:pP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E-Governance</a:t>
            </a:r>
            <a:r>
              <a:rPr sz="2200" b="1" spc="-5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(05)</a:t>
            </a:r>
            <a:endParaRPr sz="2200">
              <a:latin typeface="Cambria"/>
              <a:cs typeface="Cambria"/>
            </a:endParaRPr>
          </a:p>
          <a:p>
            <a:pPr marL="725805" marR="5080" algn="just">
              <a:lnSpc>
                <a:spcPct val="170000"/>
              </a:lnSpc>
              <a:spcBef>
                <a:spcPts val="125"/>
              </a:spcBef>
            </a:pPr>
            <a:r>
              <a:rPr sz="1800" spc="-10" dirty="0">
                <a:latin typeface="Cambria"/>
                <a:cs typeface="Cambria"/>
              </a:rPr>
              <a:t>(E-governance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initiatives,</a:t>
            </a:r>
            <a:r>
              <a:rPr sz="1800" spc="-5" dirty="0">
                <a:latin typeface="Cambria"/>
                <a:cs typeface="Cambria"/>
              </a:rPr>
              <a:t> sustainable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practices</a:t>
            </a:r>
            <a:r>
              <a:rPr sz="1800" spc="-5" dirty="0">
                <a:latin typeface="Cambria"/>
                <a:cs typeface="Cambria"/>
              </a:rPr>
              <a:t> in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academic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learning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management, campus-wide computing </a:t>
            </a:r>
            <a:r>
              <a:rPr sz="1800" spc="-10" dirty="0">
                <a:latin typeface="Cambria"/>
                <a:cs typeface="Cambria"/>
              </a:rPr>
              <a:t>resources, </a:t>
            </a:r>
            <a:r>
              <a:rPr sz="1800" spc="-5" dirty="0">
                <a:latin typeface="Cambria"/>
                <a:cs typeface="Cambria"/>
              </a:rPr>
              <a:t>and their accessibility and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availability </a:t>
            </a:r>
            <a:r>
              <a:rPr sz="1800" spc="-10" dirty="0">
                <a:latin typeface="Cambria"/>
                <a:cs typeface="Cambria"/>
              </a:rPr>
              <a:t>to </a:t>
            </a:r>
            <a:r>
              <a:rPr sz="1800" spc="-5" dirty="0">
                <a:latin typeface="Cambria"/>
                <a:cs typeface="Cambria"/>
              </a:rPr>
              <a:t>support academic and professional </a:t>
            </a:r>
            <a:r>
              <a:rPr sz="1800" spc="-10" dirty="0">
                <a:latin typeface="Cambria"/>
                <a:cs typeface="Cambria"/>
              </a:rPr>
              <a:t>activities for </a:t>
            </a:r>
            <a:r>
              <a:rPr sz="1800" spc="-5" dirty="0">
                <a:latin typeface="Cambria"/>
                <a:cs typeface="Cambria"/>
              </a:rPr>
              <a:t>students and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faculty.)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38" y="1386331"/>
            <a:ext cx="8285480" cy="3262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1900" algn="l"/>
                <a:tab pos="3474720" algn="l"/>
                <a:tab pos="6040755" algn="l"/>
                <a:tab pos="6777990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9.11.</a:t>
            </a:r>
            <a:r>
              <a:rPr sz="2200" b="1" spc="2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Initiatives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and	Implementation	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of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Sustainable</a:t>
            </a:r>
            <a:endParaRPr sz="2200">
              <a:latin typeface="Cambria"/>
              <a:cs typeface="Cambria"/>
            </a:endParaRPr>
          </a:p>
          <a:p>
            <a:pPr marL="725805" algn="just">
              <a:lnSpc>
                <a:spcPct val="100000"/>
              </a:lnSpc>
              <a:spcBef>
                <a:spcPts val="1585"/>
              </a:spcBef>
            </a:pP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Development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Goals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(SDGs) (10)</a:t>
            </a:r>
            <a:endParaRPr sz="2200">
              <a:latin typeface="Cambria"/>
              <a:cs typeface="Cambria"/>
            </a:endParaRPr>
          </a:p>
          <a:p>
            <a:pPr marL="725805" marR="6350" algn="just">
              <a:lnSpc>
                <a:spcPct val="170600"/>
              </a:lnSpc>
              <a:spcBef>
                <a:spcPts val="204"/>
              </a:spcBef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-5" dirty="0">
                <a:latin typeface="Cambria"/>
                <a:cs typeface="Cambria"/>
              </a:rPr>
              <a:t> details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initiatives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taken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towards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implementation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SDG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specifically on </a:t>
            </a:r>
            <a:r>
              <a:rPr sz="1800" spc="-10" dirty="0">
                <a:latin typeface="Cambria"/>
                <a:cs typeface="Cambria"/>
              </a:rPr>
              <a:t>green </a:t>
            </a:r>
            <a:r>
              <a:rPr sz="1800" spc="-30" dirty="0">
                <a:latin typeface="Cambria"/>
                <a:cs typeface="Cambria"/>
              </a:rPr>
              <a:t>energy, </a:t>
            </a:r>
            <a:r>
              <a:rPr sz="1800" spc="-15" dirty="0">
                <a:latin typeface="Cambria"/>
                <a:cs typeface="Cambria"/>
              </a:rPr>
              <a:t>waste </a:t>
            </a:r>
            <a:r>
              <a:rPr sz="1800" spc="-5" dirty="0">
                <a:latin typeface="Cambria"/>
                <a:cs typeface="Cambria"/>
              </a:rPr>
              <a:t>management, preserving </a:t>
            </a:r>
            <a:r>
              <a:rPr sz="1800" spc="-40" dirty="0">
                <a:latin typeface="Cambria"/>
                <a:cs typeface="Cambria"/>
              </a:rPr>
              <a:t>water, </a:t>
            </a:r>
            <a:r>
              <a:rPr sz="1800" spc="-5" dirty="0">
                <a:latin typeface="Cambria"/>
                <a:cs typeface="Cambria"/>
              </a:rPr>
              <a:t>net </a:t>
            </a:r>
            <a:r>
              <a:rPr sz="1800" spc="-10" dirty="0">
                <a:latin typeface="Cambria"/>
                <a:cs typeface="Cambria"/>
              </a:rPr>
              <a:t>zero, 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quality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education,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reuse,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recycle,</a:t>
            </a:r>
            <a:r>
              <a:rPr sz="1800" spc="-5" dirty="0">
                <a:latin typeface="Cambria"/>
                <a:cs typeface="Cambria"/>
              </a:rPr>
              <a:t> less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use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to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renewables,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etc.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Provide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evidences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on</a:t>
            </a:r>
            <a:r>
              <a:rPr sz="1800" dirty="0">
                <a:latin typeface="Cambria"/>
                <a:cs typeface="Cambria"/>
              </a:rPr>
              <a:t> implementation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(projects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assigned,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R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&amp;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activities,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entrepreneurial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activities,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outreach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programs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etc.)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938" y="1193464"/>
            <a:ext cx="8284845" cy="4069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5805" marR="5080" indent="-713740">
              <a:lnSpc>
                <a:spcPct val="140000"/>
              </a:lnSpc>
              <a:spcBef>
                <a:spcPts val="95"/>
              </a:spcBef>
              <a:tabLst>
                <a:tab pos="2277110" algn="l"/>
                <a:tab pos="4008120" algn="l"/>
                <a:tab pos="5501640" algn="l"/>
                <a:tab pos="618934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9.12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sz="2200" b="1" spc="20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spc="-50" dirty="0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sz="2200" b="1" spc="-55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at</a:t>
            </a:r>
            <a:r>
              <a:rPr sz="2200" b="1" spc="-70" dirty="0">
                <a:solidFill>
                  <a:srgbClr val="0000FF"/>
                </a:solidFill>
                <a:latin typeface="Cambria"/>
                <a:cs typeface="Cambria"/>
              </a:rPr>
              <a:t>iv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	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ducati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nal	I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ia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spc="-70" dirty="0">
                <a:solidFill>
                  <a:srgbClr val="0000FF"/>
                </a:solidFill>
                <a:latin typeface="Cambria"/>
                <a:cs typeface="Cambria"/>
              </a:rPr>
              <a:t>iv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es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nd	I</a:t>
            </a:r>
            <a:r>
              <a:rPr sz="2200" b="1" spc="5" dirty="0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pl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tat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on  (05)</a:t>
            </a:r>
            <a:endParaRPr sz="2200">
              <a:latin typeface="Cambria"/>
              <a:cs typeface="Cambria"/>
            </a:endParaRPr>
          </a:p>
          <a:p>
            <a:pPr marL="725805" marR="5080" algn="just">
              <a:lnSpc>
                <a:spcPct val="140300"/>
              </a:lnSpc>
              <a:spcBef>
                <a:spcPts val="210"/>
              </a:spcBef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-5" dirty="0">
                <a:latin typeface="Cambria"/>
                <a:cs typeface="Cambria"/>
              </a:rPr>
              <a:t> details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initiatives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taken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towards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mobility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students,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implementation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academic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bank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credits,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dirty="0">
                <a:latin typeface="Cambria"/>
                <a:cs typeface="Cambria"/>
              </a:rPr>
              <a:t> support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-5" dirty="0">
                <a:latin typeface="Cambria"/>
                <a:cs typeface="Cambria"/>
              </a:rPr>
              <a:t> holistic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education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including</a:t>
            </a:r>
            <a:r>
              <a:rPr sz="1800" dirty="0">
                <a:latin typeface="Cambria"/>
                <a:cs typeface="Cambria"/>
              </a:rPr>
              <a:t> human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values,</a:t>
            </a:r>
            <a:r>
              <a:rPr sz="1800" spc="-5" dirty="0">
                <a:latin typeface="Cambria"/>
                <a:cs typeface="Cambria"/>
              </a:rPr>
              <a:t> multidisciplinary/interdisciplinary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curriculum/programs, </a:t>
            </a:r>
            <a:r>
              <a:rPr sz="1800" spc="-10" dirty="0">
                <a:latin typeface="Cambria"/>
                <a:cs typeface="Cambria"/>
              </a:rPr>
              <a:t>initiatives </a:t>
            </a:r>
            <a:r>
              <a:rPr sz="1800" spc="-5" dirty="0">
                <a:latin typeface="Cambria"/>
                <a:cs typeface="Cambria"/>
              </a:rPr>
              <a:t>on Indian </a:t>
            </a:r>
            <a:r>
              <a:rPr sz="1800" spc="-10" dirty="0">
                <a:latin typeface="Cambria"/>
                <a:cs typeface="Cambria"/>
              </a:rPr>
              <a:t>Knowledge System, </a:t>
            </a:r>
            <a:r>
              <a:rPr sz="1800" dirty="0">
                <a:latin typeface="Cambria"/>
                <a:cs typeface="Cambria"/>
              </a:rPr>
              <a:t>Contribution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towards </a:t>
            </a:r>
            <a:r>
              <a:rPr sz="1800" spc="-5" dirty="0">
                <a:latin typeface="Cambria"/>
                <a:cs typeface="Cambria"/>
              </a:rPr>
              <a:t>and implementation of teaching in Indian language, </a:t>
            </a:r>
            <a:r>
              <a:rPr sz="1800" spc="-10" dirty="0">
                <a:latin typeface="Cambria"/>
                <a:cs typeface="Cambria"/>
              </a:rPr>
              <a:t>etc. Policies </a:t>
            </a:r>
            <a:r>
              <a:rPr sz="1800" spc="-5" dirty="0">
                <a:latin typeface="Cambria"/>
                <a:cs typeface="Cambria"/>
              </a:rPr>
              <a:t>on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inclusivity and </a:t>
            </a:r>
            <a:r>
              <a:rPr sz="1800" dirty="0">
                <a:latin typeface="Cambria"/>
                <a:cs typeface="Cambria"/>
              </a:rPr>
              <a:t>equity </a:t>
            </a:r>
            <a:r>
              <a:rPr sz="1800" spc="-5" dirty="0">
                <a:latin typeface="Cambria"/>
                <a:cs typeface="Cambria"/>
              </a:rPr>
              <a:t>and their implementation, support </a:t>
            </a:r>
            <a:r>
              <a:rPr sz="1800" spc="-10" dirty="0">
                <a:latin typeface="Cambria"/>
                <a:cs typeface="Cambria"/>
              </a:rPr>
              <a:t>for </a:t>
            </a:r>
            <a:r>
              <a:rPr sz="1800" spc="-20" dirty="0">
                <a:latin typeface="Cambria"/>
                <a:cs typeface="Cambria"/>
              </a:rPr>
              <a:t>economically, 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socially</a:t>
            </a:r>
            <a:r>
              <a:rPr sz="1800" spc="-5" dirty="0">
                <a:latin typeface="Cambria"/>
                <a:cs typeface="Cambria"/>
              </a:rPr>
              <a:t> and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physically</a:t>
            </a:r>
            <a:r>
              <a:rPr sz="1800" spc="-5" dirty="0">
                <a:latin typeface="Cambria"/>
                <a:cs typeface="Cambria"/>
              </a:rPr>
              <a:t> challenged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students.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Action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plan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its </a:t>
            </a:r>
            <a:r>
              <a:rPr sz="1800" dirty="0">
                <a:latin typeface="Cambria"/>
                <a:cs typeface="Cambria"/>
              </a:rPr>
              <a:t> implementation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slow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learners.)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6676" y="612464"/>
            <a:ext cx="8067479" cy="5310030"/>
          </a:xfrm>
          <a:prstGeom prst="rect">
            <a:avLst/>
          </a:prstGeom>
        </p:spPr>
      </p:pic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559" y="1166824"/>
            <a:ext cx="8524875" cy="5074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5805" marR="7620" indent="-713740">
              <a:lnSpc>
                <a:spcPct val="150000"/>
              </a:lnSpc>
              <a:spcBef>
                <a:spcPts val="95"/>
              </a:spcBef>
              <a:tabLst>
                <a:tab pos="1823720" algn="l"/>
                <a:tab pos="3658870" algn="l"/>
                <a:tab pos="5070475" algn="l"/>
                <a:tab pos="5727065" algn="l"/>
                <a:tab pos="7604759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9.13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r>
              <a:rPr sz="2200" b="1" spc="20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0" dirty="0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acul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y	</a:t>
            </a:r>
            <a:r>
              <a:rPr sz="2200" b="1" spc="-65" dirty="0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form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	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pp</a:t>
            </a:r>
            <a:r>
              <a:rPr sz="2200" b="1" spc="-40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ais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l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d	D</a:t>
            </a:r>
            <a:r>
              <a:rPr sz="2200" b="1" spc="-50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70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opm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nt	</a:t>
            </a:r>
            <a:r>
              <a:rPr sz="2200" b="1" spc="-55" dirty="0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sz="2200" b="1" spc="-45" dirty="0">
                <a:solidFill>
                  <a:srgbClr val="0000FF"/>
                </a:solidFill>
                <a:latin typeface="Cambria"/>
                <a:cs typeface="Cambria"/>
              </a:rPr>
              <a:t>y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em  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(FPADS)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200">
              <a:latin typeface="Cambria"/>
              <a:cs typeface="Cambria"/>
            </a:endParaRPr>
          </a:p>
          <a:p>
            <a:pPr marL="186690" marR="5080" indent="1905" algn="just">
              <a:lnSpc>
                <a:spcPct val="150000"/>
              </a:lnSpc>
              <a:spcBef>
                <a:spcPts val="150"/>
              </a:spcBef>
            </a:pPr>
            <a:r>
              <a:rPr sz="1600" spc="-10" dirty="0">
                <a:latin typeface="Cambria"/>
                <a:cs typeface="Cambria"/>
              </a:rPr>
              <a:t>(Faculty </a:t>
            </a:r>
            <a:r>
              <a:rPr sz="1600" spc="-5" dirty="0">
                <a:latin typeface="Cambria"/>
                <a:cs typeface="Cambria"/>
              </a:rPr>
              <a:t>members </a:t>
            </a:r>
            <a:r>
              <a:rPr sz="1600" dirty="0">
                <a:latin typeface="Cambria"/>
                <a:cs typeface="Cambria"/>
              </a:rPr>
              <a:t>of </a:t>
            </a:r>
            <a:r>
              <a:rPr sz="1600" spc="-5" dirty="0">
                <a:latin typeface="Cambria"/>
                <a:cs typeface="Cambria"/>
              </a:rPr>
              <a:t>Higher Educational Institutions </a:t>
            </a:r>
            <a:r>
              <a:rPr sz="1600" spc="-10" dirty="0">
                <a:latin typeface="Cambria"/>
                <a:cs typeface="Cambria"/>
              </a:rPr>
              <a:t>today </a:t>
            </a:r>
            <a:r>
              <a:rPr sz="1600" spc="-20" dirty="0">
                <a:latin typeface="Cambria"/>
                <a:cs typeface="Cambria"/>
              </a:rPr>
              <a:t>have </a:t>
            </a:r>
            <a:r>
              <a:rPr sz="1600" spc="-15" dirty="0">
                <a:latin typeface="Cambria"/>
                <a:cs typeface="Cambria"/>
              </a:rPr>
              <a:t>to </a:t>
            </a:r>
            <a:r>
              <a:rPr sz="1600" spc="-10" dirty="0">
                <a:latin typeface="Cambria"/>
                <a:cs typeface="Cambria"/>
              </a:rPr>
              <a:t>perform </a:t>
            </a:r>
            <a:r>
              <a:rPr sz="1600" dirty="0">
                <a:latin typeface="Cambria"/>
                <a:cs typeface="Cambria"/>
              </a:rPr>
              <a:t>a </a:t>
            </a:r>
            <a:r>
              <a:rPr sz="1600" spc="-5" dirty="0">
                <a:latin typeface="Cambria"/>
                <a:cs typeface="Cambria"/>
              </a:rPr>
              <a:t>variety </a:t>
            </a:r>
            <a:r>
              <a:rPr sz="1600" dirty="0">
                <a:latin typeface="Cambria"/>
                <a:cs typeface="Cambria"/>
              </a:rPr>
              <a:t>of </a:t>
            </a:r>
            <a:r>
              <a:rPr sz="1600" spc="-10" dirty="0">
                <a:latin typeface="Cambria"/>
                <a:cs typeface="Cambria"/>
              </a:rPr>
              <a:t>tasks </a:t>
            </a:r>
            <a:r>
              <a:rPr sz="1600" spc="-5" dirty="0">
                <a:latin typeface="Cambria"/>
                <a:cs typeface="Cambria"/>
              </a:rPr>
              <a:t> pertaining </a:t>
            </a:r>
            <a:r>
              <a:rPr sz="1600" spc="-10" dirty="0">
                <a:latin typeface="Cambria"/>
                <a:cs typeface="Cambria"/>
              </a:rPr>
              <a:t>to diverse roles. </a:t>
            </a:r>
            <a:r>
              <a:rPr sz="1600" spc="-5" dirty="0">
                <a:latin typeface="Cambria"/>
                <a:cs typeface="Cambria"/>
              </a:rPr>
              <a:t>In addition </a:t>
            </a:r>
            <a:r>
              <a:rPr sz="1600" spc="-15" dirty="0">
                <a:latin typeface="Cambria"/>
                <a:cs typeface="Cambria"/>
              </a:rPr>
              <a:t>to </a:t>
            </a:r>
            <a:r>
              <a:rPr sz="1600" spc="-5" dirty="0">
                <a:latin typeface="Cambria"/>
                <a:cs typeface="Cambria"/>
              </a:rPr>
              <a:t>instruction, </a:t>
            </a:r>
            <a:r>
              <a:rPr sz="1600" spc="-10" dirty="0">
                <a:latin typeface="Cambria"/>
                <a:cs typeface="Cambria"/>
              </a:rPr>
              <a:t>faculty </a:t>
            </a:r>
            <a:r>
              <a:rPr sz="1600" spc="-5" dirty="0">
                <a:latin typeface="Cambria"/>
                <a:cs typeface="Cambria"/>
              </a:rPr>
              <a:t>members need </a:t>
            </a:r>
            <a:r>
              <a:rPr sz="1600" spc="-10" dirty="0">
                <a:latin typeface="Cambria"/>
                <a:cs typeface="Cambria"/>
              </a:rPr>
              <a:t>to </a:t>
            </a:r>
            <a:r>
              <a:rPr sz="1600" spc="-15" dirty="0">
                <a:latin typeface="Cambria"/>
                <a:cs typeface="Cambria"/>
              </a:rPr>
              <a:t>innovate </a:t>
            </a:r>
            <a:r>
              <a:rPr sz="1600" spc="-5" dirty="0">
                <a:latin typeface="Cambria"/>
                <a:cs typeface="Cambria"/>
              </a:rPr>
              <a:t>and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conduct </a:t>
            </a:r>
            <a:r>
              <a:rPr sz="1600" spc="-10" dirty="0">
                <a:latin typeface="Cambria"/>
                <a:cs typeface="Cambria"/>
              </a:rPr>
              <a:t>research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for</a:t>
            </a:r>
            <a:r>
              <a:rPr sz="1600" spc="-5" dirty="0">
                <a:latin typeface="Cambria"/>
                <a:cs typeface="Cambria"/>
              </a:rPr>
              <a:t> their </a:t>
            </a:r>
            <a:r>
              <a:rPr sz="1600" spc="-10" dirty="0">
                <a:latin typeface="Cambria"/>
                <a:cs typeface="Cambria"/>
              </a:rPr>
              <a:t>self-renewal,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keep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abreast </a:t>
            </a:r>
            <a:r>
              <a:rPr sz="1600" dirty="0">
                <a:latin typeface="Cambria"/>
                <a:cs typeface="Cambria"/>
              </a:rPr>
              <a:t>of </a:t>
            </a:r>
            <a:r>
              <a:rPr sz="1600" spc="-5" dirty="0">
                <a:latin typeface="Cambria"/>
                <a:cs typeface="Cambria"/>
              </a:rPr>
              <a:t>changes in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technology,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and </a:t>
            </a:r>
            <a:r>
              <a:rPr sz="1600" spc="-10" dirty="0">
                <a:latin typeface="Cambria"/>
                <a:cs typeface="Cambria"/>
              </a:rPr>
              <a:t>develop 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expertise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for</a:t>
            </a:r>
            <a:r>
              <a:rPr sz="1600" spc="-5" dirty="0">
                <a:latin typeface="Cambria"/>
                <a:cs typeface="Cambria"/>
              </a:rPr>
              <a:t> the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effective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implementation</a:t>
            </a:r>
            <a:r>
              <a:rPr sz="1600" dirty="0">
                <a:latin typeface="Cambria"/>
                <a:cs typeface="Cambria"/>
              </a:rPr>
              <a:t> of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curricula.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They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are</a:t>
            </a:r>
            <a:r>
              <a:rPr sz="1600" spc="-5" dirty="0">
                <a:latin typeface="Cambria"/>
                <a:cs typeface="Cambria"/>
              </a:rPr>
              <a:t> also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expected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to</a:t>
            </a:r>
            <a:r>
              <a:rPr sz="1600" spc="3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provide </a:t>
            </a:r>
            <a:r>
              <a:rPr sz="1600" spc="-5" dirty="0">
                <a:latin typeface="Cambria"/>
                <a:cs typeface="Cambria"/>
              </a:rPr>
              <a:t> services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to</a:t>
            </a:r>
            <a:r>
              <a:rPr sz="1600" spc="-5" dirty="0">
                <a:latin typeface="Cambria"/>
                <a:cs typeface="Cambria"/>
              </a:rPr>
              <a:t> the</a:t>
            </a:r>
            <a:r>
              <a:rPr sz="1600" dirty="0">
                <a:latin typeface="Cambria"/>
                <a:cs typeface="Cambria"/>
              </a:rPr>
              <a:t> industry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and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community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to</a:t>
            </a:r>
            <a:r>
              <a:rPr sz="1600" spc="-5" dirty="0">
                <a:latin typeface="Cambria"/>
                <a:cs typeface="Cambria"/>
              </a:rPr>
              <a:t> understand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and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contribute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to</a:t>
            </a:r>
            <a:r>
              <a:rPr sz="1600" spc="-5" dirty="0">
                <a:latin typeface="Cambria"/>
                <a:cs typeface="Cambria"/>
              </a:rPr>
              <a:t> solving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real-life </a:t>
            </a:r>
            <a:r>
              <a:rPr sz="1600" spc="-5" dirty="0">
                <a:latin typeface="Cambria"/>
                <a:cs typeface="Cambria"/>
              </a:rPr>
              <a:t> problems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industry.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Another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role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involves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shouldering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administrative</a:t>
            </a:r>
            <a:r>
              <a:rPr sz="1600" spc="-5" dirty="0">
                <a:latin typeface="Cambria"/>
                <a:cs typeface="Cambria"/>
              </a:rPr>
              <a:t> responsibilities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and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cooperating </a:t>
            </a:r>
            <a:r>
              <a:rPr sz="1600" spc="-5" dirty="0">
                <a:latin typeface="Cambria"/>
                <a:cs typeface="Cambria"/>
              </a:rPr>
              <a:t>with </a:t>
            </a:r>
            <a:r>
              <a:rPr sz="1600" dirty="0">
                <a:latin typeface="Cambria"/>
                <a:cs typeface="Cambria"/>
              </a:rPr>
              <a:t>other </a:t>
            </a:r>
            <a:r>
              <a:rPr sz="1600" spc="-25" dirty="0">
                <a:latin typeface="Cambria"/>
                <a:cs typeface="Cambria"/>
              </a:rPr>
              <a:t>faculty, </a:t>
            </a:r>
            <a:r>
              <a:rPr sz="1600" spc="-5" dirty="0">
                <a:latin typeface="Cambria"/>
                <a:cs typeface="Cambria"/>
              </a:rPr>
              <a:t>heads </a:t>
            </a:r>
            <a:r>
              <a:rPr sz="1600" dirty="0">
                <a:latin typeface="Cambria"/>
                <a:cs typeface="Cambria"/>
              </a:rPr>
              <a:t>of </a:t>
            </a:r>
            <a:r>
              <a:rPr sz="1600" spc="-10" dirty="0">
                <a:latin typeface="Cambria"/>
                <a:cs typeface="Cambria"/>
              </a:rPr>
              <a:t>departments, </a:t>
            </a:r>
            <a:r>
              <a:rPr sz="1600" spc="-5" dirty="0">
                <a:latin typeface="Cambria"/>
                <a:cs typeface="Cambria"/>
              </a:rPr>
              <a:t>and the head </a:t>
            </a:r>
            <a:r>
              <a:rPr sz="1600" dirty="0">
                <a:latin typeface="Cambria"/>
                <a:cs typeface="Cambria"/>
              </a:rPr>
              <a:t>of </a:t>
            </a:r>
            <a:r>
              <a:rPr sz="1600" spc="-5" dirty="0">
                <a:latin typeface="Cambria"/>
                <a:cs typeface="Cambria"/>
              </a:rPr>
              <a:t>the institute. An </a:t>
            </a:r>
            <a:r>
              <a:rPr sz="1600" spc="-15" dirty="0">
                <a:latin typeface="Cambria"/>
                <a:cs typeface="Cambria"/>
              </a:rPr>
              <a:t>effective 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performance </a:t>
            </a:r>
            <a:r>
              <a:rPr sz="1600" spc="-10" dirty="0">
                <a:latin typeface="Cambria"/>
                <a:cs typeface="Cambria"/>
              </a:rPr>
              <a:t>appraisal system for faculty </a:t>
            </a:r>
            <a:r>
              <a:rPr sz="1600" spc="-5" dirty="0">
                <a:latin typeface="Cambria"/>
                <a:cs typeface="Cambria"/>
              </a:rPr>
              <a:t>is </a:t>
            </a:r>
            <a:r>
              <a:rPr sz="1600" dirty="0">
                <a:latin typeface="Cambria"/>
                <a:cs typeface="Cambria"/>
              </a:rPr>
              <a:t>vital </a:t>
            </a:r>
            <a:r>
              <a:rPr sz="1600" spc="-10" dirty="0">
                <a:latin typeface="Cambria"/>
                <a:cs typeface="Cambria"/>
              </a:rPr>
              <a:t>for </a:t>
            </a:r>
            <a:r>
              <a:rPr sz="1600" dirty="0">
                <a:latin typeface="Cambria"/>
                <a:cs typeface="Cambria"/>
              </a:rPr>
              <a:t>optimizing </a:t>
            </a:r>
            <a:r>
              <a:rPr sz="1600" spc="-5" dirty="0">
                <a:latin typeface="Cambria"/>
                <a:cs typeface="Cambria"/>
              </a:rPr>
              <a:t>the contribution </a:t>
            </a:r>
            <a:r>
              <a:rPr sz="1600" dirty="0">
                <a:latin typeface="Cambria"/>
                <a:cs typeface="Cambria"/>
              </a:rPr>
              <a:t>of </a:t>
            </a:r>
            <a:r>
              <a:rPr sz="1600" spc="-5" dirty="0">
                <a:latin typeface="Cambria"/>
                <a:cs typeface="Cambria"/>
              </a:rPr>
              <a:t>individual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faculty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to </a:t>
            </a:r>
            <a:r>
              <a:rPr sz="1600" spc="-5" dirty="0">
                <a:latin typeface="Cambria"/>
                <a:cs typeface="Cambria"/>
              </a:rPr>
              <a:t>institutional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performance.</a:t>
            </a:r>
            <a:endParaRPr sz="1600">
              <a:latin typeface="Cambria"/>
              <a:cs typeface="Cambria"/>
            </a:endParaRPr>
          </a:p>
          <a:p>
            <a:pPr marL="187325" marR="5715" algn="just">
              <a:lnSpc>
                <a:spcPct val="150000"/>
              </a:lnSpc>
            </a:pPr>
            <a:r>
              <a:rPr sz="1600" spc="-5" dirty="0">
                <a:latin typeface="Cambria"/>
                <a:cs typeface="Cambria"/>
              </a:rPr>
              <a:t>The assessment is based </a:t>
            </a:r>
            <a:r>
              <a:rPr sz="1600" dirty="0">
                <a:latin typeface="Cambria"/>
                <a:cs typeface="Cambria"/>
              </a:rPr>
              <a:t>on a </a:t>
            </a:r>
            <a:r>
              <a:rPr sz="1600" spc="-5" dirty="0">
                <a:latin typeface="Cambria"/>
                <a:cs typeface="Cambria"/>
              </a:rPr>
              <a:t>well-defined </a:t>
            </a:r>
            <a:r>
              <a:rPr sz="1600" spc="-10" dirty="0">
                <a:latin typeface="Cambria"/>
                <a:cs typeface="Cambria"/>
              </a:rPr>
              <a:t>system for faculty appraisal for </a:t>
            </a:r>
            <a:r>
              <a:rPr sz="1600" dirty="0">
                <a:latin typeface="Cambria"/>
                <a:cs typeface="Cambria"/>
              </a:rPr>
              <a:t>all </a:t>
            </a:r>
            <a:r>
              <a:rPr sz="1600" spc="-5" dirty="0">
                <a:latin typeface="Cambria"/>
                <a:cs typeface="Cambria"/>
              </a:rPr>
              <a:t>the assessment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years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and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its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implementation and </a:t>
            </a:r>
            <a:r>
              <a:rPr sz="1600" spc="-10" dirty="0">
                <a:latin typeface="Cambria"/>
                <a:cs typeface="Cambria"/>
              </a:rPr>
              <a:t>effectiveness.)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5436" y="1128135"/>
            <a:ext cx="8136255" cy="179133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9.14.</a:t>
            </a:r>
            <a:r>
              <a:rPr sz="2200" b="1" spc="47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Outreach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Activities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(05)</a:t>
            </a:r>
            <a:endParaRPr sz="2200">
              <a:latin typeface="Cambria"/>
              <a:cs typeface="Cambria"/>
            </a:endParaRPr>
          </a:p>
          <a:p>
            <a:pPr marL="735965" marR="5080" algn="just">
              <a:lnSpc>
                <a:spcPct val="150000"/>
              </a:lnSpc>
              <a:spcBef>
                <a:spcPts val="100"/>
              </a:spcBef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-5" dirty="0">
                <a:latin typeface="Cambria"/>
                <a:cs typeface="Cambria"/>
              </a:rPr>
              <a:t> details of outreach </a:t>
            </a:r>
            <a:r>
              <a:rPr sz="1800" spc="-10" dirty="0">
                <a:latin typeface="Cambria"/>
                <a:cs typeface="Cambria"/>
              </a:rPr>
              <a:t>activities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such </a:t>
            </a:r>
            <a:r>
              <a:rPr sz="1800" spc="-5" dirty="0">
                <a:latin typeface="Cambria"/>
                <a:cs typeface="Cambria"/>
              </a:rPr>
              <a:t>as community service, Unnat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Bharat </a:t>
            </a:r>
            <a:r>
              <a:rPr sz="1800" spc="-15" dirty="0">
                <a:latin typeface="Cambria"/>
                <a:cs typeface="Cambria"/>
              </a:rPr>
              <a:t>Abhiyan, </a:t>
            </a:r>
            <a:r>
              <a:rPr sz="1800" spc="-5" dirty="0">
                <a:latin typeface="Cambria"/>
                <a:cs typeface="Cambria"/>
              </a:rPr>
              <a:t>social internship </a:t>
            </a:r>
            <a:r>
              <a:rPr sz="1800" spc="-10" dirty="0">
                <a:latin typeface="Cambria"/>
                <a:cs typeface="Cambria"/>
              </a:rPr>
              <a:t>and </a:t>
            </a:r>
            <a:r>
              <a:rPr sz="1800" spc="-5" dirty="0">
                <a:latin typeface="Cambria"/>
                <a:cs typeface="Cambria"/>
              </a:rPr>
              <a:t>society connect activities undertaken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by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 students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their </a:t>
            </a:r>
            <a:r>
              <a:rPr sz="1800" spc="-10" dirty="0">
                <a:latin typeface="Cambria"/>
                <a:cs typeface="Cambria"/>
              </a:rPr>
              <a:t>achievements.)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64699" y="163796"/>
            <a:ext cx="1166317" cy="75587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288035"/>
            <a:ext cx="7631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8310" marR="5080" indent="-170561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00080"/>
                </a:solidFill>
                <a:latin typeface="Cambria"/>
                <a:cs typeface="Cambria"/>
              </a:rPr>
              <a:t>Criterion</a:t>
            </a:r>
            <a:r>
              <a:rPr sz="2400" spc="34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800080"/>
                </a:solidFill>
                <a:latin typeface="Cambria"/>
                <a:cs typeface="Cambria"/>
              </a:rPr>
              <a:t>9:</a:t>
            </a:r>
            <a:r>
              <a:rPr sz="2400" spc="360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Student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Support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20" dirty="0">
                <a:solidFill>
                  <a:srgbClr val="800080"/>
                </a:solidFill>
                <a:latin typeface="Cambria"/>
                <a:cs typeface="Cambria"/>
              </a:rPr>
              <a:t>System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and</a:t>
            </a:r>
            <a:r>
              <a:rPr sz="2400" spc="35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15" dirty="0">
                <a:solidFill>
                  <a:srgbClr val="800080"/>
                </a:solidFill>
                <a:latin typeface="Cambria"/>
                <a:cs typeface="Cambria"/>
              </a:rPr>
              <a:t>Governance </a:t>
            </a:r>
            <a:r>
              <a:rPr sz="2400" spc="-515" dirty="0">
                <a:solidFill>
                  <a:srgbClr val="80008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9020" y="1094613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0945"/>
            <a:ext cx="1479550" cy="508634"/>
          </a:xfrm>
          <a:custGeom>
            <a:avLst/>
            <a:gdLst/>
            <a:ahLst/>
            <a:cxnLst/>
            <a:rect l="l" t="t" r="r" b="b"/>
            <a:pathLst>
              <a:path w="1479550" h="508634">
                <a:moveTo>
                  <a:pt x="0" y="0"/>
                </a:moveTo>
                <a:lnTo>
                  <a:pt x="0" y="505078"/>
                </a:lnTo>
                <a:lnTo>
                  <a:pt x="1104315" y="508253"/>
                </a:lnTo>
                <a:lnTo>
                  <a:pt x="1212977" y="508253"/>
                </a:lnTo>
                <a:lnTo>
                  <a:pt x="1217993" y="503427"/>
                </a:lnTo>
                <a:lnTo>
                  <a:pt x="1219669" y="501903"/>
                </a:lnTo>
                <a:lnTo>
                  <a:pt x="1471422" y="269620"/>
                </a:lnTo>
                <a:lnTo>
                  <a:pt x="1479137" y="255333"/>
                </a:lnTo>
                <a:lnTo>
                  <a:pt x="1477208" y="248189"/>
                </a:lnTo>
                <a:lnTo>
                  <a:pt x="1471422" y="241045"/>
                </a:lnTo>
                <a:lnTo>
                  <a:pt x="1223391" y="11937"/>
                </a:lnTo>
                <a:lnTo>
                  <a:pt x="1217993" y="11937"/>
                </a:lnTo>
                <a:lnTo>
                  <a:pt x="1217993" y="7112"/>
                </a:lnTo>
                <a:lnTo>
                  <a:pt x="1212977" y="7112"/>
                </a:lnTo>
                <a:lnTo>
                  <a:pt x="1207770" y="2412"/>
                </a:lnTo>
                <a:lnTo>
                  <a:pt x="110431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3717" y="354838"/>
            <a:ext cx="6821805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240" dirty="0">
                <a:solidFill>
                  <a:srgbClr val="FF0000"/>
                </a:solidFill>
                <a:latin typeface="Tahoma"/>
                <a:cs typeface="Tahoma"/>
              </a:rPr>
              <a:t>SA</a:t>
            </a:r>
            <a:r>
              <a:rPr sz="3500" spc="-260" dirty="0">
                <a:solidFill>
                  <a:srgbClr val="FF0000"/>
                </a:solidFill>
                <a:latin typeface="Tahoma"/>
                <a:cs typeface="Tahoma"/>
              </a:rPr>
              <a:t>R</a:t>
            </a:r>
            <a:r>
              <a:rPr sz="3500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500" spc="-330" dirty="0">
                <a:solidFill>
                  <a:srgbClr val="FF0000"/>
                </a:solidFill>
                <a:latin typeface="Tahoma"/>
                <a:cs typeface="Tahoma"/>
              </a:rPr>
              <a:t>24</a:t>
            </a:r>
            <a:r>
              <a:rPr sz="3500" spc="-185" dirty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r>
              <a:rPr sz="3500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500" spc="5" dirty="0">
                <a:solidFill>
                  <a:srgbClr val="FF0000"/>
                </a:solidFill>
                <a:latin typeface="Tahoma"/>
                <a:cs typeface="Tahoma"/>
              </a:rPr>
              <a:t>SomeChanges</a:t>
            </a:r>
            <a:r>
              <a:rPr sz="3500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500" spc="-165" dirty="0">
                <a:solidFill>
                  <a:srgbClr val="FF0000"/>
                </a:solidFill>
                <a:latin typeface="Tahoma"/>
                <a:cs typeface="Tahoma"/>
              </a:rPr>
              <a:t>to</a:t>
            </a:r>
            <a:r>
              <a:rPr sz="3500" spc="-4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500" spc="-70" dirty="0">
                <a:solidFill>
                  <a:srgbClr val="FF0000"/>
                </a:solidFill>
                <a:latin typeface="Tahoma"/>
                <a:cs typeface="Tahoma"/>
              </a:rPr>
              <a:t>Note</a:t>
            </a:r>
            <a:r>
              <a:rPr sz="3500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3500" spc="-295" dirty="0">
                <a:solidFill>
                  <a:srgbClr val="FF0000"/>
                </a:solidFill>
                <a:latin typeface="Tahoma"/>
                <a:cs typeface="Tahoma"/>
              </a:rPr>
              <a:t>: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143" y="1261110"/>
            <a:ext cx="9197340" cy="513588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45" dirty="0">
                <a:latin typeface="Tahoma"/>
                <a:cs typeface="Tahoma"/>
              </a:rPr>
              <a:t>Alignment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of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Knowledge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Profiles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for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measurement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of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outcomes..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20" dirty="0">
                <a:latin typeface="Tahoma"/>
                <a:cs typeface="Tahoma"/>
              </a:rPr>
              <a:t>Complex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Engineering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Problems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(CEP)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/activities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as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per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definition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of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IEA..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85" dirty="0">
                <a:latin typeface="Tahoma"/>
                <a:cs typeface="Tahoma"/>
              </a:rPr>
              <a:t>Sustainability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issues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to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60" dirty="0">
                <a:latin typeface="Tahoma"/>
                <a:cs typeface="Tahoma"/>
              </a:rPr>
              <a:t>be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addressed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while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solving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CEP</a:t>
            </a:r>
            <a:endParaRPr sz="1800">
              <a:latin typeface="Tahoma"/>
              <a:cs typeface="Tahoma"/>
            </a:endParaRPr>
          </a:p>
          <a:p>
            <a:pPr marL="355600" marR="151765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5" dirty="0">
                <a:latin typeface="Tahoma"/>
                <a:cs typeface="Tahoma"/>
              </a:rPr>
              <a:t>Develop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measurement </a:t>
            </a:r>
            <a:r>
              <a:rPr sz="1800" b="1" spc="-75" dirty="0">
                <a:latin typeface="Tahoma"/>
                <a:cs typeface="Tahoma"/>
              </a:rPr>
              <a:t>tools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(Rubrics)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for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Labs,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170" dirty="0">
                <a:latin typeface="Tahoma"/>
                <a:cs typeface="Tahoma"/>
              </a:rPr>
              <a:t>PBL,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Projects,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Seminars</a:t>
            </a:r>
            <a:r>
              <a:rPr sz="1800" b="1" spc="-40" dirty="0">
                <a:latin typeface="Tahoma"/>
                <a:cs typeface="Tahoma"/>
              </a:rPr>
              <a:t> carefully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targeting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the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corresponding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POs.</a:t>
            </a:r>
            <a:endParaRPr sz="1800">
              <a:latin typeface="Tahoma"/>
              <a:cs typeface="Tahoma"/>
            </a:endParaRPr>
          </a:p>
          <a:p>
            <a:pPr marL="355600" marR="80835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100" dirty="0">
                <a:latin typeface="Tahoma"/>
                <a:cs typeface="Tahoma"/>
              </a:rPr>
              <a:t>Identify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the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courses/AATs</a:t>
            </a:r>
            <a:r>
              <a:rPr sz="1800" b="1" spc="-45" dirty="0">
                <a:latin typeface="Tahoma"/>
                <a:cs typeface="Tahoma"/>
              </a:rPr>
              <a:t> which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75" dirty="0">
                <a:latin typeface="Tahoma"/>
                <a:cs typeface="Tahoma"/>
              </a:rPr>
              <a:t>can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60" dirty="0">
                <a:latin typeface="Tahoma"/>
                <a:cs typeface="Tahoma"/>
              </a:rPr>
              <a:t>be</a:t>
            </a:r>
            <a:r>
              <a:rPr sz="1800" b="1" spc="-25" dirty="0">
                <a:latin typeface="Tahoma"/>
                <a:cs typeface="Tahoma"/>
              </a:rPr>
              <a:t> used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to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address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SDGs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apart </a:t>
            </a:r>
            <a:r>
              <a:rPr sz="1800" b="1" spc="-95" dirty="0">
                <a:latin typeface="Tahoma"/>
                <a:cs typeface="Tahoma"/>
              </a:rPr>
              <a:t>from </a:t>
            </a:r>
            <a:r>
              <a:rPr sz="1800" b="1" spc="-509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projects </a:t>
            </a:r>
            <a:r>
              <a:rPr sz="1800" b="1" spc="25" dirty="0">
                <a:latin typeface="Tahoma"/>
                <a:cs typeface="Tahoma"/>
              </a:rPr>
              <a:t>and </a:t>
            </a:r>
            <a:r>
              <a:rPr sz="1800" b="1" spc="40" dirty="0">
                <a:latin typeface="Tahoma"/>
                <a:cs typeface="Tahoma"/>
              </a:rPr>
              <a:t>keep </a:t>
            </a:r>
            <a:r>
              <a:rPr sz="1800" b="1" spc="110" dirty="0">
                <a:latin typeface="Tahoma"/>
                <a:cs typeface="Tahoma"/>
              </a:rPr>
              <a:t>a </a:t>
            </a:r>
            <a:r>
              <a:rPr sz="1800" b="1" spc="-80" dirty="0">
                <a:latin typeface="Tahoma"/>
                <a:cs typeface="Tahoma"/>
              </a:rPr>
              <a:t>portfolio </a:t>
            </a:r>
            <a:r>
              <a:rPr sz="1800" b="1" spc="-75" dirty="0">
                <a:latin typeface="Tahoma"/>
                <a:cs typeface="Tahoma"/>
              </a:rPr>
              <a:t>of </a:t>
            </a:r>
            <a:r>
              <a:rPr sz="1800" b="1" spc="10" dirty="0">
                <a:latin typeface="Tahoma"/>
                <a:cs typeface="Tahoma"/>
              </a:rPr>
              <a:t>evidences </a:t>
            </a:r>
            <a:r>
              <a:rPr sz="1800" b="1" spc="-120" dirty="0">
                <a:latin typeface="Tahoma"/>
                <a:cs typeface="Tahoma"/>
              </a:rPr>
              <a:t>for </a:t>
            </a:r>
            <a:r>
              <a:rPr sz="1800" b="1" spc="-60" dirty="0">
                <a:latin typeface="Tahoma"/>
                <a:cs typeface="Tahoma"/>
              </a:rPr>
              <a:t>those </a:t>
            </a:r>
            <a:r>
              <a:rPr sz="1800" b="1" spc="10" dirty="0">
                <a:latin typeface="Tahoma"/>
                <a:cs typeface="Tahoma"/>
              </a:rPr>
              <a:t>batch </a:t>
            </a:r>
            <a:r>
              <a:rPr sz="1800" b="1" spc="-75" dirty="0">
                <a:latin typeface="Tahoma"/>
                <a:cs typeface="Tahoma"/>
              </a:rPr>
              <a:t>of </a:t>
            </a:r>
            <a:r>
              <a:rPr sz="1800" b="1" spc="-90" dirty="0">
                <a:latin typeface="Tahoma"/>
                <a:cs typeface="Tahoma"/>
              </a:rPr>
              <a:t>students </a:t>
            </a:r>
            <a:r>
              <a:rPr sz="1800" b="1" spc="-150" dirty="0">
                <a:latin typeface="Tahoma"/>
                <a:cs typeface="Tahoma"/>
              </a:rPr>
              <a:t>if </a:t>
            </a:r>
            <a:r>
              <a:rPr sz="1800" b="1" spc="-145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possible..</a:t>
            </a:r>
            <a:endParaRPr sz="1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40" dirty="0">
                <a:latin typeface="Tahoma"/>
                <a:cs typeface="Tahoma"/>
              </a:rPr>
              <a:t>Concept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of</a:t>
            </a:r>
            <a:r>
              <a:rPr sz="1800" b="1" spc="-20" dirty="0">
                <a:latin typeface="Tahoma"/>
                <a:cs typeface="Tahoma"/>
              </a:rPr>
              <a:t> allied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department </a:t>
            </a:r>
            <a:r>
              <a:rPr sz="1800" b="1" spc="25" dirty="0">
                <a:latin typeface="Tahoma"/>
                <a:cs typeface="Tahoma"/>
              </a:rPr>
              <a:t>and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faculty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requirement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for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185" dirty="0">
                <a:latin typeface="Tahoma"/>
                <a:cs typeface="Tahoma"/>
              </a:rPr>
              <a:t>SFR,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45" dirty="0">
                <a:latin typeface="Tahoma"/>
                <a:cs typeface="Tahoma"/>
              </a:rPr>
              <a:t>Cadre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proportion </a:t>
            </a:r>
            <a:r>
              <a:rPr sz="1800" b="1" spc="-509" dirty="0">
                <a:latin typeface="Tahoma"/>
                <a:cs typeface="Tahoma"/>
              </a:rPr>
              <a:t> </a:t>
            </a:r>
            <a:r>
              <a:rPr sz="1800" b="1" spc="25" dirty="0">
                <a:latin typeface="Tahoma"/>
                <a:cs typeface="Tahoma"/>
              </a:rPr>
              <a:t>and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retention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ratio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computations.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8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40" dirty="0">
                <a:latin typeface="Tahoma"/>
                <a:cs typeface="Tahoma"/>
              </a:rPr>
              <a:t>Faculty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contributions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new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criteria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95" dirty="0">
                <a:latin typeface="Tahoma"/>
                <a:cs typeface="Tahoma"/>
              </a:rPr>
              <a:t>There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is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n</a:t>
            </a:r>
            <a:r>
              <a:rPr sz="1800" b="1" spc="-20" dirty="0">
                <a:latin typeface="Tahoma"/>
                <a:cs typeface="Tahoma"/>
              </a:rPr>
              <a:t>o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separate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170" dirty="0">
                <a:latin typeface="Tahoma"/>
                <a:cs typeface="Tahoma"/>
              </a:rPr>
              <a:t>first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yea</a:t>
            </a:r>
            <a:r>
              <a:rPr sz="1800" b="1" spc="-5" dirty="0">
                <a:latin typeface="Tahoma"/>
                <a:cs typeface="Tahoma"/>
              </a:rPr>
              <a:t>r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criteria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145" dirty="0">
                <a:latin typeface="Tahoma"/>
                <a:cs typeface="Tahoma"/>
              </a:rPr>
              <a:t>1</a:t>
            </a:r>
            <a:r>
              <a:rPr sz="1800" b="1" spc="-140" dirty="0">
                <a:latin typeface="Tahoma"/>
                <a:cs typeface="Tahoma"/>
              </a:rPr>
              <a:t>1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75" dirty="0">
                <a:latin typeface="Tahoma"/>
                <a:cs typeface="Tahoma"/>
              </a:rPr>
              <a:t>PO</a:t>
            </a:r>
            <a:r>
              <a:rPr sz="1800" b="1" spc="-50" dirty="0">
                <a:latin typeface="Tahoma"/>
                <a:cs typeface="Tahoma"/>
              </a:rPr>
              <a:t>s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25" dirty="0">
                <a:latin typeface="Tahoma"/>
                <a:cs typeface="Tahoma"/>
              </a:rPr>
              <a:t>by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NBA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800" spc="-20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800" b="1" spc="-140" dirty="0">
                <a:latin typeface="Tahoma"/>
                <a:cs typeface="Tahoma"/>
              </a:rPr>
              <a:t>9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criteri</a:t>
            </a:r>
            <a:r>
              <a:rPr sz="1800" b="1" spc="-75" dirty="0">
                <a:latin typeface="Tahoma"/>
                <a:cs typeface="Tahoma"/>
              </a:rPr>
              <a:t>a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in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SAR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7074" y="125763"/>
            <a:ext cx="1192920" cy="773367"/>
          </a:xfrm>
          <a:prstGeom prst="rect">
            <a:avLst/>
          </a:prstGeom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4428" y="2285237"/>
            <a:ext cx="3061970" cy="197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5609" marR="5080" indent="-422909">
              <a:lnSpc>
                <a:spcPct val="100000"/>
              </a:lnSpc>
              <a:spcBef>
                <a:spcPts val="100"/>
              </a:spcBef>
            </a:pPr>
            <a:r>
              <a:rPr sz="6400" spc="70" dirty="0">
                <a:solidFill>
                  <a:srgbClr val="000000"/>
                </a:solidFill>
              </a:rPr>
              <a:t>THANK  </a:t>
            </a:r>
            <a:r>
              <a:rPr sz="6400" spc="-90" dirty="0">
                <a:solidFill>
                  <a:srgbClr val="000000"/>
                </a:solidFill>
              </a:rPr>
              <a:t>YOU</a:t>
            </a:r>
            <a:r>
              <a:rPr sz="6400" spc="-25" dirty="0">
                <a:solidFill>
                  <a:srgbClr val="000000"/>
                </a:solidFill>
              </a:rPr>
              <a:t> </a:t>
            </a:r>
            <a:r>
              <a:rPr sz="6400" spc="-470" dirty="0">
                <a:solidFill>
                  <a:srgbClr val="000000"/>
                </a:solidFill>
              </a:rPr>
              <a:t>!</a:t>
            </a:r>
            <a:endParaRPr sz="6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7074" y="125763"/>
            <a:ext cx="1192920" cy="7733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2986" y="313572"/>
            <a:ext cx="6162322" cy="61435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595" y="944672"/>
            <a:ext cx="7799338" cy="45998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572" y="102362"/>
            <a:ext cx="89528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000000"/>
                </a:solidFill>
              </a:rPr>
              <a:t>Washington</a:t>
            </a:r>
            <a:r>
              <a:rPr sz="2000" spc="-114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Accord</a:t>
            </a:r>
            <a:r>
              <a:rPr sz="2000" spc="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Graduate</a:t>
            </a:r>
            <a:r>
              <a:rPr sz="2000" spc="-10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Attributes</a:t>
            </a:r>
            <a:r>
              <a:rPr sz="2000" spc="20" dirty="0">
                <a:solidFill>
                  <a:srgbClr val="000000"/>
                </a:solidFill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(Revised</a:t>
            </a:r>
            <a:r>
              <a:rPr sz="2000" b="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Ver.</a:t>
            </a:r>
            <a:r>
              <a:rPr sz="2000" b="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4.0</a:t>
            </a:r>
            <a:r>
              <a:rPr sz="2000" b="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Vis-a-Vis</a:t>
            </a:r>
            <a:r>
              <a:rPr sz="2000"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Existing</a:t>
            </a:r>
            <a:r>
              <a:rPr sz="2000"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Ver.</a:t>
            </a:r>
            <a:r>
              <a:rPr sz="2000" b="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3.0)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5209" y="5728432"/>
            <a:ext cx="98298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300" i="1" dirty="0">
                <a:latin typeface="Times New Roman"/>
                <a:cs typeface="Times New Roman"/>
              </a:rPr>
              <a:t>Continue</a:t>
            </a:r>
            <a:r>
              <a:rPr sz="1300" i="1" spc="-5" dirty="0">
                <a:latin typeface="Times New Roman"/>
                <a:cs typeface="Times New Roman"/>
              </a:rPr>
              <a:t>d</a:t>
            </a:r>
            <a:r>
              <a:rPr sz="1300" i="1" spc="-10" dirty="0">
                <a:latin typeface="Times New Roman"/>
                <a:cs typeface="Times New Roman"/>
              </a:rPr>
              <a:t>…</a:t>
            </a:r>
            <a:r>
              <a:rPr sz="1300" i="1" dirty="0">
                <a:latin typeface="Times New Roman"/>
                <a:cs typeface="Times New Roman"/>
              </a:rPr>
              <a:t>…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33691" y="5697728"/>
            <a:ext cx="6731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i="1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2270" y="471423"/>
          <a:ext cx="9504680" cy="6380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842">
                <a:tc>
                  <a:txBody>
                    <a:bodyPr/>
                    <a:lstStyle/>
                    <a:p>
                      <a:pPr marL="577215">
                        <a:lnSpc>
                          <a:spcPts val="186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Differentiating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975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Characteristic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GAPC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4.0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… for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ashington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cord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Graduate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GAPC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3.0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… for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ashington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cord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Graduate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5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 marR="147320">
                        <a:lnSpc>
                          <a:spcPct val="107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Engineering Knowledge: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Breadth, depth and type of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knowledge,</a:t>
                      </a:r>
                      <a:r>
                        <a:rPr sz="16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both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theoretical </a:t>
                      </a:r>
                      <a:r>
                        <a:rPr sz="1600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practical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864"/>
                        </a:lnSpc>
                      </a:pPr>
                      <a:r>
                        <a:rPr sz="1600" spc="-18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A1:</a:t>
                      </a:r>
                      <a:r>
                        <a:rPr sz="16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Ap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ly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 mathematics,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natural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science,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computing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 marR="90170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fundamentals and an engineering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specialization as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specified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WK1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WK4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respectively to develop the solution of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problems.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864"/>
                        </a:lnSpc>
                      </a:pPr>
                      <a:r>
                        <a:rPr sz="1600" spc="-18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A1:</a:t>
                      </a:r>
                      <a:r>
                        <a:rPr sz="16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Ap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ly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 mathematics,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natural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science,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 marR="363855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fundamentals and an engineering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specialization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specified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WK1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WK4 respectively to the solution of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problems.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oblem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lysis: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Complexity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analysis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864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WA2: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Identify,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formulate,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research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literature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analyse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 marR="34925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problems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reaching substantiated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conclusions using first principles of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mathematics, natural sciences and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 sciences with holistic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considerations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sustainable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development.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(WK1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WK4)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22225">
                        <a:lnSpc>
                          <a:spcPct val="107000"/>
                        </a:lnSpc>
                        <a:spcBef>
                          <a:spcPts val="83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WA2: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Identify,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formulate,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literature and analyse complex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 problems reaching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substantiated conclusions using first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principles of mathematics, natural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sciences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sciences.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(WK1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WK4)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5478">
                <a:tc>
                  <a:txBody>
                    <a:bodyPr/>
                    <a:lstStyle/>
                    <a:p>
                      <a:pPr marL="17145" marR="123825">
                        <a:lnSpc>
                          <a:spcPct val="107000"/>
                        </a:lnSpc>
                        <a:spcBef>
                          <a:spcPts val="8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Design/ development of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solutions: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Breadth and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uniqueness of engineering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problems i.e. the extent to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which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problems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original </a:t>
                      </a:r>
                      <a:r>
                        <a:rPr sz="1600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 to where solutions have </a:t>
                      </a:r>
                      <a:r>
                        <a:rPr sz="1600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not previously been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identified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codified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864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WA3: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creative solutions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for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problems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design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 marR="137795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systems, components or processes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meet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identified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specified</a:t>
                      </a:r>
                      <a:r>
                        <a:rPr sz="1600" strike="sngStrike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needs</a:t>
                      </a:r>
                      <a:r>
                        <a:rPr sz="1600" strike="noStrike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600" strike="noStrike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appropriate </a:t>
                      </a:r>
                      <a:r>
                        <a:rPr sz="1600" strike="noStrike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consideration for public health and </a:t>
                      </a:r>
                      <a:r>
                        <a:rPr sz="1600" strike="noStrike" spc="-15" dirty="0">
                          <a:latin typeface="Times New Roman"/>
                          <a:cs typeface="Times New Roman"/>
                        </a:rPr>
                        <a:t>safety, </a:t>
                      </a:r>
                      <a:r>
                        <a:rPr sz="1600" strike="noStrike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whole-life cost, net zero carbon, as well as </a:t>
                      </a:r>
                      <a:r>
                        <a:rPr sz="1600" strike="noStrike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resource,</a:t>
                      </a:r>
                      <a:r>
                        <a:rPr sz="1600" strike="noStrike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cultural,</a:t>
                      </a:r>
                      <a:r>
                        <a:rPr sz="1600" strike="no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societal, and </a:t>
                      </a:r>
                      <a:r>
                        <a:rPr sz="1600" strike="no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sz="1600" strike="noStrike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considerations</a:t>
                      </a:r>
                      <a:r>
                        <a:rPr sz="1600" strike="noStrike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600" strike="noStrike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required.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 marR="259079">
                        <a:lnSpc>
                          <a:spcPct val="10700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WA3: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solutions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complex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 problems and design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systems,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components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processes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that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meet specified needs with appropriate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consideration for public health and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safety,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cultural, societal, and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considerations.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(WK5)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8717" y="282834"/>
            <a:ext cx="5984683" cy="611151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10945"/>
            <a:ext cx="9906000" cy="952500"/>
            <a:chOff x="0" y="710945"/>
            <a:chExt cx="9906000" cy="952500"/>
          </a:xfrm>
        </p:grpSpPr>
        <p:sp>
          <p:nvSpPr>
            <p:cNvPr id="3" name="object 3"/>
            <p:cNvSpPr/>
            <p:nvPr/>
          </p:nvSpPr>
          <p:spPr>
            <a:xfrm>
              <a:off x="0" y="710945"/>
              <a:ext cx="1479550" cy="508634"/>
            </a:xfrm>
            <a:custGeom>
              <a:avLst/>
              <a:gdLst/>
              <a:ahLst/>
              <a:cxnLst/>
              <a:rect l="l" t="t" r="r" b="b"/>
              <a:pathLst>
                <a:path w="1479550" h="508634">
                  <a:moveTo>
                    <a:pt x="0" y="0"/>
                  </a:moveTo>
                  <a:lnTo>
                    <a:pt x="0" y="505078"/>
                  </a:lnTo>
                  <a:lnTo>
                    <a:pt x="1104315" y="508253"/>
                  </a:lnTo>
                  <a:lnTo>
                    <a:pt x="1212977" y="508253"/>
                  </a:lnTo>
                  <a:lnTo>
                    <a:pt x="1217993" y="503427"/>
                  </a:lnTo>
                  <a:lnTo>
                    <a:pt x="1219669" y="501903"/>
                  </a:lnTo>
                  <a:lnTo>
                    <a:pt x="1471422" y="269620"/>
                  </a:lnTo>
                  <a:lnTo>
                    <a:pt x="1479137" y="255333"/>
                  </a:lnTo>
                  <a:lnTo>
                    <a:pt x="1477208" y="248189"/>
                  </a:lnTo>
                  <a:lnTo>
                    <a:pt x="1471422" y="241045"/>
                  </a:lnTo>
                  <a:lnTo>
                    <a:pt x="1223391" y="11937"/>
                  </a:lnTo>
                  <a:lnTo>
                    <a:pt x="1217993" y="11937"/>
                  </a:lnTo>
                  <a:lnTo>
                    <a:pt x="1217993" y="7112"/>
                  </a:lnTo>
                  <a:lnTo>
                    <a:pt x="1212977" y="7112"/>
                  </a:lnTo>
                  <a:lnTo>
                    <a:pt x="1207770" y="2412"/>
                  </a:lnTo>
                  <a:lnTo>
                    <a:pt x="1104315" y="2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38427"/>
              <a:ext cx="9906000" cy="525145"/>
            </a:xfrm>
            <a:custGeom>
              <a:avLst/>
              <a:gdLst/>
              <a:ahLst/>
              <a:cxnLst/>
              <a:rect l="l" t="t" r="r" b="b"/>
              <a:pathLst>
                <a:path w="9906000" h="525144">
                  <a:moveTo>
                    <a:pt x="9906000" y="0"/>
                  </a:moveTo>
                  <a:lnTo>
                    <a:pt x="0" y="0"/>
                  </a:lnTo>
                  <a:lnTo>
                    <a:pt x="0" y="525018"/>
                  </a:lnTo>
                  <a:lnTo>
                    <a:pt x="9906000" y="525018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A65F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5629" y="1093723"/>
            <a:ext cx="6177280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0" spc="-10" dirty="0">
                <a:latin typeface="Calibri"/>
                <a:cs typeface="Calibri"/>
              </a:rPr>
              <a:t>Continuous Quality </a:t>
            </a:r>
            <a:r>
              <a:rPr sz="3500" spc="-20" dirty="0">
                <a:latin typeface="Calibri"/>
                <a:cs typeface="Calibri"/>
              </a:rPr>
              <a:t>Improvement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29229" y="1872164"/>
            <a:ext cx="1467485" cy="883285"/>
            <a:chOff x="4129229" y="1872164"/>
            <a:chExt cx="1467485" cy="8832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9229" y="1872164"/>
              <a:ext cx="1466947" cy="8132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1104" y="1889772"/>
              <a:ext cx="1230629" cy="86561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491990" y="2015744"/>
            <a:ext cx="744220" cy="496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b="1" spc="65" dirty="0">
                <a:latin typeface="Trebuchet MS"/>
                <a:cs typeface="Trebuchet MS"/>
              </a:rPr>
              <a:t>SAY</a:t>
            </a:r>
            <a:endParaRPr sz="31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57790" y="3259848"/>
            <a:ext cx="4991735" cy="1911350"/>
            <a:chOff x="957790" y="3259848"/>
            <a:chExt cx="4991735" cy="19113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7790" y="3311152"/>
              <a:ext cx="2374478" cy="6763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230" y="3259848"/>
              <a:ext cx="2161794" cy="8656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9087" y="4352391"/>
              <a:ext cx="2209893" cy="684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47160" y="4306061"/>
              <a:ext cx="1821941" cy="86486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178046" y="4432046"/>
            <a:ext cx="1332230" cy="496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00" b="1" spc="-150" dirty="0">
                <a:solidFill>
                  <a:srgbClr val="FFFFFF"/>
                </a:solidFill>
                <a:latin typeface="Trebuchet MS"/>
                <a:cs typeface="Trebuchet MS"/>
              </a:rPr>
              <a:t>Prove</a:t>
            </a:r>
            <a:r>
              <a:rPr sz="31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00" b="1" spc="-210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endParaRPr sz="31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960422" y="1921612"/>
            <a:ext cx="2689860" cy="1943735"/>
            <a:chOff x="5960422" y="1921612"/>
            <a:chExt cx="2689860" cy="194373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84080" y="3050548"/>
              <a:ext cx="1466199" cy="67639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08163" y="2999244"/>
              <a:ext cx="1045464" cy="8656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60422" y="1921612"/>
              <a:ext cx="1757034" cy="26515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972047" y="1842515"/>
            <a:ext cx="17329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What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you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want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59573" y="3723119"/>
            <a:ext cx="1869948" cy="569988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431023" y="3125216"/>
            <a:ext cx="1378585" cy="9575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90"/>
              </a:spcBef>
            </a:pPr>
            <a:r>
              <a:rPr sz="3100" b="1" spc="10" dirty="0">
                <a:solidFill>
                  <a:srgbClr val="FFFFFF"/>
                </a:solidFill>
                <a:latin typeface="Trebuchet MS"/>
                <a:cs typeface="Trebuchet MS"/>
              </a:rPr>
              <a:t>DO</a:t>
            </a:r>
            <a:endParaRPr sz="3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800" b="1" spc="-10" dirty="0">
                <a:latin typeface="Calibri"/>
                <a:cs typeface="Calibri"/>
              </a:rPr>
              <a:t>What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you</a:t>
            </a:r>
            <a:r>
              <a:rPr sz="1800" b="1" spc="3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Say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44813" y="5542240"/>
            <a:ext cx="1297197" cy="26272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461255" y="5462016"/>
            <a:ext cx="1266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What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you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97073" y="2132825"/>
            <a:ext cx="4742815" cy="2687955"/>
            <a:chOff x="2497073" y="2132825"/>
            <a:chExt cx="4742815" cy="2687955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66815" y="2183879"/>
              <a:ext cx="1389126" cy="10706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41314" y="3847325"/>
              <a:ext cx="1298447" cy="97308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7073" y="3906761"/>
              <a:ext cx="1287018" cy="9075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70987" y="2132825"/>
              <a:ext cx="1416558" cy="117196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02913" y="2746247"/>
              <a:ext cx="2767584" cy="16840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54957" y="2763761"/>
              <a:ext cx="2163317" cy="7612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50613" y="3178289"/>
              <a:ext cx="1571243" cy="76125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95699" y="3593579"/>
              <a:ext cx="2406396" cy="76125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3897376" y="2839212"/>
            <a:ext cx="1982470" cy="1271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899"/>
              </a:lnSpc>
              <a:spcBef>
                <a:spcPts val="95"/>
              </a:spcBef>
            </a:pPr>
            <a:r>
              <a:rPr sz="2700" b="1" spc="5" dirty="0">
                <a:latin typeface="Calibri"/>
                <a:cs typeface="Calibri"/>
              </a:rPr>
              <a:t>Continuous </a:t>
            </a:r>
            <a:r>
              <a:rPr sz="2700" b="1" spc="10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Quality 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10" dirty="0">
                <a:latin typeface="Calibri"/>
                <a:cs typeface="Calibri"/>
              </a:rPr>
              <a:t>Imp</a:t>
            </a:r>
            <a:r>
              <a:rPr sz="2700" b="1" spc="-35" dirty="0">
                <a:latin typeface="Calibri"/>
                <a:cs typeface="Calibri"/>
              </a:rPr>
              <a:t>r</a:t>
            </a:r>
            <a:r>
              <a:rPr sz="2700" b="1" spc="10" dirty="0">
                <a:latin typeface="Calibri"/>
                <a:cs typeface="Calibri"/>
              </a:rPr>
              <a:t>o</a:t>
            </a:r>
            <a:r>
              <a:rPr sz="2700" b="1" spc="-20" dirty="0">
                <a:latin typeface="Calibri"/>
                <a:cs typeface="Calibri"/>
              </a:rPr>
              <a:t>v</a:t>
            </a:r>
            <a:r>
              <a:rPr sz="2700" b="1" spc="5" dirty="0">
                <a:latin typeface="Calibri"/>
                <a:cs typeface="Calibri"/>
              </a:rPr>
              <a:t>eme</a:t>
            </a:r>
            <a:r>
              <a:rPr sz="2700" b="1" spc="-10" dirty="0">
                <a:latin typeface="Calibri"/>
                <a:cs typeface="Calibri"/>
              </a:rPr>
              <a:t>n</a:t>
            </a:r>
            <a:r>
              <a:rPr sz="2700" b="1" spc="5" dirty="0">
                <a:latin typeface="Calibri"/>
                <a:cs typeface="Calibri"/>
              </a:rPr>
              <a:t>t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14222" y="4001249"/>
            <a:ext cx="1154442" cy="761250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1169924" y="3385820"/>
            <a:ext cx="1811655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90"/>
              </a:spcBef>
            </a:pPr>
            <a:r>
              <a:rPr sz="3100" b="1" spc="-1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100" b="1" spc="-40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100" b="1" spc="-26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100" b="1" spc="-19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100" b="1" spc="-2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100" b="1" spc="-200" dirty="0">
                <a:solidFill>
                  <a:srgbClr val="FFFFFF"/>
                </a:solidFill>
                <a:latin typeface="Trebuchet MS"/>
                <a:cs typeface="Trebuchet MS"/>
              </a:rPr>
              <a:t>ve</a:t>
            </a:r>
            <a:r>
              <a:rPr sz="3100" b="1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100" b="1" spc="-210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endParaRPr sz="3100">
              <a:latin typeface="Trebuchet MS"/>
              <a:cs typeface="Trebuchet MS"/>
            </a:endParaRPr>
          </a:p>
          <a:p>
            <a:pPr marL="148590" marR="971550" indent="-136525">
              <a:lnSpc>
                <a:spcPct val="100000"/>
              </a:lnSpc>
              <a:spcBef>
                <a:spcPts val="1560"/>
              </a:spcBef>
            </a:pPr>
            <a:r>
              <a:rPr sz="1600" b="1" spc="-10" dirty="0">
                <a:latin typeface="Calibri"/>
                <a:cs typeface="Calibri"/>
              </a:rPr>
              <a:t>What</a:t>
            </a:r>
            <a:r>
              <a:rPr sz="1600" b="1" spc="-8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you </a:t>
            </a:r>
            <a:r>
              <a:rPr sz="1600" b="1" spc="-3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Proved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0945"/>
            <a:ext cx="1479550" cy="508634"/>
          </a:xfrm>
          <a:custGeom>
            <a:avLst/>
            <a:gdLst/>
            <a:ahLst/>
            <a:cxnLst/>
            <a:rect l="l" t="t" r="r" b="b"/>
            <a:pathLst>
              <a:path w="1479550" h="508634">
                <a:moveTo>
                  <a:pt x="0" y="0"/>
                </a:moveTo>
                <a:lnTo>
                  <a:pt x="0" y="505078"/>
                </a:lnTo>
                <a:lnTo>
                  <a:pt x="1104315" y="508253"/>
                </a:lnTo>
                <a:lnTo>
                  <a:pt x="1212977" y="508253"/>
                </a:lnTo>
                <a:lnTo>
                  <a:pt x="1217993" y="503427"/>
                </a:lnTo>
                <a:lnTo>
                  <a:pt x="1219669" y="501903"/>
                </a:lnTo>
                <a:lnTo>
                  <a:pt x="1471422" y="269620"/>
                </a:lnTo>
                <a:lnTo>
                  <a:pt x="1479137" y="255333"/>
                </a:lnTo>
                <a:lnTo>
                  <a:pt x="1477208" y="248189"/>
                </a:lnTo>
                <a:lnTo>
                  <a:pt x="1471422" y="241045"/>
                </a:lnTo>
                <a:lnTo>
                  <a:pt x="1223391" y="11937"/>
                </a:lnTo>
                <a:lnTo>
                  <a:pt x="1217993" y="11937"/>
                </a:lnTo>
                <a:lnTo>
                  <a:pt x="1217993" y="7112"/>
                </a:lnTo>
                <a:lnTo>
                  <a:pt x="1212977" y="7112"/>
                </a:lnTo>
                <a:lnTo>
                  <a:pt x="1207770" y="2412"/>
                </a:lnTo>
                <a:lnTo>
                  <a:pt x="110431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83129" y="6235446"/>
            <a:ext cx="88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solidFill>
                  <a:srgbClr val="888888"/>
                </a:solidFill>
                <a:latin typeface="Verdana"/>
                <a:cs typeface="Verdana"/>
              </a:rPr>
              <a:t>1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0721" y="1282827"/>
            <a:ext cx="4560173" cy="42868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79544" y="2208275"/>
            <a:ext cx="9645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40" dirty="0">
                <a:latin typeface="Tahoma"/>
                <a:cs typeface="Tahoma"/>
              </a:rPr>
              <a:t>Curriculum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7700" y="4211573"/>
            <a:ext cx="9182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45" dirty="0">
                <a:latin typeface="Tahoma"/>
                <a:cs typeface="Tahoma"/>
              </a:rPr>
              <a:t>Evaluation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1789" y="4211573"/>
            <a:ext cx="16071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35" dirty="0">
                <a:latin typeface="Tahoma"/>
                <a:cs typeface="Tahoma"/>
              </a:rPr>
              <a:t>Teaching,Learning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83129" y="479298"/>
            <a:ext cx="25292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25" dirty="0">
                <a:solidFill>
                  <a:srgbClr val="FF0000"/>
                </a:solidFill>
                <a:latin typeface="Tahoma"/>
                <a:cs typeface="Tahoma"/>
              </a:rPr>
              <a:t>OBE</a:t>
            </a:r>
            <a:r>
              <a:rPr sz="2800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spc="-215" dirty="0">
                <a:solidFill>
                  <a:srgbClr val="FF0000"/>
                </a:solidFill>
                <a:latin typeface="Tahoma"/>
                <a:cs typeface="Tahoma"/>
              </a:rPr>
              <a:t>3</a:t>
            </a:r>
            <a:r>
              <a:rPr sz="2800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800" spc="-145" dirty="0">
                <a:solidFill>
                  <a:srgbClr val="FF0000"/>
                </a:solidFill>
                <a:latin typeface="Tahoma"/>
                <a:cs typeface="Tahoma"/>
              </a:rPr>
              <a:t>Pillars….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6978" y="3459226"/>
            <a:ext cx="348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CI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807" y="195898"/>
            <a:ext cx="6914446" cy="652951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411" y="2863596"/>
            <a:ext cx="80657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55" dirty="0">
                <a:solidFill>
                  <a:srgbClr val="6600CC"/>
                </a:solidFill>
                <a:latin typeface="Cambria"/>
                <a:cs typeface="Cambria"/>
              </a:rPr>
              <a:t>PART</a:t>
            </a:r>
            <a:r>
              <a:rPr sz="4500" spc="-20" dirty="0">
                <a:solidFill>
                  <a:srgbClr val="6600CC"/>
                </a:solidFill>
                <a:latin typeface="Cambria"/>
                <a:cs typeface="Cambria"/>
              </a:rPr>
              <a:t> </a:t>
            </a:r>
            <a:r>
              <a:rPr sz="4500" spc="-5" dirty="0">
                <a:solidFill>
                  <a:srgbClr val="6600CC"/>
                </a:solidFill>
                <a:latin typeface="Cambria"/>
                <a:cs typeface="Cambria"/>
              </a:rPr>
              <a:t>B:</a:t>
            </a:r>
            <a:r>
              <a:rPr sz="4500" spc="-10" dirty="0">
                <a:solidFill>
                  <a:srgbClr val="6600CC"/>
                </a:solidFill>
                <a:latin typeface="Cambria"/>
                <a:cs typeface="Cambria"/>
              </a:rPr>
              <a:t> </a:t>
            </a:r>
            <a:r>
              <a:rPr sz="4500" i="1" spc="-15" dirty="0">
                <a:solidFill>
                  <a:srgbClr val="6600CC"/>
                </a:solidFill>
                <a:latin typeface="Cambria"/>
                <a:cs typeface="Cambria"/>
              </a:rPr>
              <a:t>Program</a:t>
            </a:r>
            <a:r>
              <a:rPr sz="4500" i="1" spc="-35" dirty="0">
                <a:solidFill>
                  <a:srgbClr val="6600CC"/>
                </a:solidFill>
                <a:latin typeface="Cambria"/>
                <a:cs typeface="Cambria"/>
              </a:rPr>
              <a:t> </a:t>
            </a:r>
            <a:r>
              <a:rPr sz="4500" i="1" spc="-15" dirty="0">
                <a:solidFill>
                  <a:srgbClr val="6600CC"/>
                </a:solidFill>
                <a:latin typeface="Cambria"/>
                <a:cs typeface="Cambria"/>
              </a:rPr>
              <a:t>Level</a:t>
            </a:r>
            <a:r>
              <a:rPr sz="4500" i="1" spc="-10" dirty="0">
                <a:solidFill>
                  <a:srgbClr val="6600CC"/>
                </a:solidFill>
                <a:latin typeface="Cambria"/>
                <a:cs typeface="Cambria"/>
              </a:rPr>
              <a:t> </a:t>
            </a:r>
            <a:r>
              <a:rPr sz="4500" i="1" spc="-15" dirty="0">
                <a:solidFill>
                  <a:srgbClr val="6600CC"/>
                </a:solidFill>
                <a:latin typeface="Cambria"/>
                <a:cs typeface="Cambria"/>
              </a:rPr>
              <a:t>Criteria</a:t>
            </a:r>
            <a:endParaRPr sz="45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60277" y="3606563"/>
            <a:ext cx="8121650" cy="92710"/>
            <a:chOff x="860277" y="3606563"/>
            <a:chExt cx="8121650" cy="927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277" y="3606563"/>
              <a:ext cx="8121436" cy="926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96493" y="3631311"/>
              <a:ext cx="8056245" cy="0"/>
            </a:xfrm>
            <a:custGeom>
              <a:avLst/>
              <a:gdLst/>
              <a:ahLst/>
              <a:cxnLst/>
              <a:rect l="l" t="t" r="r" b="b"/>
              <a:pathLst>
                <a:path w="8056245">
                  <a:moveTo>
                    <a:pt x="0" y="0"/>
                  </a:moveTo>
                  <a:lnTo>
                    <a:pt x="8055863" y="0"/>
                  </a:lnTo>
                </a:path>
              </a:pathLst>
            </a:custGeom>
            <a:ln w="22098">
              <a:solidFill>
                <a:srgbClr val="92AA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2650" y="1377441"/>
            <a:ext cx="8391525" cy="461073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725805" marR="5080" lvl="1" indent="-713740" algn="just">
              <a:lnSpc>
                <a:spcPct val="147600"/>
              </a:lnSpc>
              <a:spcBef>
                <a:spcPts val="170"/>
              </a:spcBef>
              <a:buAutoNum type="arabicPeriod"/>
              <a:tabLst>
                <a:tab pos="726440" algn="l"/>
              </a:tabLst>
            </a:pPr>
            <a:r>
              <a:rPr sz="2400" b="1" spc="-10" dirty="0">
                <a:solidFill>
                  <a:srgbClr val="0000FF"/>
                </a:solidFill>
                <a:latin typeface="Cambria"/>
                <a:cs typeface="Cambria"/>
              </a:rPr>
              <a:t>Vision,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 Mission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Cambria"/>
                <a:cs typeface="Cambria"/>
              </a:rPr>
              <a:t>Program</a:t>
            </a:r>
            <a:r>
              <a:rPr sz="24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Educational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Cambria"/>
                <a:cs typeface="Cambria"/>
              </a:rPr>
              <a:t>Objectives </a:t>
            </a:r>
            <a:r>
              <a:rPr sz="24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mbria"/>
                <a:cs typeface="Cambria"/>
              </a:rPr>
              <a:t>(PEOs)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 (35)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(</a:t>
            </a:r>
            <a:r>
              <a:rPr sz="2000" i="1" spc="-10" dirty="0">
                <a:latin typeface="Cambria"/>
                <a:cs typeface="Cambria"/>
              </a:rPr>
              <a:t>Provide</a:t>
            </a:r>
            <a:r>
              <a:rPr sz="2000" i="1" spc="-5" dirty="0">
                <a:latin typeface="Cambria"/>
                <a:cs typeface="Cambria"/>
              </a:rPr>
              <a:t> details</a:t>
            </a:r>
            <a:r>
              <a:rPr sz="2000" i="1" dirty="0">
                <a:latin typeface="Cambria"/>
                <a:cs typeface="Cambria"/>
              </a:rPr>
              <a:t> </a:t>
            </a:r>
            <a:r>
              <a:rPr sz="2000" i="1" spc="-5" dirty="0">
                <a:latin typeface="Cambria"/>
                <a:cs typeface="Cambria"/>
              </a:rPr>
              <a:t>of</a:t>
            </a:r>
            <a:r>
              <a:rPr sz="2000" i="1" dirty="0">
                <a:latin typeface="Cambria"/>
                <a:cs typeface="Cambria"/>
              </a:rPr>
              <a:t> </a:t>
            </a:r>
            <a:r>
              <a:rPr sz="2000" i="1" spc="-5" dirty="0">
                <a:latin typeface="Cambria"/>
                <a:cs typeface="Cambria"/>
              </a:rPr>
              <a:t>vision</a:t>
            </a:r>
            <a:r>
              <a:rPr sz="2000" i="1" dirty="0">
                <a:latin typeface="Cambria"/>
                <a:cs typeface="Cambria"/>
              </a:rPr>
              <a:t> and</a:t>
            </a:r>
            <a:r>
              <a:rPr sz="2000" i="1" spc="5" dirty="0">
                <a:latin typeface="Cambria"/>
                <a:cs typeface="Cambria"/>
              </a:rPr>
              <a:t> </a:t>
            </a:r>
            <a:r>
              <a:rPr sz="2000" i="1" spc="-5" dirty="0">
                <a:latin typeface="Cambria"/>
                <a:cs typeface="Cambria"/>
              </a:rPr>
              <a:t>mission</a:t>
            </a:r>
            <a:r>
              <a:rPr sz="2000" i="1" dirty="0">
                <a:latin typeface="Cambria"/>
                <a:cs typeface="Cambria"/>
              </a:rPr>
              <a:t> and</a:t>
            </a:r>
            <a:r>
              <a:rPr sz="2000" i="1" spc="5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program </a:t>
            </a:r>
            <a:r>
              <a:rPr sz="2000" i="1" spc="-5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education</a:t>
            </a:r>
            <a:r>
              <a:rPr sz="2000" i="1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objectives.)</a:t>
            </a:r>
            <a:endParaRPr sz="2000">
              <a:latin typeface="Cambria"/>
              <a:cs typeface="Cambria"/>
            </a:endParaRPr>
          </a:p>
          <a:p>
            <a:pPr marL="725805" marR="5715" lvl="2" indent="-713740" algn="just">
              <a:lnSpc>
                <a:spcPts val="4320"/>
              </a:lnSpc>
              <a:spcBef>
                <a:spcPts val="280"/>
              </a:spcBef>
              <a:buAutoNum type="arabicPeriod"/>
              <a:tabLst>
                <a:tab pos="1202690" algn="l"/>
              </a:tabLst>
            </a:pPr>
            <a:r>
              <a:rPr sz="2400" b="1" spc="-10" dirty="0">
                <a:solidFill>
                  <a:srgbClr val="FF3300"/>
                </a:solidFill>
                <a:latin typeface="Cambria"/>
                <a:cs typeface="Cambria"/>
              </a:rPr>
              <a:t>State </a:t>
            </a:r>
            <a:r>
              <a:rPr sz="2400" b="1" spc="-5" dirty="0">
                <a:solidFill>
                  <a:srgbClr val="FF3300"/>
                </a:solidFill>
                <a:latin typeface="Cambria"/>
                <a:cs typeface="Cambria"/>
              </a:rPr>
              <a:t>the </a:t>
            </a:r>
            <a:r>
              <a:rPr sz="2400" b="1" spc="-10" dirty="0">
                <a:solidFill>
                  <a:srgbClr val="FF3300"/>
                </a:solidFill>
                <a:latin typeface="Cambria"/>
                <a:cs typeface="Cambria"/>
              </a:rPr>
              <a:t>Vision </a:t>
            </a:r>
            <a:r>
              <a:rPr sz="2400" b="1" spc="-5" dirty="0">
                <a:solidFill>
                  <a:srgbClr val="FF3300"/>
                </a:solidFill>
                <a:latin typeface="Cambria"/>
                <a:cs typeface="Cambria"/>
              </a:rPr>
              <a:t>and Mission </a:t>
            </a:r>
            <a:r>
              <a:rPr sz="2400" b="1" dirty="0">
                <a:solidFill>
                  <a:srgbClr val="FF3300"/>
                </a:solidFill>
                <a:latin typeface="Cambria"/>
                <a:cs typeface="Cambria"/>
              </a:rPr>
              <a:t>of </a:t>
            </a:r>
            <a:r>
              <a:rPr sz="2400" b="1" spc="-5" dirty="0">
                <a:solidFill>
                  <a:srgbClr val="FF3300"/>
                </a:solidFill>
                <a:latin typeface="Cambria"/>
                <a:cs typeface="Cambria"/>
              </a:rPr>
              <a:t>the </a:t>
            </a:r>
            <a:r>
              <a:rPr sz="2400" b="1" spc="-10" dirty="0">
                <a:solidFill>
                  <a:srgbClr val="FF3300"/>
                </a:solidFill>
                <a:latin typeface="Cambria"/>
                <a:cs typeface="Cambria"/>
              </a:rPr>
              <a:t>Institute </a:t>
            </a:r>
            <a:r>
              <a:rPr sz="2400" b="1" spc="-5" dirty="0">
                <a:solidFill>
                  <a:srgbClr val="FF3300"/>
                </a:solidFill>
                <a:latin typeface="Cambria"/>
                <a:cs typeface="Cambria"/>
              </a:rPr>
              <a:t>and the </a:t>
            </a:r>
            <a:r>
              <a:rPr sz="2400" b="1" spc="-5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3300"/>
                </a:solidFill>
                <a:latin typeface="Cambria"/>
                <a:cs typeface="Cambria"/>
              </a:rPr>
              <a:t>Department</a:t>
            </a:r>
            <a:r>
              <a:rPr sz="24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Cambria"/>
                <a:cs typeface="Cambria"/>
              </a:rPr>
              <a:t>(05)</a:t>
            </a:r>
            <a:endParaRPr sz="2400">
              <a:latin typeface="Cambria"/>
              <a:cs typeface="Cambria"/>
            </a:endParaRPr>
          </a:p>
          <a:p>
            <a:pPr marL="725805" marR="5080">
              <a:lnSpc>
                <a:spcPts val="3600"/>
              </a:lnSpc>
              <a:spcBef>
                <a:spcPts val="40"/>
              </a:spcBef>
            </a:pPr>
            <a:r>
              <a:rPr sz="2000" i="1" spc="-5" dirty="0">
                <a:latin typeface="Cambria"/>
                <a:cs typeface="Cambria"/>
              </a:rPr>
              <a:t>(Vision</a:t>
            </a:r>
            <a:r>
              <a:rPr sz="2000" i="1" spc="204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statement</a:t>
            </a:r>
            <a:r>
              <a:rPr sz="2000" i="1" spc="210" dirty="0">
                <a:latin typeface="Cambria"/>
                <a:cs typeface="Cambria"/>
              </a:rPr>
              <a:t> </a:t>
            </a:r>
            <a:r>
              <a:rPr sz="2000" i="1" spc="-5" dirty="0">
                <a:latin typeface="Cambria"/>
                <a:cs typeface="Cambria"/>
              </a:rPr>
              <a:t>typically</a:t>
            </a:r>
            <a:r>
              <a:rPr sz="2000" i="1" spc="215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indicates</a:t>
            </a:r>
            <a:r>
              <a:rPr sz="2000" i="1" spc="204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aspirations</a:t>
            </a:r>
            <a:r>
              <a:rPr sz="2000" i="1" spc="204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and</a:t>
            </a:r>
            <a:r>
              <a:rPr sz="2000" i="1" spc="215" dirty="0">
                <a:latin typeface="Cambria"/>
                <a:cs typeface="Cambria"/>
              </a:rPr>
              <a:t> </a:t>
            </a:r>
            <a:r>
              <a:rPr sz="2000" i="1" spc="-5" dirty="0">
                <a:latin typeface="Cambria"/>
                <a:cs typeface="Cambria"/>
              </a:rPr>
              <a:t>Mission</a:t>
            </a:r>
            <a:r>
              <a:rPr sz="2000" i="1" spc="204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statement </a:t>
            </a:r>
            <a:r>
              <a:rPr sz="2000" i="1" spc="-425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states</a:t>
            </a:r>
            <a:r>
              <a:rPr sz="2000" i="1" spc="-20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the</a:t>
            </a:r>
            <a:r>
              <a:rPr sz="2000" i="1" dirty="0">
                <a:latin typeface="Cambria"/>
                <a:cs typeface="Cambria"/>
              </a:rPr>
              <a:t> </a:t>
            </a:r>
            <a:r>
              <a:rPr sz="2000" i="1" spc="-5" dirty="0">
                <a:latin typeface="Cambria"/>
                <a:cs typeface="Cambria"/>
              </a:rPr>
              <a:t>broad</a:t>
            </a:r>
            <a:r>
              <a:rPr sz="2000" i="1" spc="-10" dirty="0">
                <a:latin typeface="Cambria"/>
                <a:cs typeface="Cambria"/>
              </a:rPr>
              <a:t> approach to</a:t>
            </a:r>
            <a:r>
              <a:rPr sz="2000" i="1" spc="-15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achieve</a:t>
            </a:r>
            <a:r>
              <a:rPr sz="2000" i="1" dirty="0">
                <a:latin typeface="Cambria"/>
                <a:cs typeface="Cambria"/>
              </a:rPr>
              <a:t> </a:t>
            </a:r>
            <a:r>
              <a:rPr sz="2000" i="1" spc="-5" dirty="0">
                <a:latin typeface="Cambria"/>
                <a:cs typeface="Cambria"/>
              </a:rPr>
              <a:t>aspirations.)</a:t>
            </a:r>
            <a:endParaRPr sz="2000">
              <a:latin typeface="Cambria"/>
              <a:cs typeface="Cambria"/>
            </a:endParaRPr>
          </a:p>
          <a:p>
            <a:pPr marL="1202055" lvl="2" indent="-1189990">
              <a:lnSpc>
                <a:spcPct val="100000"/>
              </a:lnSpc>
              <a:spcBef>
                <a:spcPts val="1019"/>
              </a:spcBef>
              <a:buAutoNum type="arabicPeriod" startAt="2"/>
              <a:tabLst>
                <a:tab pos="1202055" algn="l"/>
                <a:tab pos="1202690" algn="l"/>
              </a:tabLst>
            </a:pPr>
            <a:r>
              <a:rPr sz="2400" b="1" spc="-15" dirty="0">
                <a:solidFill>
                  <a:srgbClr val="FF3300"/>
                </a:solidFill>
                <a:latin typeface="Cambria"/>
                <a:cs typeface="Cambria"/>
              </a:rPr>
              <a:t>State</a:t>
            </a:r>
            <a:r>
              <a:rPr sz="24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Cambria"/>
                <a:cs typeface="Cambria"/>
              </a:rPr>
              <a:t>PEOs</a:t>
            </a:r>
            <a:r>
              <a:rPr sz="2400" b="1" spc="-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3300"/>
                </a:solidFill>
                <a:latin typeface="Cambria"/>
                <a:cs typeface="Cambria"/>
              </a:rPr>
              <a:t>of</a:t>
            </a:r>
            <a:r>
              <a:rPr sz="24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Cambria"/>
                <a:cs typeface="Cambria"/>
              </a:rPr>
              <a:t>the </a:t>
            </a:r>
            <a:r>
              <a:rPr sz="2400" b="1" spc="-15" dirty="0">
                <a:solidFill>
                  <a:srgbClr val="FF3300"/>
                </a:solidFill>
                <a:latin typeface="Cambria"/>
                <a:cs typeface="Cambria"/>
              </a:rPr>
              <a:t>Program</a:t>
            </a:r>
            <a:r>
              <a:rPr sz="24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Cambria"/>
                <a:cs typeface="Cambria"/>
              </a:rPr>
              <a:t>(05)</a:t>
            </a:r>
            <a:endParaRPr sz="2400">
              <a:latin typeface="Cambria"/>
              <a:cs typeface="Cambria"/>
            </a:endParaRPr>
          </a:p>
          <a:p>
            <a:pPr marL="725805">
              <a:lnSpc>
                <a:spcPct val="100000"/>
              </a:lnSpc>
              <a:spcBef>
                <a:spcPts val="1300"/>
              </a:spcBef>
            </a:pPr>
            <a:r>
              <a:rPr sz="2000" spc="-5" dirty="0">
                <a:latin typeface="Cambria"/>
                <a:cs typeface="Cambria"/>
              </a:rPr>
              <a:t>(State</a:t>
            </a:r>
            <a:r>
              <a:rPr sz="2000" spc="-2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the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PEOs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(3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to</a:t>
            </a:r>
            <a:r>
              <a:rPr sz="2000" spc="-5" dirty="0">
                <a:latin typeface="Cambria"/>
                <a:cs typeface="Cambria"/>
              </a:rPr>
              <a:t> 5)</a:t>
            </a:r>
            <a:r>
              <a:rPr sz="200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of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spc="-15" dirty="0">
                <a:latin typeface="Cambria"/>
                <a:cs typeface="Cambria"/>
              </a:rPr>
              <a:t>program</a:t>
            </a:r>
            <a:r>
              <a:rPr sz="2000" spc="-5" dirty="0">
                <a:latin typeface="Cambria"/>
                <a:cs typeface="Cambria"/>
              </a:rPr>
              <a:t> seeking accreditation.)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0531" y="320039"/>
            <a:ext cx="69322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Criterion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1: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 Outcome-based</a:t>
            </a:r>
            <a:r>
              <a:rPr sz="2600" spc="-15" dirty="0">
                <a:solidFill>
                  <a:srgbClr val="9900CC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Curriculum 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5954" y="197424"/>
            <a:ext cx="9046210" cy="742315"/>
            <a:chOff x="585954" y="197424"/>
            <a:chExt cx="9046210" cy="7423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54" y="763541"/>
              <a:ext cx="7873031" cy="926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2172" y="788289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344" y="1301749"/>
            <a:ext cx="5361940" cy="4970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3730" marR="5080" lvl="2" indent="-633730" algn="just">
              <a:lnSpc>
                <a:spcPct val="150000"/>
              </a:lnSpc>
              <a:spcBef>
                <a:spcPts val="100"/>
              </a:spcBef>
              <a:buAutoNum type="arabicPeriod" startAt="3"/>
              <a:tabLst>
                <a:tab pos="633730" algn="l"/>
              </a:tabLst>
            </a:pPr>
            <a:r>
              <a:rPr sz="1800" b="1" spc="-10" dirty="0">
                <a:solidFill>
                  <a:srgbClr val="FF3300"/>
                </a:solidFill>
                <a:latin typeface="Cambria"/>
                <a:cs typeface="Cambria"/>
              </a:rPr>
              <a:t>Process </a:t>
            </a:r>
            <a:r>
              <a:rPr sz="1800" b="1" dirty="0">
                <a:solidFill>
                  <a:srgbClr val="FF3300"/>
                </a:solidFill>
                <a:latin typeface="Cambria"/>
                <a:cs typeface="Cambria"/>
              </a:rPr>
              <a:t>of </a:t>
            </a:r>
            <a:r>
              <a:rPr sz="1800" b="1" spc="-5" dirty="0">
                <a:solidFill>
                  <a:srgbClr val="FF3300"/>
                </a:solidFill>
                <a:latin typeface="Cambria"/>
                <a:cs typeface="Cambria"/>
              </a:rPr>
              <a:t>Defining </a:t>
            </a:r>
            <a:r>
              <a:rPr sz="1800" b="1" spc="-10" dirty="0">
                <a:solidFill>
                  <a:srgbClr val="FF3300"/>
                </a:solidFill>
                <a:latin typeface="Cambria"/>
                <a:cs typeface="Cambria"/>
              </a:rPr>
              <a:t>Vision, </a:t>
            </a:r>
            <a:r>
              <a:rPr sz="1800" b="1" spc="-5" dirty="0">
                <a:solidFill>
                  <a:srgbClr val="FF3300"/>
                </a:solidFill>
                <a:latin typeface="Cambria"/>
                <a:cs typeface="Cambria"/>
              </a:rPr>
              <a:t>Mission and </a:t>
            </a:r>
            <a:r>
              <a:rPr sz="1800" b="1" spc="-10" dirty="0">
                <a:solidFill>
                  <a:srgbClr val="FF3300"/>
                </a:solidFill>
                <a:latin typeface="Cambria"/>
                <a:cs typeface="Cambria"/>
              </a:rPr>
              <a:t>PEOs </a:t>
            </a:r>
            <a:r>
              <a:rPr sz="1800" b="1" spc="-5" dirty="0">
                <a:solidFill>
                  <a:srgbClr val="FF3300"/>
                </a:solidFill>
                <a:latin typeface="Cambria"/>
                <a:cs typeface="Cambria"/>
              </a:rPr>
              <a:t> (10)</a:t>
            </a:r>
            <a:endParaRPr sz="1800">
              <a:latin typeface="Cambria"/>
              <a:cs typeface="Cambria"/>
            </a:endParaRPr>
          </a:p>
          <a:p>
            <a:pPr marL="726440" marR="5715" algn="just">
              <a:lnSpc>
                <a:spcPct val="150000"/>
              </a:lnSpc>
              <a:spcBef>
                <a:spcPts val="50"/>
              </a:spcBef>
            </a:pPr>
            <a:r>
              <a:rPr sz="1600" i="1" spc="-10" dirty="0">
                <a:latin typeface="Cambria"/>
                <a:cs typeface="Cambria"/>
              </a:rPr>
              <a:t>(Articulate the process involved </a:t>
            </a:r>
            <a:r>
              <a:rPr sz="1600" i="1" spc="-5" dirty="0">
                <a:latin typeface="Cambria"/>
                <a:cs typeface="Cambria"/>
              </a:rPr>
              <a:t>in </a:t>
            </a:r>
            <a:r>
              <a:rPr sz="1600" i="1" dirty="0">
                <a:latin typeface="Cambria"/>
                <a:cs typeface="Cambria"/>
              </a:rPr>
              <a:t>defining </a:t>
            </a:r>
            <a:r>
              <a:rPr sz="1600" i="1" spc="-10" dirty="0">
                <a:latin typeface="Cambria"/>
                <a:cs typeface="Cambria"/>
              </a:rPr>
              <a:t>the </a:t>
            </a:r>
            <a:r>
              <a:rPr sz="1600" i="1" spc="-5" dirty="0">
                <a:latin typeface="Cambria"/>
                <a:cs typeface="Cambria"/>
              </a:rPr>
              <a:t>Vision </a:t>
            </a:r>
            <a:r>
              <a:rPr sz="1600" i="1" dirty="0">
                <a:latin typeface="Cambria"/>
                <a:cs typeface="Cambria"/>
              </a:rPr>
              <a:t> and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Mission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of</a:t>
            </a:r>
            <a:r>
              <a:rPr sz="1600" i="1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the</a:t>
            </a:r>
            <a:r>
              <a:rPr sz="1600" i="1" spc="-5" dirty="0">
                <a:latin typeface="Cambria"/>
                <a:cs typeface="Cambria"/>
              </a:rPr>
              <a:t> department</a:t>
            </a:r>
            <a:r>
              <a:rPr sz="1600" i="1" dirty="0">
                <a:latin typeface="Cambria"/>
                <a:cs typeface="Cambria"/>
              </a:rPr>
              <a:t> and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PEOs</a:t>
            </a:r>
            <a:r>
              <a:rPr sz="1600" i="1" spc="-5" dirty="0">
                <a:latin typeface="Cambria"/>
                <a:cs typeface="Cambria"/>
              </a:rPr>
              <a:t> of</a:t>
            </a:r>
            <a:r>
              <a:rPr sz="1600" i="1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the </a:t>
            </a:r>
            <a:r>
              <a:rPr sz="1600" i="1" spc="-5" dirty="0">
                <a:latin typeface="Cambria"/>
                <a:cs typeface="Cambria"/>
              </a:rPr>
              <a:t> program.)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Cambria"/>
              <a:cs typeface="Cambria"/>
            </a:endParaRPr>
          </a:p>
          <a:p>
            <a:pPr marL="673735" marR="5080" lvl="2" indent="-673735" algn="just">
              <a:lnSpc>
                <a:spcPct val="150000"/>
              </a:lnSpc>
              <a:buAutoNum type="arabicPeriod" startAt="4"/>
              <a:tabLst>
                <a:tab pos="673735" algn="l"/>
              </a:tabLst>
            </a:pPr>
            <a:r>
              <a:rPr sz="1800" b="1" spc="-5" dirty="0">
                <a:solidFill>
                  <a:srgbClr val="FF3300"/>
                </a:solidFill>
                <a:latin typeface="Cambria"/>
                <a:cs typeface="Cambria"/>
              </a:rPr>
              <a:t>Dissemination</a:t>
            </a:r>
            <a:r>
              <a:rPr sz="1800" b="1" dirty="0">
                <a:solidFill>
                  <a:srgbClr val="FF3300"/>
                </a:solidFill>
                <a:latin typeface="Cambria"/>
                <a:cs typeface="Cambria"/>
              </a:rPr>
              <a:t> of</a:t>
            </a:r>
            <a:r>
              <a:rPr sz="1800" b="1" spc="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3300"/>
                </a:solidFill>
                <a:latin typeface="Cambria"/>
                <a:cs typeface="Cambria"/>
              </a:rPr>
              <a:t>Vision,</a:t>
            </a:r>
            <a:r>
              <a:rPr sz="1800" b="1" spc="-5" dirty="0">
                <a:solidFill>
                  <a:srgbClr val="FF3300"/>
                </a:solidFill>
                <a:latin typeface="Cambria"/>
                <a:cs typeface="Cambria"/>
              </a:rPr>
              <a:t> Mission</a:t>
            </a:r>
            <a:r>
              <a:rPr sz="18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Cambria"/>
                <a:cs typeface="Cambria"/>
              </a:rPr>
              <a:t>and</a:t>
            </a:r>
            <a:r>
              <a:rPr sz="18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3300"/>
                </a:solidFill>
                <a:latin typeface="Cambria"/>
                <a:cs typeface="Cambria"/>
              </a:rPr>
              <a:t>PEOs </a:t>
            </a:r>
            <a:r>
              <a:rPr sz="1800" b="1" spc="-38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3300"/>
                </a:solidFill>
                <a:latin typeface="Cambria"/>
                <a:cs typeface="Cambria"/>
              </a:rPr>
              <a:t>(05)</a:t>
            </a:r>
            <a:endParaRPr sz="1800">
              <a:latin typeface="Cambria"/>
              <a:cs typeface="Cambria"/>
            </a:endParaRPr>
          </a:p>
          <a:p>
            <a:pPr marL="726440" marR="5080" algn="just">
              <a:lnSpc>
                <a:spcPct val="150000"/>
              </a:lnSpc>
              <a:spcBef>
                <a:spcPts val="50"/>
              </a:spcBef>
            </a:pPr>
            <a:r>
              <a:rPr sz="1600" i="1" dirty="0">
                <a:latin typeface="Cambria"/>
                <a:cs typeface="Cambria"/>
              </a:rPr>
              <a:t>(Describe </a:t>
            </a:r>
            <a:r>
              <a:rPr sz="1600" i="1" spc="-10" dirty="0">
                <a:latin typeface="Cambria"/>
                <a:cs typeface="Cambria"/>
              </a:rPr>
              <a:t>where </a:t>
            </a:r>
            <a:r>
              <a:rPr sz="1600" i="1" spc="-5" dirty="0">
                <a:latin typeface="Cambria"/>
                <a:cs typeface="Cambria"/>
              </a:rPr>
              <a:t>(websites, curricula, posters etc.) </a:t>
            </a:r>
            <a:r>
              <a:rPr sz="1600" i="1" spc="-10" dirty="0">
                <a:latin typeface="Cambria"/>
                <a:cs typeface="Cambria"/>
              </a:rPr>
              <a:t>the </a:t>
            </a:r>
            <a:r>
              <a:rPr sz="1600" i="1" spc="-5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Vision, Mission and </a:t>
            </a:r>
            <a:r>
              <a:rPr sz="1600" i="1" spc="-10" dirty="0">
                <a:latin typeface="Cambria"/>
                <a:cs typeface="Cambria"/>
              </a:rPr>
              <a:t>PEOs are </a:t>
            </a:r>
            <a:r>
              <a:rPr sz="1600" i="1" spc="-5" dirty="0">
                <a:latin typeface="Cambria"/>
                <a:cs typeface="Cambria"/>
              </a:rPr>
              <a:t>published and detail </a:t>
            </a:r>
            <a:r>
              <a:rPr sz="1600" i="1" spc="-10" dirty="0">
                <a:latin typeface="Cambria"/>
                <a:cs typeface="Cambria"/>
              </a:rPr>
              <a:t>the </a:t>
            </a:r>
            <a:r>
              <a:rPr sz="1600" i="1" spc="-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process which </a:t>
            </a:r>
            <a:r>
              <a:rPr sz="1600" i="1" spc="-5" dirty="0">
                <a:latin typeface="Cambria"/>
                <a:cs typeface="Cambria"/>
              </a:rPr>
              <a:t>ensures awareness among </a:t>
            </a:r>
            <a:r>
              <a:rPr sz="1600" i="1" dirty="0">
                <a:latin typeface="Cambria"/>
                <a:cs typeface="Cambria"/>
              </a:rPr>
              <a:t>internal and 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external</a:t>
            </a:r>
            <a:r>
              <a:rPr sz="1600" i="1" spc="-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stakeholders</a:t>
            </a:r>
            <a:r>
              <a:rPr sz="1600" i="1" spc="-5" dirty="0">
                <a:latin typeface="Cambria"/>
                <a:cs typeface="Cambria"/>
              </a:rPr>
              <a:t> with</a:t>
            </a:r>
            <a:r>
              <a:rPr sz="1600" i="1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effective</a:t>
            </a:r>
            <a:r>
              <a:rPr sz="1600" i="1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process </a:t>
            </a:r>
            <a:r>
              <a:rPr sz="1600" i="1" spc="-5" dirty="0">
                <a:latin typeface="Cambria"/>
                <a:cs typeface="Cambria"/>
              </a:rPr>
              <a:t> implementation</a:t>
            </a:r>
            <a:r>
              <a:rPr sz="1600" spc="-5" dirty="0"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5954" y="197424"/>
            <a:ext cx="9046210" cy="742315"/>
            <a:chOff x="585954" y="197424"/>
            <a:chExt cx="9046210" cy="742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54" y="763541"/>
              <a:ext cx="7873031" cy="926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2172" y="788289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0531" y="320039"/>
            <a:ext cx="69322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Criterion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1: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 Outcome-based</a:t>
            </a:r>
            <a:r>
              <a:rPr sz="2600" spc="-15" dirty="0">
                <a:solidFill>
                  <a:srgbClr val="9900CC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Curriculum 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0982" y="2084070"/>
            <a:ext cx="3439102" cy="356844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175" y="962819"/>
            <a:ext cx="8300720" cy="207835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1.1.5.</a:t>
            </a:r>
            <a:r>
              <a:rPr sz="2000" b="1" spc="24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Mapping</a:t>
            </a:r>
            <a:r>
              <a:rPr sz="2000" b="1" spc="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of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PEOs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with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Mission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(10)</a:t>
            </a:r>
            <a:endParaRPr sz="2000">
              <a:latin typeface="Cambria"/>
              <a:cs typeface="Cambria"/>
            </a:endParaRPr>
          </a:p>
          <a:p>
            <a:pPr marL="728980" marR="5080">
              <a:lnSpc>
                <a:spcPct val="150100"/>
              </a:lnSpc>
              <a:spcBef>
                <a:spcPts val="50"/>
              </a:spcBef>
            </a:pPr>
            <a:r>
              <a:rPr sz="1800" spc="-10" dirty="0">
                <a:latin typeface="Cambria"/>
                <a:cs typeface="Cambria"/>
              </a:rPr>
              <a:t>(Generate</a:t>
            </a:r>
            <a:r>
              <a:rPr sz="1800" spc="3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</a:t>
            </a:r>
            <a:r>
              <a:rPr sz="1800" spc="3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Mission</a:t>
            </a:r>
            <a:r>
              <a:rPr sz="1800" spc="30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3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spc="30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Department–PEOs</a:t>
            </a:r>
            <a:r>
              <a:rPr sz="1800" spc="30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matrix</a:t>
            </a:r>
            <a:r>
              <a:rPr sz="1800" spc="3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with</a:t>
            </a:r>
            <a:r>
              <a:rPr sz="1800" spc="3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justification</a:t>
            </a:r>
            <a:r>
              <a:rPr sz="1800" spc="29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and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rationale</a:t>
            </a:r>
            <a:r>
              <a:rPr sz="1800" spc="-5" dirty="0">
                <a:latin typeface="Cambria"/>
                <a:cs typeface="Cambria"/>
              </a:rPr>
              <a:t> 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mapping.)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355"/>
              </a:spcBef>
            </a:pPr>
            <a:r>
              <a:rPr sz="1800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No.1.1.5.1:</a:t>
            </a:r>
            <a:r>
              <a:rPr sz="1800" spc="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Mapping</a:t>
            </a:r>
            <a:r>
              <a:rPr sz="1800" spc="-3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of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PEOs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with mission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74088" y="3084702"/>
          <a:ext cx="6484620" cy="1460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PEO</a:t>
                      </a:r>
                      <a:r>
                        <a:rPr sz="16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Statements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575" b="1" spc="7" baseline="-21164" dirty="0">
                          <a:latin typeface="Cambria"/>
                          <a:cs typeface="Cambria"/>
                        </a:rPr>
                        <a:t>1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575" b="1" spc="7" baseline="-21164" dirty="0">
                          <a:latin typeface="Cambria"/>
                          <a:cs typeface="Cambria"/>
                        </a:rPr>
                        <a:t>2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….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575" b="1" spc="7" baseline="-21164" dirty="0">
                          <a:latin typeface="Cambria"/>
                          <a:cs typeface="Cambria"/>
                        </a:rPr>
                        <a:t>n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PEO1: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PEO2: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PEON: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53846" y="4729276"/>
            <a:ext cx="8198484" cy="1033144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5"/>
              </a:spcBef>
            </a:pPr>
            <a:r>
              <a:rPr sz="1600" b="1" spc="-10" dirty="0">
                <a:latin typeface="Cambria"/>
                <a:cs typeface="Cambria"/>
              </a:rPr>
              <a:t>Note:</a:t>
            </a:r>
            <a:endParaRPr sz="1600">
              <a:latin typeface="Cambria"/>
              <a:cs typeface="Cambria"/>
            </a:endParaRPr>
          </a:p>
          <a:p>
            <a:pPr marL="750570" indent="-713105">
              <a:lnSpc>
                <a:spcPct val="100000"/>
              </a:lnSpc>
              <a:spcBef>
                <a:spcPts val="605"/>
              </a:spcBef>
              <a:buFont typeface="Segoe UI Symbol"/>
              <a:buChar char="❖"/>
              <a:tabLst>
                <a:tab pos="750570" algn="l"/>
                <a:tab pos="751205" algn="l"/>
              </a:tabLst>
            </a:pPr>
            <a:r>
              <a:rPr sz="1600" dirty="0">
                <a:latin typeface="Cambria"/>
                <a:cs typeface="Cambria"/>
              </a:rPr>
              <a:t>M</a:t>
            </a:r>
            <a:r>
              <a:rPr sz="1575" baseline="-21164" dirty="0">
                <a:latin typeface="Cambria"/>
                <a:cs typeface="Cambria"/>
              </a:rPr>
              <a:t>1</a:t>
            </a:r>
            <a:r>
              <a:rPr sz="1600" dirty="0">
                <a:latin typeface="Cambria"/>
                <a:cs typeface="Cambria"/>
              </a:rPr>
              <a:t>,</a:t>
            </a:r>
            <a:r>
              <a:rPr sz="1600" spc="14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M</a:t>
            </a:r>
            <a:r>
              <a:rPr sz="1575" baseline="-21164" dirty="0">
                <a:latin typeface="Cambria"/>
                <a:cs typeface="Cambria"/>
              </a:rPr>
              <a:t>2</a:t>
            </a:r>
            <a:r>
              <a:rPr sz="1600" dirty="0">
                <a:latin typeface="Cambria"/>
                <a:cs typeface="Cambria"/>
              </a:rPr>
              <a:t>.</a:t>
            </a:r>
            <a:r>
              <a:rPr sz="1600" spc="15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.</a:t>
            </a:r>
            <a:r>
              <a:rPr sz="1600" spc="15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.</a:t>
            </a:r>
            <a:r>
              <a:rPr sz="1600" spc="145" dirty="0">
                <a:latin typeface="Cambria"/>
                <a:cs typeface="Cambria"/>
              </a:rPr>
              <a:t> </a:t>
            </a:r>
            <a:r>
              <a:rPr sz="1600" spc="5" dirty="0">
                <a:latin typeface="Cambria"/>
                <a:cs typeface="Cambria"/>
              </a:rPr>
              <a:t>M</a:t>
            </a:r>
            <a:r>
              <a:rPr sz="1575" spc="7" baseline="-21164" dirty="0">
                <a:latin typeface="Cambria"/>
                <a:cs typeface="Cambria"/>
              </a:rPr>
              <a:t>n</a:t>
            </a:r>
            <a:r>
              <a:rPr sz="1575" spc="60" baseline="-21164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are</a:t>
            </a:r>
            <a:r>
              <a:rPr sz="1600" spc="15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distinct</a:t>
            </a:r>
            <a:r>
              <a:rPr sz="1600" spc="1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elements</a:t>
            </a:r>
            <a:r>
              <a:rPr sz="1600" spc="15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15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mission</a:t>
            </a:r>
            <a:r>
              <a:rPr sz="1600" spc="14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statement.</a:t>
            </a:r>
            <a:r>
              <a:rPr sz="1600" spc="15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Enter</a:t>
            </a:r>
            <a:r>
              <a:rPr sz="1600" spc="14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correlation</a:t>
            </a:r>
            <a:r>
              <a:rPr sz="1600" spc="15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levels</a:t>
            </a:r>
            <a:r>
              <a:rPr sz="1600" spc="14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as</a:t>
            </a:r>
            <a:endParaRPr sz="1600">
              <a:latin typeface="Cambria"/>
              <a:cs typeface="Cambria"/>
            </a:endParaRPr>
          </a:p>
          <a:p>
            <a:pPr marL="75057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Cambria"/>
                <a:cs typeface="Cambria"/>
              </a:rPr>
              <a:t>Low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(1),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Medium</a:t>
            </a:r>
            <a:r>
              <a:rPr sz="1600" dirty="0">
                <a:latin typeface="Cambria"/>
                <a:cs typeface="Cambria"/>
              </a:rPr>
              <a:t> (2) </a:t>
            </a:r>
            <a:r>
              <a:rPr sz="1600" spc="-5" dirty="0">
                <a:latin typeface="Cambria"/>
                <a:cs typeface="Cambria"/>
              </a:rPr>
              <a:t>and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High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(3).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If </a:t>
            </a:r>
            <a:r>
              <a:rPr sz="1600" spc="-10" dirty="0">
                <a:latin typeface="Cambria"/>
                <a:cs typeface="Cambria"/>
              </a:rPr>
              <a:t>there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no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correlation,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put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“-”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5954" y="197424"/>
            <a:ext cx="9046210" cy="742315"/>
            <a:chOff x="585954" y="197424"/>
            <a:chExt cx="9046210" cy="7423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54" y="763541"/>
              <a:ext cx="7873031" cy="926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172" y="788289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0531" y="320039"/>
            <a:ext cx="69322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Criterion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1: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 Outcome-based</a:t>
            </a:r>
            <a:r>
              <a:rPr sz="2600" spc="-15" dirty="0">
                <a:solidFill>
                  <a:srgbClr val="9900CC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Curriculum 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713" y="1418413"/>
            <a:ext cx="8566785" cy="411543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908050" lvl="1" indent="-895350" algn="just">
              <a:lnSpc>
                <a:spcPct val="100000"/>
              </a:lnSpc>
              <a:spcBef>
                <a:spcPts val="1480"/>
              </a:spcBef>
              <a:buAutoNum type="arabicPeriod" startAt="2"/>
              <a:tabLst>
                <a:tab pos="908050" algn="l"/>
              </a:tabLst>
            </a:pP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Curriculum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Structure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 and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Features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(30)</a:t>
            </a:r>
            <a:endParaRPr sz="2200">
              <a:latin typeface="Cambria"/>
              <a:cs typeface="Cambria"/>
            </a:endParaRPr>
          </a:p>
          <a:p>
            <a:pPr marL="908050" marR="5080" lvl="2" indent="-895350" algn="just">
              <a:lnSpc>
                <a:spcPct val="150000"/>
              </a:lnSpc>
              <a:spcBef>
                <a:spcPts val="50"/>
              </a:spcBef>
              <a:buAutoNum type="arabicPeriod"/>
              <a:tabLst>
                <a:tab pos="908050" algn="l"/>
              </a:tabLst>
            </a:pP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State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 the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Process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 for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Developing/Revising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the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Program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 Curriculum</a:t>
            </a:r>
            <a:r>
              <a:rPr sz="2000" b="1" spc="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(10)</a:t>
            </a:r>
            <a:endParaRPr sz="2000">
              <a:latin typeface="Cambria"/>
              <a:cs typeface="Cambria"/>
            </a:endParaRPr>
          </a:p>
          <a:p>
            <a:pPr marL="908050" marR="5080" algn="just">
              <a:lnSpc>
                <a:spcPct val="150000"/>
              </a:lnSpc>
            </a:pPr>
            <a:r>
              <a:rPr sz="2000" i="1" spc="-5" dirty="0">
                <a:latin typeface="Cambria"/>
                <a:cs typeface="Cambria"/>
              </a:rPr>
              <a:t>Describe </a:t>
            </a:r>
            <a:r>
              <a:rPr sz="2000" i="1" spc="-10" dirty="0">
                <a:latin typeface="Cambria"/>
                <a:cs typeface="Cambria"/>
              </a:rPr>
              <a:t>the process that </a:t>
            </a:r>
            <a:r>
              <a:rPr sz="2000" i="1" spc="-5" dirty="0">
                <a:latin typeface="Cambria"/>
                <a:cs typeface="Cambria"/>
              </a:rPr>
              <a:t>periodically documents and </a:t>
            </a:r>
            <a:r>
              <a:rPr sz="2000" i="1" spc="-10" dirty="0">
                <a:latin typeface="Cambria"/>
                <a:cs typeface="Cambria"/>
              </a:rPr>
              <a:t>demonstrates how </a:t>
            </a:r>
            <a:r>
              <a:rPr sz="2000" i="1" spc="-5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the</a:t>
            </a:r>
            <a:r>
              <a:rPr sz="2000" i="1" spc="-5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program</a:t>
            </a:r>
            <a:r>
              <a:rPr sz="2000" i="1" spc="-5" dirty="0">
                <a:latin typeface="Cambria"/>
                <a:cs typeface="Cambria"/>
              </a:rPr>
              <a:t> curriculum</a:t>
            </a:r>
            <a:r>
              <a:rPr sz="2000" i="1" dirty="0">
                <a:latin typeface="Cambria"/>
                <a:cs typeface="Cambria"/>
              </a:rPr>
              <a:t> </a:t>
            </a:r>
            <a:r>
              <a:rPr sz="2000" i="1" spc="-5" dirty="0">
                <a:latin typeface="Cambria"/>
                <a:cs typeface="Cambria"/>
              </a:rPr>
              <a:t>has</a:t>
            </a:r>
            <a:r>
              <a:rPr sz="2000" i="1" dirty="0">
                <a:latin typeface="Cambria"/>
                <a:cs typeface="Cambria"/>
              </a:rPr>
              <a:t> </a:t>
            </a:r>
            <a:r>
              <a:rPr sz="2000" i="1" spc="-5" dirty="0">
                <a:latin typeface="Cambria"/>
                <a:cs typeface="Cambria"/>
              </a:rPr>
              <a:t>evolved,</a:t>
            </a:r>
            <a:r>
              <a:rPr sz="2000" i="1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considering</a:t>
            </a:r>
            <a:r>
              <a:rPr sz="2000" i="1" spc="425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the</a:t>
            </a:r>
            <a:r>
              <a:rPr sz="2000" i="1" spc="425" dirty="0">
                <a:latin typeface="Cambria"/>
                <a:cs typeface="Cambria"/>
              </a:rPr>
              <a:t> </a:t>
            </a:r>
            <a:r>
              <a:rPr sz="2000" i="1" spc="-15" dirty="0">
                <a:solidFill>
                  <a:srgbClr val="0000FF"/>
                </a:solidFill>
                <a:latin typeface="Cambria"/>
                <a:cs typeface="Cambria"/>
              </a:rPr>
              <a:t>Washington </a:t>
            </a:r>
            <a:r>
              <a:rPr sz="2000" i="1" spc="-4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i="1" spc="-20" dirty="0">
                <a:solidFill>
                  <a:srgbClr val="0000FF"/>
                </a:solidFill>
                <a:latin typeface="Cambria"/>
                <a:cs typeface="Cambria"/>
              </a:rPr>
              <a:t>Accord</a:t>
            </a:r>
            <a:r>
              <a:rPr sz="2000" i="1" spc="-15" dirty="0">
                <a:solidFill>
                  <a:srgbClr val="0000FF"/>
                </a:solidFill>
                <a:latin typeface="Cambria"/>
                <a:cs typeface="Cambria"/>
              </a:rPr>
              <a:t> Knowledge</a:t>
            </a:r>
            <a:r>
              <a:rPr sz="2000" i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i="1" spc="-5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2000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i="1" spc="-10" dirty="0">
                <a:solidFill>
                  <a:srgbClr val="0000FF"/>
                </a:solidFill>
                <a:latin typeface="Cambria"/>
                <a:cs typeface="Cambria"/>
              </a:rPr>
              <a:t>Attitude</a:t>
            </a:r>
            <a:r>
              <a:rPr sz="2000" i="1" spc="-5" dirty="0">
                <a:solidFill>
                  <a:srgbClr val="0000FF"/>
                </a:solidFill>
                <a:latin typeface="Cambria"/>
                <a:cs typeface="Cambria"/>
              </a:rPr>
              <a:t> Profile</a:t>
            </a:r>
            <a:r>
              <a:rPr sz="2000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i="1" spc="-10" dirty="0">
                <a:solidFill>
                  <a:srgbClr val="0000FF"/>
                </a:solidFill>
                <a:latin typeface="Cambria"/>
                <a:cs typeface="Cambria"/>
              </a:rPr>
              <a:t>(WKs)</a:t>
            </a:r>
            <a:r>
              <a:rPr sz="2000" i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i="1" spc="-5" dirty="0">
                <a:latin typeface="Cambria"/>
                <a:cs typeface="Cambria"/>
              </a:rPr>
              <a:t>and</a:t>
            </a:r>
            <a:r>
              <a:rPr sz="2000" i="1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the</a:t>
            </a:r>
            <a:r>
              <a:rPr sz="2000" i="1" spc="425" dirty="0">
                <a:latin typeface="Cambria"/>
                <a:cs typeface="Cambria"/>
              </a:rPr>
              <a:t> </a:t>
            </a:r>
            <a:r>
              <a:rPr sz="2000" i="1" spc="-10" dirty="0">
                <a:solidFill>
                  <a:srgbClr val="0000FF"/>
                </a:solidFill>
                <a:latin typeface="Cambria"/>
                <a:cs typeface="Cambria"/>
              </a:rPr>
              <a:t>Program </a:t>
            </a:r>
            <a:r>
              <a:rPr sz="2000" i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i="1" spc="-10" dirty="0">
                <a:solidFill>
                  <a:srgbClr val="0000FF"/>
                </a:solidFill>
                <a:latin typeface="Cambria"/>
                <a:cs typeface="Cambria"/>
              </a:rPr>
              <a:t>Outcomes </a:t>
            </a:r>
            <a:r>
              <a:rPr sz="2000" i="1" dirty="0">
                <a:solidFill>
                  <a:srgbClr val="0000FF"/>
                </a:solidFill>
                <a:latin typeface="Cambria"/>
                <a:cs typeface="Cambria"/>
              </a:rPr>
              <a:t>(POs)</a:t>
            </a:r>
            <a:r>
              <a:rPr sz="2000" i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i="1" spc="-5" dirty="0">
                <a:latin typeface="Cambria"/>
                <a:cs typeface="Cambria"/>
              </a:rPr>
              <a:t>defined</a:t>
            </a:r>
            <a:r>
              <a:rPr sz="2000" i="1" spc="10" dirty="0">
                <a:latin typeface="Cambria"/>
                <a:cs typeface="Cambria"/>
              </a:rPr>
              <a:t> </a:t>
            </a:r>
            <a:r>
              <a:rPr sz="2000" i="1" spc="-15" dirty="0">
                <a:latin typeface="Cambria"/>
                <a:cs typeface="Cambria"/>
              </a:rPr>
              <a:t>by</a:t>
            </a:r>
            <a:r>
              <a:rPr sz="2000" i="1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the</a:t>
            </a:r>
            <a:r>
              <a:rPr sz="2000" i="1" dirty="0">
                <a:latin typeface="Cambria"/>
                <a:cs typeface="Cambria"/>
              </a:rPr>
              <a:t> </a:t>
            </a:r>
            <a:r>
              <a:rPr sz="2000" i="1" spc="-5" dirty="0">
                <a:latin typeface="Cambria"/>
                <a:cs typeface="Cambria"/>
              </a:rPr>
              <a:t>NBA,</a:t>
            </a:r>
            <a:r>
              <a:rPr sz="2000" i="1" spc="-15" dirty="0">
                <a:latin typeface="Cambria"/>
                <a:cs typeface="Cambria"/>
              </a:rPr>
              <a:t> </a:t>
            </a:r>
            <a:r>
              <a:rPr sz="2000" i="1" spc="-5" dirty="0">
                <a:latin typeface="Cambria"/>
                <a:cs typeface="Cambria"/>
              </a:rPr>
              <a:t>as</a:t>
            </a:r>
            <a:r>
              <a:rPr sz="2000" i="1" spc="-10" dirty="0">
                <a:latin typeface="Cambria"/>
                <a:cs typeface="Cambria"/>
              </a:rPr>
              <a:t> </a:t>
            </a:r>
            <a:r>
              <a:rPr sz="2000" i="1" spc="-5" dirty="0">
                <a:latin typeface="Cambria"/>
                <a:cs typeface="Cambria"/>
              </a:rPr>
              <a:t>listed in</a:t>
            </a:r>
            <a:r>
              <a:rPr sz="2000" i="1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Annexure-II.</a:t>
            </a:r>
            <a:endParaRPr sz="2000">
              <a:latin typeface="Cambria"/>
              <a:cs typeface="Cambria"/>
            </a:endParaRPr>
          </a:p>
          <a:p>
            <a:pPr marL="1708150" marR="5715" indent="-895350" algn="just">
              <a:lnSpc>
                <a:spcPct val="150000"/>
              </a:lnSpc>
              <a:spcBef>
                <a:spcPts val="50"/>
              </a:spcBef>
            </a:pP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Describe the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process involving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both internal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and 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external stakeholders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in framing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the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curriculum.)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5954" y="197424"/>
            <a:ext cx="9046210" cy="742315"/>
            <a:chOff x="585954" y="197424"/>
            <a:chExt cx="9046210" cy="742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54" y="763541"/>
              <a:ext cx="7873031" cy="926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2172" y="788289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0531" y="320039"/>
            <a:ext cx="69322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Criterion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1: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 Outcome-based</a:t>
            </a:r>
            <a:r>
              <a:rPr sz="2600" spc="-15" dirty="0">
                <a:solidFill>
                  <a:srgbClr val="9900CC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Curriculum 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327" y="777699"/>
            <a:ext cx="8195309" cy="14579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600"/>
              </a:spcBef>
            </a:pPr>
            <a:r>
              <a:rPr sz="2000" b="1" spc="-325" dirty="0">
                <a:solidFill>
                  <a:srgbClr val="FF3300"/>
                </a:solidFill>
                <a:latin typeface="Cambria"/>
                <a:cs typeface="Cambria"/>
              </a:rPr>
              <a:t>1.</a:t>
            </a:r>
            <a:r>
              <a:rPr sz="3000" spc="-487" baseline="9722" dirty="0">
                <a:solidFill>
                  <a:srgbClr val="FDFFFF"/>
                </a:solidFill>
                <a:latin typeface="Verdana"/>
                <a:cs typeface="Verdana"/>
              </a:rPr>
              <a:t>2</a:t>
            </a:r>
            <a:r>
              <a:rPr sz="2000" b="1" spc="-325" dirty="0">
                <a:solidFill>
                  <a:srgbClr val="FF3300"/>
                </a:solidFill>
                <a:latin typeface="Cambria"/>
                <a:cs typeface="Cambria"/>
              </a:rPr>
              <a:t>2</a:t>
            </a:r>
            <a:r>
              <a:rPr sz="3000" spc="-487" baseline="9722" dirty="0">
                <a:solidFill>
                  <a:srgbClr val="FDFFFF"/>
                </a:solidFill>
                <a:latin typeface="Verdana"/>
                <a:cs typeface="Verdana"/>
              </a:rPr>
              <a:t>9</a:t>
            </a:r>
            <a:r>
              <a:rPr sz="2000" b="1" spc="-325" dirty="0">
                <a:solidFill>
                  <a:srgbClr val="FF3300"/>
                </a:solidFill>
                <a:latin typeface="Cambria"/>
                <a:cs typeface="Cambria"/>
              </a:rPr>
              <a:t>.2.</a:t>
            </a:r>
            <a:r>
              <a:rPr sz="2000" b="1" spc="-2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Curriculum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Structure</a:t>
            </a:r>
            <a:r>
              <a:rPr sz="2000" b="1" spc="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(10)</a:t>
            </a:r>
            <a:endParaRPr sz="2000">
              <a:latin typeface="Cambria"/>
              <a:cs typeface="Cambria"/>
            </a:endParaRPr>
          </a:p>
          <a:p>
            <a:pPr marL="607060" marR="30480">
              <a:lnSpc>
                <a:spcPct val="100000"/>
              </a:lnSpc>
              <a:spcBef>
                <a:spcPts val="455"/>
              </a:spcBef>
            </a:pPr>
            <a:r>
              <a:rPr sz="1800" i="1" spc="-5" dirty="0">
                <a:latin typeface="Cambria"/>
                <a:cs typeface="Cambria"/>
              </a:rPr>
              <a:t>(Provide</a:t>
            </a:r>
            <a:r>
              <a:rPr sz="1800" i="1" spc="1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details</a:t>
            </a:r>
            <a:r>
              <a:rPr sz="1800" i="1" spc="114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spc="114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courses</a:t>
            </a:r>
            <a:r>
              <a:rPr sz="1800" i="1" spc="12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in</a:t>
            </a:r>
            <a:r>
              <a:rPr sz="1800" i="1" spc="1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terms</a:t>
            </a:r>
            <a:r>
              <a:rPr sz="1800" i="1" spc="12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spc="114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teaching</a:t>
            </a:r>
            <a:r>
              <a:rPr sz="1800" i="1" spc="11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and</a:t>
            </a:r>
            <a:r>
              <a:rPr sz="1800" i="1" spc="10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learning</a:t>
            </a:r>
            <a:r>
              <a:rPr sz="1800" i="1" spc="11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scheme</a:t>
            </a:r>
            <a:r>
              <a:rPr sz="1800" i="1" spc="12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and </a:t>
            </a:r>
            <a:r>
              <a:rPr sz="1800" i="1" spc="-38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number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credits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the </a:t>
            </a:r>
            <a:r>
              <a:rPr sz="1800" i="1" spc="-10" dirty="0">
                <a:latin typeface="Cambria"/>
                <a:cs typeface="Cambria"/>
              </a:rPr>
              <a:t>Program</a:t>
            </a:r>
            <a:r>
              <a:rPr sz="1800" i="1" spc="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curriculum.)</a:t>
            </a:r>
            <a:endParaRPr sz="18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spcBef>
                <a:spcPts val="1440"/>
              </a:spcBef>
            </a:pPr>
            <a:r>
              <a:rPr sz="1400" b="1" spc="-25" dirty="0">
                <a:solidFill>
                  <a:srgbClr val="0000FF"/>
                </a:solidFill>
                <a:latin typeface="Cambria"/>
                <a:cs typeface="Cambria"/>
              </a:rPr>
              <a:t>Table</a:t>
            </a:r>
            <a:r>
              <a:rPr sz="14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Cambria"/>
                <a:cs typeface="Cambria"/>
              </a:rPr>
              <a:t>No.1.2.2.1: Details</a:t>
            </a:r>
            <a:r>
              <a:rPr sz="14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1400" b="1" spc="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Cambria"/>
                <a:cs typeface="Cambria"/>
              </a:rPr>
              <a:t>various</a:t>
            </a:r>
            <a:r>
              <a:rPr sz="14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Cambria"/>
                <a:cs typeface="Cambria"/>
              </a:rPr>
              <a:t>courses</a:t>
            </a:r>
            <a:r>
              <a:rPr sz="14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Cambria"/>
                <a:cs typeface="Cambria"/>
              </a:rPr>
              <a:t>presented</a:t>
            </a:r>
            <a:r>
              <a:rPr sz="1400" b="1" spc="-5" dirty="0">
                <a:solidFill>
                  <a:srgbClr val="0000FF"/>
                </a:solidFill>
                <a:latin typeface="Cambria"/>
                <a:cs typeface="Cambria"/>
              </a:rPr>
              <a:t> in</a:t>
            </a:r>
            <a:r>
              <a:rPr sz="14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Cambria"/>
                <a:cs typeface="Cambria"/>
              </a:rPr>
              <a:t>terms</a:t>
            </a:r>
            <a:r>
              <a:rPr sz="14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14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Cambria"/>
                <a:cs typeface="Cambria"/>
              </a:rPr>
              <a:t>teaching</a:t>
            </a:r>
            <a:r>
              <a:rPr sz="1400" b="1" spc="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14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Cambria"/>
                <a:cs typeface="Cambria"/>
              </a:rPr>
              <a:t>learning</a:t>
            </a:r>
            <a:r>
              <a:rPr sz="14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0000FF"/>
                </a:solidFill>
                <a:latin typeface="Cambria"/>
                <a:cs typeface="Cambria"/>
              </a:rPr>
              <a:t>scheme</a:t>
            </a:r>
            <a:r>
              <a:rPr sz="1800" b="1" dirty="0">
                <a:solidFill>
                  <a:srgbClr val="006666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55877" y="2335402"/>
          <a:ext cx="6885940" cy="3028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28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528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95885" marR="87630" indent="285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Cours </a:t>
                      </a:r>
                      <a:r>
                        <a:rPr sz="1300" spc="-2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e Code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325755" marR="233679" indent="-831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Course  Title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20" dirty="0">
                          <a:solidFill>
                            <a:srgbClr val="0000FF"/>
                          </a:solidFill>
                          <a:latin typeface="Cambria"/>
                          <a:cs typeface="Cambria"/>
                        </a:rPr>
                        <a:t>Teaching</a:t>
                      </a:r>
                      <a:r>
                        <a:rPr sz="1600" b="1" spc="-25" dirty="0">
                          <a:solidFill>
                            <a:srgbClr val="00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0FF"/>
                          </a:solidFill>
                          <a:latin typeface="Cambria"/>
                          <a:cs typeface="Cambria"/>
                        </a:rPr>
                        <a:t>&amp;</a:t>
                      </a:r>
                      <a:r>
                        <a:rPr sz="1600" b="1" spc="-10" dirty="0">
                          <a:solidFill>
                            <a:srgbClr val="00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0FF"/>
                          </a:solidFill>
                          <a:latin typeface="Cambria"/>
                          <a:cs typeface="Cambria"/>
                        </a:rPr>
                        <a:t>Learning</a:t>
                      </a:r>
                      <a:r>
                        <a:rPr sz="1600" b="1" spc="-20" dirty="0">
                          <a:solidFill>
                            <a:srgbClr val="0000F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0FF"/>
                          </a:solidFill>
                          <a:latin typeface="Cambria"/>
                          <a:cs typeface="Cambria"/>
                        </a:rPr>
                        <a:t>Scheme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01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11125" marR="104139" indent="1905" algn="ctr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Class</a:t>
                      </a:r>
                      <a:r>
                        <a:rPr sz="1300" spc="-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room </a:t>
                      </a:r>
                      <a:r>
                        <a:rPr sz="1300" spc="-2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Instruction 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(CI)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(in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161925" marR="154305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hours</a:t>
                      </a:r>
                      <a:r>
                        <a:rPr sz="13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per  semester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40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 marR="96520" indent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Lab </a:t>
                      </a:r>
                      <a:r>
                        <a:rPr sz="13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Instruction  (LI)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 (in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153670" marR="1466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hours</a:t>
                      </a:r>
                      <a:r>
                        <a:rPr sz="13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per  semester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5425" marR="215900" indent="-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spc="-30" dirty="0">
                          <a:latin typeface="Cambria"/>
                          <a:cs typeface="Cambria"/>
                        </a:rPr>
                        <a:t>Team</a:t>
                      </a:r>
                      <a:r>
                        <a:rPr sz="13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25" dirty="0">
                          <a:latin typeface="Cambria"/>
                          <a:cs typeface="Cambria"/>
                        </a:rPr>
                        <a:t>Work </a:t>
                      </a:r>
                      <a:r>
                        <a:rPr sz="13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(TW)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Self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Leaning</a:t>
                      </a:r>
                      <a:r>
                        <a:rPr sz="1300" spc="-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(SL) </a:t>
                      </a:r>
                      <a:r>
                        <a:rPr sz="1300" spc="-2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(TW+SL)(in</a:t>
                      </a:r>
                      <a:endParaRPr sz="1300">
                        <a:latin typeface="Cambria"/>
                        <a:cs typeface="Cambria"/>
                      </a:endParaRPr>
                    </a:p>
                    <a:p>
                      <a:pPr marL="318770" marR="310515" indent="-1270"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hours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per </a:t>
                      </a:r>
                      <a:r>
                        <a:rPr sz="1300" spc="-2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semes</a:t>
                      </a:r>
                      <a:r>
                        <a:rPr sz="1300" spc="-1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er)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0175" marR="121920" indent="-635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300" spc="-25" dirty="0">
                          <a:latin typeface="Cambria"/>
                          <a:cs typeface="Cambria"/>
                        </a:rPr>
                        <a:t>Total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no.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 of Hours </a:t>
                      </a:r>
                      <a:r>
                        <a:rPr sz="1300" spc="-2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per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 semes</a:t>
                      </a:r>
                      <a:r>
                        <a:rPr sz="1300" spc="-1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er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6680" marR="98425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1300" spc="-25" dirty="0">
                          <a:latin typeface="Cambria"/>
                          <a:cs typeface="Cambria"/>
                        </a:rPr>
                        <a:t>Total </a:t>
                      </a:r>
                      <a:r>
                        <a:rPr sz="13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Credits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 (C)* </a:t>
                      </a:r>
                      <a:r>
                        <a:rPr sz="1300" spc="-20" dirty="0">
                          <a:latin typeface="Cambria"/>
                          <a:cs typeface="Cambria"/>
                        </a:rPr>
                        <a:t>(Total </a:t>
                      </a:r>
                      <a:r>
                        <a:rPr sz="1300" spc="-2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Hours/</a:t>
                      </a:r>
                      <a:r>
                        <a:rPr sz="1300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0)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L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T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P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SL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101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C++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42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14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28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36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120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120/30=4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102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8615" marR="89535" indent="-2508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Chemistry 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Lab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42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18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60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60/30=2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…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572262" y="197424"/>
            <a:ext cx="9060180" cy="742315"/>
            <a:chOff x="572262" y="197424"/>
            <a:chExt cx="9060180" cy="7423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262" y="763541"/>
              <a:ext cx="7900416" cy="926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2173" y="788289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0906" y="5570728"/>
            <a:ext cx="8888730" cy="8204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130" dirty="0">
                <a:latin typeface="Tahoma"/>
                <a:cs typeface="Tahoma"/>
              </a:rPr>
              <a:t>This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100" dirty="0">
                <a:latin typeface="Tahoma"/>
                <a:cs typeface="Tahoma"/>
              </a:rPr>
              <a:t>is</a:t>
            </a:r>
            <a:r>
              <a:rPr sz="1400" b="1" spc="-15" dirty="0">
                <a:latin typeface="Tahoma"/>
                <a:cs typeface="Tahoma"/>
              </a:rPr>
              <a:t> as</a:t>
            </a:r>
            <a:r>
              <a:rPr sz="1400" b="1" spc="-25" dirty="0">
                <a:latin typeface="Tahoma"/>
                <a:cs typeface="Tahoma"/>
              </a:rPr>
              <a:t> per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the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new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National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Credit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Framework,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which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accounts </a:t>
            </a:r>
            <a:r>
              <a:rPr sz="1400" b="1" spc="-95" dirty="0">
                <a:latin typeface="Tahoma"/>
                <a:cs typeface="Tahoma"/>
              </a:rPr>
              <a:t>for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114" dirty="0">
                <a:latin typeface="Tahoma"/>
                <a:cs typeface="Tahoma"/>
              </a:rPr>
              <a:t>30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95" dirty="0">
                <a:latin typeface="Tahoma"/>
                <a:cs typeface="Tahoma"/>
              </a:rPr>
              <a:t>hrs.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of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learning</a:t>
            </a:r>
            <a:r>
              <a:rPr sz="1400" b="1" spc="-15" dirty="0">
                <a:latin typeface="Tahoma"/>
                <a:cs typeface="Tahoma"/>
              </a:rPr>
              <a:t> as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equivalent</a:t>
            </a:r>
            <a:r>
              <a:rPr sz="1400" b="1" dirty="0">
                <a:latin typeface="Tahoma"/>
                <a:cs typeface="Tahoma"/>
              </a:rPr>
              <a:t> </a:t>
            </a:r>
            <a:r>
              <a:rPr sz="1400" b="1" spc="-70" dirty="0">
                <a:latin typeface="Tahoma"/>
                <a:cs typeface="Tahoma"/>
              </a:rPr>
              <a:t>to </a:t>
            </a:r>
            <a:r>
              <a:rPr sz="1400" b="1" spc="-395" dirty="0">
                <a:latin typeface="Tahoma"/>
                <a:cs typeface="Tahoma"/>
              </a:rPr>
              <a:t> </a:t>
            </a:r>
            <a:r>
              <a:rPr sz="1400" b="1" spc="-110" dirty="0">
                <a:latin typeface="Tahoma"/>
                <a:cs typeface="Tahoma"/>
              </a:rPr>
              <a:t>1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credit.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70" dirty="0">
                <a:latin typeface="Tahoma"/>
                <a:cs typeface="Tahoma"/>
              </a:rPr>
              <a:t>Those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universities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which</a:t>
            </a:r>
            <a:r>
              <a:rPr sz="1400" b="1" spc="-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are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110" dirty="0">
                <a:latin typeface="Tahoma"/>
                <a:cs typeface="Tahoma"/>
              </a:rPr>
              <a:t>still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following</a:t>
            </a:r>
            <a:r>
              <a:rPr sz="1400" b="1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the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200" dirty="0">
                <a:latin typeface="Tahoma"/>
                <a:cs typeface="Tahoma"/>
              </a:rPr>
              <a:t>LTP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100" dirty="0">
                <a:latin typeface="Tahoma"/>
                <a:cs typeface="Tahoma"/>
              </a:rPr>
              <a:t>will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80" dirty="0">
                <a:latin typeface="Tahoma"/>
                <a:cs typeface="Tahoma"/>
              </a:rPr>
              <a:t>transform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them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70" dirty="0">
                <a:latin typeface="Tahoma"/>
                <a:cs typeface="Tahoma"/>
              </a:rPr>
              <a:t>into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no.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60" dirty="0">
                <a:latin typeface="Tahoma"/>
                <a:cs typeface="Tahoma"/>
              </a:rPr>
              <a:t>of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hours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15" dirty="0">
                <a:latin typeface="Tahoma"/>
                <a:cs typeface="Tahoma"/>
              </a:rPr>
              <a:t>and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105" dirty="0">
                <a:latin typeface="Tahoma"/>
                <a:cs typeface="Tahoma"/>
              </a:rPr>
              <a:t>fill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in 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the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30" dirty="0">
                <a:latin typeface="Tahoma"/>
                <a:cs typeface="Tahoma"/>
              </a:rPr>
              <a:t>above</a:t>
            </a:r>
            <a:r>
              <a:rPr sz="1400" b="1" spc="-1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table.</a:t>
            </a:r>
            <a:endParaRPr sz="1400">
              <a:latin typeface="Tahoma"/>
              <a:cs typeface="Tahoma"/>
            </a:endParaRPr>
          </a:p>
          <a:p>
            <a:pPr marL="1779270">
              <a:lnSpc>
                <a:spcPct val="100000"/>
              </a:lnSpc>
              <a:spcBef>
                <a:spcPts val="145"/>
              </a:spcBef>
            </a:pPr>
            <a:r>
              <a:rPr sz="900" spc="-75" dirty="0">
                <a:solidFill>
                  <a:srgbClr val="888888"/>
                </a:solidFill>
                <a:latin typeface="Verdana"/>
                <a:cs typeface="Verdana"/>
              </a:rPr>
              <a:t>1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0531" y="320039"/>
            <a:ext cx="69322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Criterion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1: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 Outcome-based</a:t>
            </a:r>
            <a:r>
              <a:rPr sz="2600" spc="-15" dirty="0">
                <a:solidFill>
                  <a:srgbClr val="9900CC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Curriculum 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65209" y="5728432"/>
            <a:ext cx="836930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300" i="1" dirty="0">
                <a:latin typeface="Times New Roman"/>
                <a:cs typeface="Times New Roman"/>
              </a:rPr>
              <a:t>Continue</a:t>
            </a:r>
            <a:r>
              <a:rPr sz="1300" i="1" spc="-5" dirty="0">
                <a:latin typeface="Times New Roman"/>
                <a:cs typeface="Times New Roman"/>
              </a:rPr>
              <a:t>d</a:t>
            </a:r>
            <a:r>
              <a:rPr sz="1300" i="1" dirty="0">
                <a:latin typeface="Times New Roman"/>
                <a:cs typeface="Times New Roman"/>
              </a:rPr>
              <a:t>…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88179" y="5697728"/>
            <a:ext cx="212725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i="1" spc="-15" dirty="0">
                <a:latin typeface="Times New Roman"/>
                <a:cs typeface="Times New Roman"/>
              </a:rPr>
              <a:t>…</a:t>
            </a:r>
            <a:r>
              <a:rPr sz="1300" i="1" dirty="0"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-6350" y="471423"/>
          <a:ext cx="9504680" cy="6262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842">
                <a:tc>
                  <a:txBody>
                    <a:bodyPr/>
                    <a:lstStyle/>
                    <a:p>
                      <a:pPr marL="577215">
                        <a:lnSpc>
                          <a:spcPts val="186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Differentiating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981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Characteristic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GAPC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4.0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… for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ashington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cord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Graduate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GAPC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3.0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… for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ashington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cord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Graduate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6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7145" marR="175895">
                        <a:lnSpc>
                          <a:spcPct val="107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Investigation: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Breadth</a:t>
                      </a:r>
                      <a:r>
                        <a:rPr sz="1600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depth of investigation and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experimentation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64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WA4: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Conduct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investigations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complex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problems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research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based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 marR="144145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knowledge(WK8)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 methods including </a:t>
                      </a:r>
                      <a:r>
                        <a:rPr sz="1600" strike="no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research-based knowledge, design of </a:t>
                      </a:r>
                      <a:r>
                        <a:rPr sz="1600" strike="no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experiments,</a:t>
                      </a:r>
                      <a:r>
                        <a:rPr sz="1600" strike="noStrike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analysis</a:t>
                      </a:r>
                      <a:r>
                        <a:rPr sz="1600" strike="noStrike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trike="noStrike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interpretation</a:t>
                      </a:r>
                      <a:r>
                        <a:rPr sz="1600" strike="noStrike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strike="noStrike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data, and synthesis of information to </a:t>
                      </a:r>
                      <a:r>
                        <a:rPr sz="1600" strike="no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provide</a:t>
                      </a:r>
                      <a:r>
                        <a:rPr sz="1600" strike="noStrike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valid</a:t>
                      </a:r>
                      <a:r>
                        <a:rPr sz="1600" strike="noStrike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conclusions</a:t>
                      </a:r>
                      <a:r>
                        <a:rPr sz="1600" strike="noStrike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(WK8)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864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WA4: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Conduct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investigations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complex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problems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using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research-based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 marR="20320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knowledge (WK8) and research methods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including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experiments,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analysis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 interpretation of data, and synthesis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 information to provide valid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conclusions.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73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7145" marR="88265">
                        <a:lnSpc>
                          <a:spcPct val="107100"/>
                        </a:lnSpc>
                      </a:pPr>
                      <a:r>
                        <a:rPr sz="1600" b="1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Modern</a:t>
                      </a:r>
                      <a:r>
                        <a:rPr sz="1600" b="1" strike="sngStrike" spc="3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trike="noStrike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Tool</a:t>
                      </a:r>
                      <a:r>
                        <a:rPr sz="1600" b="1" strike="noStrike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trike="no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Usage:</a:t>
                      </a:r>
                      <a:r>
                        <a:rPr sz="1600" b="1" strike="noStrike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Level </a:t>
                      </a:r>
                      <a:r>
                        <a:rPr sz="1600" strike="noStrike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 understanding of the </a:t>
                      </a:r>
                      <a:r>
                        <a:rPr sz="1600" strike="noStrike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appropriateness of </a:t>
                      </a:r>
                      <a:r>
                        <a:rPr sz="1600" strike="noStrike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technologies and </a:t>
                      </a:r>
                      <a:r>
                        <a:rPr sz="1600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various </a:t>
                      </a:r>
                      <a:r>
                        <a:rPr sz="1600" strike="noStrike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tools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64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WA5: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Create,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select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apply,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 marR="697865">
                        <a:lnSpc>
                          <a:spcPct val="107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recognize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limitations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appropriate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techniques, resources, and modern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tools,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including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 marR="108585">
                        <a:lnSpc>
                          <a:spcPct val="1070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prediction and modelling, to complex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 problems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with an </a:t>
                      </a:r>
                      <a:r>
                        <a:rPr sz="1600" strike="no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understanding</a:t>
                      </a:r>
                      <a:r>
                        <a:rPr sz="1600" strike="sngStrike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trike="sngStrike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600" strike="sngStrike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limitations</a:t>
                      </a:r>
                      <a:r>
                        <a:rPr sz="1600" strike="noStrike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(WK2</a:t>
                      </a:r>
                      <a:r>
                        <a:rPr sz="1600" strike="noStrike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strike="noStrike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WK6)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 marR="121285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WA5: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Create,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select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apply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appropriate techniques, resources, and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modern engineering and IT tools,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including prediction and modelling, to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complex engineering problems, with an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understanding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limitations.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(WK6)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64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7145" marR="19685">
                        <a:lnSpc>
                          <a:spcPct val="107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600" b="1" spc="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Engineer</a:t>
                      </a:r>
                      <a:r>
                        <a:rPr sz="16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b="1" spc="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World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Society:</a:t>
                      </a:r>
                      <a:r>
                        <a:rPr sz="1600" strike="noStrike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Level</a:t>
                      </a:r>
                      <a:r>
                        <a:rPr sz="1600" strike="noStrike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strike="noStrike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sz="1600" strike="noStrike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trike="noStrike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responsibility </a:t>
                      </a:r>
                      <a:r>
                        <a:rPr sz="1600" strike="noStrike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600" strike="noStrike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sustainable</a:t>
                      </a:r>
                      <a:r>
                        <a:rPr sz="1600" strike="noStrike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development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100965">
                        <a:lnSpc>
                          <a:spcPct val="107000"/>
                        </a:lnSpc>
                        <a:spcBef>
                          <a:spcPts val="83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WA6: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When solving complex engineering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problems,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analyze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evaluate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sustainable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development impacts* to: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society,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economy,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sustainability,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safety,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legal frameworks, and the environment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(WK1,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WK5,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WK7)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864"/>
                        </a:lnSpc>
                      </a:pPr>
                      <a:r>
                        <a:rPr sz="1600" spc="-18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A6:</a:t>
                      </a:r>
                      <a:r>
                        <a:rPr sz="16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Ap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ly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reasoning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informed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 marR="123825">
                        <a:lnSpc>
                          <a:spcPts val="2060"/>
                        </a:lnSpc>
                        <a:spcBef>
                          <a:spcPts val="8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contextual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assess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societal,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health,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safety,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legal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cultural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issues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consequent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responsibilities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 marR="471805">
                        <a:lnSpc>
                          <a:spcPct val="106900"/>
                        </a:lnSpc>
                        <a:spcBef>
                          <a:spcPts val="1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relevant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practice and solutions to complex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problems.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(WK7)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2572" y="102362"/>
            <a:ext cx="89528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000000"/>
                </a:solidFill>
              </a:rPr>
              <a:t>Washington</a:t>
            </a:r>
            <a:r>
              <a:rPr sz="2000" spc="-114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Accord</a:t>
            </a:r>
            <a:r>
              <a:rPr sz="2000" spc="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Graduate</a:t>
            </a:r>
            <a:r>
              <a:rPr sz="2000" spc="-10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Attributes</a:t>
            </a:r>
            <a:r>
              <a:rPr sz="2000" spc="20" dirty="0">
                <a:solidFill>
                  <a:srgbClr val="000000"/>
                </a:solidFill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(Revised</a:t>
            </a:r>
            <a:r>
              <a:rPr sz="2000" b="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Ver.</a:t>
            </a:r>
            <a:r>
              <a:rPr sz="2000" b="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4.0</a:t>
            </a:r>
            <a:r>
              <a:rPr sz="2000" b="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Vis-a-Vis</a:t>
            </a:r>
            <a:r>
              <a:rPr sz="2000"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Existing</a:t>
            </a:r>
            <a:r>
              <a:rPr sz="2000"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Ver.</a:t>
            </a:r>
            <a:r>
              <a:rPr sz="2000" b="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3.0)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113" y="1040582"/>
            <a:ext cx="7550150" cy="9861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1.2.3.</a:t>
            </a:r>
            <a:r>
              <a:rPr sz="2000" b="1" spc="229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Components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of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Curriculum (05)</a:t>
            </a:r>
            <a:endParaRPr sz="2000">
              <a:latin typeface="Cambria"/>
              <a:cs typeface="Cambria"/>
            </a:endParaRPr>
          </a:p>
          <a:p>
            <a:pPr marL="566420">
              <a:lnSpc>
                <a:spcPct val="100000"/>
              </a:lnSpc>
              <a:spcBef>
                <a:spcPts val="450"/>
              </a:spcBef>
            </a:pPr>
            <a:r>
              <a:rPr sz="1800" i="1" spc="-5" dirty="0">
                <a:latin typeface="Cambria"/>
                <a:cs typeface="Cambria"/>
              </a:rPr>
              <a:t>(</a:t>
            </a:r>
            <a:r>
              <a:rPr sz="1600" i="1" spc="-5" dirty="0">
                <a:latin typeface="Cambria"/>
                <a:cs typeface="Cambria"/>
              </a:rPr>
              <a:t>Provide</a:t>
            </a:r>
            <a:r>
              <a:rPr sz="1600" i="1" spc="1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details</a:t>
            </a:r>
            <a:r>
              <a:rPr sz="1600" i="1" dirty="0">
                <a:latin typeface="Cambria"/>
                <a:cs typeface="Cambria"/>
              </a:rPr>
              <a:t> of</a:t>
            </a:r>
            <a:r>
              <a:rPr sz="1600" i="1" spc="-5" dirty="0">
                <a:latin typeface="Cambria"/>
                <a:cs typeface="Cambria"/>
              </a:rPr>
              <a:t> Curriculum</a:t>
            </a:r>
            <a:r>
              <a:rPr sz="1600" i="1" spc="-1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components for</a:t>
            </a:r>
            <a:r>
              <a:rPr sz="1600" i="1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all</a:t>
            </a:r>
            <a:r>
              <a:rPr sz="1600" i="1" spc="-1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relevant</a:t>
            </a:r>
            <a:r>
              <a:rPr sz="1600" i="1" dirty="0">
                <a:latin typeface="Cambria"/>
                <a:cs typeface="Cambria"/>
              </a:rPr>
              <a:t> </a:t>
            </a:r>
            <a:r>
              <a:rPr sz="1600" i="1" spc="-25" dirty="0">
                <a:latin typeface="Cambria"/>
                <a:cs typeface="Cambria"/>
              </a:rPr>
              <a:t>Years.)</a:t>
            </a:r>
            <a:endParaRPr sz="1600">
              <a:latin typeface="Cambria"/>
              <a:cs typeface="Cambria"/>
            </a:endParaRPr>
          </a:p>
          <a:p>
            <a:pPr marL="233679">
              <a:lnSpc>
                <a:spcPct val="100000"/>
              </a:lnSpc>
              <a:spcBef>
                <a:spcPts val="5"/>
              </a:spcBef>
            </a:pPr>
            <a:r>
              <a:rPr sz="1700" i="1" spc="-30" dirty="0">
                <a:solidFill>
                  <a:srgbClr val="0000FF"/>
                </a:solidFill>
                <a:latin typeface="Cambria"/>
                <a:cs typeface="Cambria"/>
              </a:rPr>
              <a:t>Table</a:t>
            </a:r>
            <a:r>
              <a:rPr sz="1700" i="1" spc="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i="1" spc="-5" dirty="0">
                <a:solidFill>
                  <a:srgbClr val="0000FF"/>
                </a:solidFill>
                <a:latin typeface="Cambria"/>
                <a:cs typeface="Cambria"/>
              </a:rPr>
              <a:t>No.1.3.3.1:</a:t>
            </a:r>
            <a:r>
              <a:rPr sz="1700" i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i="1" spc="-10" dirty="0">
                <a:solidFill>
                  <a:srgbClr val="0000FF"/>
                </a:solidFill>
                <a:latin typeface="Cambria"/>
                <a:cs typeface="Cambria"/>
              </a:rPr>
              <a:t>Program</a:t>
            </a:r>
            <a:r>
              <a:rPr sz="1700" i="1" spc="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i="1" spc="-10" dirty="0">
                <a:solidFill>
                  <a:srgbClr val="0000FF"/>
                </a:solidFill>
                <a:latin typeface="Cambria"/>
                <a:cs typeface="Cambria"/>
              </a:rPr>
              <a:t>curriculum</a:t>
            </a:r>
            <a:r>
              <a:rPr sz="1700" i="1" spc="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i="1" spc="-5" dirty="0">
                <a:solidFill>
                  <a:srgbClr val="0000FF"/>
                </a:solidFill>
                <a:latin typeface="Cambria"/>
                <a:cs typeface="Cambria"/>
              </a:rPr>
              <a:t>grouping</a:t>
            </a:r>
            <a:r>
              <a:rPr sz="1700" i="1" spc="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i="1" spc="-5" dirty="0">
                <a:solidFill>
                  <a:srgbClr val="0000FF"/>
                </a:solidFill>
                <a:latin typeface="Cambria"/>
                <a:cs typeface="Cambria"/>
              </a:rPr>
              <a:t>based</a:t>
            </a:r>
            <a:r>
              <a:rPr sz="1700" i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i="1" spc="-5" dirty="0">
                <a:solidFill>
                  <a:srgbClr val="0000FF"/>
                </a:solidFill>
                <a:latin typeface="Cambria"/>
                <a:cs typeface="Cambria"/>
              </a:rPr>
              <a:t>on</a:t>
            </a:r>
            <a:r>
              <a:rPr sz="1700" i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i="1" spc="-10" dirty="0">
                <a:solidFill>
                  <a:srgbClr val="0000FF"/>
                </a:solidFill>
                <a:latin typeface="Cambria"/>
                <a:cs typeface="Cambria"/>
              </a:rPr>
              <a:t>curriculum</a:t>
            </a:r>
            <a:r>
              <a:rPr sz="1700" i="1" spc="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i="1" spc="-5" dirty="0">
                <a:solidFill>
                  <a:srgbClr val="0000FF"/>
                </a:solidFill>
                <a:latin typeface="Cambria"/>
                <a:cs typeface="Cambria"/>
              </a:rPr>
              <a:t>components</a:t>
            </a:r>
            <a:r>
              <a:rPr sz="1600" i="1" spc="-5" dirty="0"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50569" y="2220722"/>
          <a:ext cx="7501890" cy="4148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Curriculum</a:t>
                      </a:r>
                      <a:r>
                        <a:rPr sz="13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Component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715" marR="1270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Curriculum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Content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(% of </a:t>
                      </a:r>
                      <a:r>
                        <a:rPr sz="1300" b="1" spc="-2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total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number of credits of </a:t>
                      </a:r>
                      <a:r>
                        <a:rPr sz="1300" b="1" spc="-2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program)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 marR="216535" indent="-86995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300" b="1" spc="-114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ota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number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of  contact</a:t>
                      </a:r>
                      <a:r>
                        <a:rPr sz="13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hours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6575" marR="186055" indent="-34290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300" b="1" spc="-114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ota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number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of  credits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Basic</a:t>
                      </a:r>
                      <a:r>
                        <a:rPr sz="14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Sciences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Basic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Engineering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 marR="2171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Humanities and Social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Sciences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4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Core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1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Electives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Open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Electives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Project(s)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Internships/Seminars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0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5" dirty="0">
                          <a:latin typeface="Cambria"/>
                          <a:cs typeface="Cambria"/>
                        </a:rPr>
                        <a:t>Any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other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(Please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specify)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587">
                <a:tc gridSpan="3">
                  <a:txBody>
                    <a:bodyPr/>
                    <a:lstStyle/>
                    <a:p>
                      <a:pPr marL="1138555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4096385" algn="l"/>
                        </a:tabLst>
                      </a:pPr>
                      <a:r>
                        <a:rPr sz="1350" spc="-112" baseline="-40123" dirty="0">
                          <a:solidFill>
                            <a:srgbClr val="888888"/>
                          </a:solidFill>
                          <a:latin typeface="Verdana"/>
                          <a:cs typeface="Verdana"/>
                        </a:rPr>
                        <a:t>1	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number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Credits: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074672" y="6489191"/>
            <a:ext cx="19850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i="1" spc="-10" dirty="0">
                <a:latin typeface="Cambria"/>
                <a:cs typeface="Cambria"/>
              </a:rPr>
              <a:t>Add</a:t>
            </a:r>
            <a:r>
              <a:rPr sz="1400" i="1" spc="5" dirty="0">
                <a:latin typeface="Cambria"/>
                <a:cs typeface="Cambria"/>
              </a:rPr>
              <a:t> </a:t>
            </a:r>
            <a:r>
              <a:rPr sz="1400" i="1" spc="-5" dirty="0">
                <a:latin typeface="Cambria"/>
                <a:cs typeface="Cambria"/>
              </a:rPr>
              <a:t>more</a:t>
            </a:r>
            <a:r>
              <a:rPr sz="1400" i="1" spc="-1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rows,</a:t>
            </a:r>
            <a:r>
              <a:rPr sz="1400" i="1" spc="-20" dirty="0">
                <a:latin typeface="Cambria"/>
                <a:cs typeface="Cambria"/>
              </a:rPr>
              <a:t> </a:t>
            </a:r>
            <a:r>
              <a:rPr sz="1400" i="1" spc="-5" dirty="0">
                <a:latin typeface="Cambria"/>
                <a:cs typeface="Cambria"/>
              </a:rPr>
              <a:t>if required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5954" y="197424"/>
            <a:ext cx="9046210" cy="742315"/>
            <a:chOff x="585954" y="197424"/>
            <a:chExt cx="9046210" cy="7423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54" y="763541"/>
              <a:ext cx="7873031" cy="926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172" y="788289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0531" y="320039"/>
            <a:ext cx="69322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Criterion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1: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 Outcome-based</a:t>
            </a:r>
            <a:r>
              <a:rPr sz="2600" spc="-15" dirty="0">
                <a:solidFill>
                  <a:srgbClr val="9900CC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Curriculum 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531" y="1066197"/>
            <a:ext cx="8513445" cy="456565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0"/>
              </a:spcBef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1.2.4.</a:t>
            </a:r>
            <a:r>
              <a:rPr sz="2000" b="1" spc="47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47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Strategies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for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 Education</a:t>
            </a:r>
            <a:r>
              <a:rPr sz="2000" b="1" spc="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Reforms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(05)</a:t>
            </a:r>
            <a:endParaRPr sz="2000">
              <a:latin typeface="Cambria"/>
              <a:cs typeface="Cambria"/>
            </a:endParaRPr>
          </a:p>
          <a:p>
            <a:pPr marL="369570" marR="5080" algn="just">
              <a:lnSpc>
                <a:spcPct val="150000"/>
              </a:lnSpc>
              <a:spcBef>
                <a:spcPts val="50"/>
              </a:spcBef>
            </a:pPr>
            <a:r>
              <a:rPr sz="1800" i="1" dirty="0">
                <a:latin typeface="Cambria"/>
                <a:cs typeface="Cambria"/>
              </a:rPr>
              <a:t>(A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brief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explanation</a:t>
            </a:r>
            <a:r>
              <a:rPr sz="1800" i="1" dirty="0">
                <a:latin typeface="Cambria"/>
                <a:cs typeface="Cambria"/>
              </a:rPr>
              <a:t> of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the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plans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to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implement</a:t>
            </a:r>
            <a:r>
              <a:rPr sz="1800" i="1" dirty="0">
                <a:latin typeface="Cambria"/>
                <a:cs typeface="Cambria"/>
              </a:rPr>
              <a:t> and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map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activities</a:t>
            </a:r>
            <a:r>
              <a:rPr sz="1800" i="1" spc="38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</a:t>
            </a:r>
            <a:r>
              <a:rPr sz="1800" i="1" spc="38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curriculum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design with multidisciplinary </a:t>
            </a:r>
            <a:r>
              <a:rPr sz="1800" i="1" dirty="0">
                <a:latin typeface="Cambria"/>
                <a:cs typeface="Cambria"/>
              </a:rPr>
              <a:t>and </a:t>
            </a:r>
            <a:r>
              <a:rPr sz="1800" i="1" spc="-5" dirty="0">
                <a:latin typeface="Cambria"/>
                <a:cs typeface="Cambria"/>
              </a:rPr>
              <a:t>interdisciplinary programs, the establishment of </a:t>
            </a:r>
            <a:r>
              <a:rPr sz="1800" i="1" dirty="0">
                <a:latin typeface="Cambria"/>
                <a:cs typeface="Cambria"/>
              </a:rPr>
              <a:t>an 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academic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bank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credits</a:t>
            </a:r>
            <a:r>
              <a:rPr sz="1800" i="1" dirty="0">
                <a:latin typeface="Cambria"/>
                <a:cs typeface="Cambria"/>
              </a:rPr>
              <a:t> system,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20" dirty="0">
                <a:latin typeface="Cambria"/>
                <a:cs typeface="Cambria"/>
              </a:rPr>
              <a:t>APAAR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etc.)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500">
              <a:latin typeface="Cambria"/>
              <a:cs typeface="Cambria"/>
            </a:endParaRPr>
          </a:p>
          <a:p>
            <a:pPr marL="927100" lvl="1" indent="-915035" algn="just">
              <a:lnSpc>
                <a:spcPct val="100000"/>
              </a:lnSpc>
              <a:buAutoNum type="arabicPeriod" startAt="3"/>
              <a:tabLst>
                <a:tab pos="927735" algn="l"/>
              </a:tabLst>
            </a:pP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PO,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PSO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and their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Mapping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with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Courses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 (20)</a:t>
            </a:r>
            <a:endParaRPr sz="2200">
              <a:latin typeface="Cambria"/>
              <a:cs typeface="Cambria"/>
            </a:endParaRPr>
          </a:p>
          <a:p>
            <a:pPr marL="927100" lvl="2" indent="-915035" algn="just">
              <a:lnSpc>
                <a:spcPct val="100000"/>
              </a:lnSpc>
              <a:spcBef>
                <a:spcPts val="1340"/>
              </a:spcBef>
              <a:buAutoNum type="arabicPeriod"/>
              <a:tabLst>
                <a:tab pos="927735" algn="l"/>
              </a:tabLst>
            </a:pP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POs</a:t>
            </a:r>
            <a:r>
              <a:rPr sz="2000" b="1" spc="-3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and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PSOs</a:t>
            </a:r>
            <a:r>
              <a:rPr sz="2000" b="1" spc="-2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(05)</a:t>
            </a:r>
            <a:endParaRPr sz="2000">
              <a:latin typeface="Cambria"/>
              <a:cs typeface="Cambria"/>
            </a:endParaRPr>
          </a:p>
          <a:p>
            <a:pPr marL="369570" algn="just">
              <a:lnSpc>
                <a:spcPct val="100000"/>
              </a:lnSpc>
              <a:spcBef>
                <a:spcPts val="1530"/>
              </a:spcBef>
            </a:pPr>
            <a:r>
              <a:rPr sz="1400" b="1" i="1" spc="-10" dirty="0">
                <a:solidFill>
                  <a:srgbClr val="001F5F"/>
                </a:solidFill>
                <a:latin typeface="Cambria"/>
                <a:cs typeface="Cambria"/>
              </a:rPr>
              <a:t>(Program</a:t>
            </a:r>
            <a:r>
              <a:rPr sz="1400" b="1" i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mbria"/>
                <a:cs typeface="Cambria"/>
              </a:rPr>
              <a:t>Specific</a:t>
            </a:r>
            <a:r>
              <a:rPr sz="1400" b="1" i="1" spc="4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mbria"/>
                <a:cs typeface="Cambria"/>
              </a:rPr>
              <a:t>Outcomes</a:t>
            </a:r>
            <a:r>
              <a:rPr sz="1400" b="1" i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mbria"/>
                <a:cs typeface="Cambria"/>
              </a:rPr>
              <a:t>(PSOs)</a:t>
            </a:r>
            <a:r>
              <a:rPr sz="1400" b="1" i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mbria"/>
                <a:cs typeface="Cambria"/>
              </a:rPr>
              <a:t>are</a:t>
            </a:r>
            <a:r>
              <a:rPr sz="1400" b="1" i="1" spc="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Cambria"/>
                <a:cs typeface="Cambria"/>
              </a:rPr>
              <a:t>defined</a:t>
            </a:r>
            <a:r>
              <a:rPr sz="1400" b="1" i="1" spc="3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400" b="1" i="1" spc="-15" dirty="0">
                <a:solidFill>
                  <a:srgbClr val="001F5F"/>
                </a:solidFill>
                <a:latin typeface="Cambria"/>
                <a:cs typeface="Cambria"/>
              </a:rPr>
              <a:t>by</a:t>
            </a:r>
            <a:r>
              <a:rPr sz="1400" b="1" i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Cambria"/>
                <a:cs typeface="Cambria"/>
              </a:rPr>
              <a:t>the</a:t>
            </a:r>
            <a:r>
              <a:rPr sz="1400" b="1" i="1" spc="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mbria"/>
                <a:cs typeface="Cambria"/>
              </a:rPr>
              <a:t>program,</a:t>
            </a:r>
            <a:r>
              <a:rPr sz="1400" b="1" i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Cambria"/>
                <a:cs typeface="Cambria"/>
              </a:rPr>
              <a:t>with</a:t>
            </a:r>
            <a:r>
              <a:rPr sz="1400" b="1" i="1" spc="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Cambria"/>
                <a:cs typeface="Cambria"/>
              </a:rPr>
              <a:t>up</a:t>
            </a:r>
            <a:r>
              <a:rPr sz="1400" b="1" i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400" b="1" i="1" spc="-10" dirty="0">
                <a:solidFill>
                  <a:srgbClr val="001F5F"/>
                </a:solidFill>
                <a:latin typeface="Cambria"/>
                <a:cs typeface="Cambria"/>
              </a:rPr>
              <a:t>to</a:t>
            </a:r>
            <a:r>
              <a:rPr sz="1400" b="1" i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Cambria"/>
                <a:cs typeface="Cambria"/>
              </a:rPr>
              <a:t>3</a:t>
            </a:r>
            <a:r>
              <a:rPr sz="1400" b="1" i="1" spc="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Cambria"/>
                <a:cs typeface="Cambria"/>
              </a:rPr>
              <a:t>PSOs</a:t>
            </a:r>
            <a:r>
              <a:rPr sz="1400" b="1" i="1" spc="3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400" b="1" i="1" spc="-5" dirty="0">
                <a:solidFill>
                  <a:srgbClr val="001F5F"/>
                </a:solidFill>
                <a:latin typeface="Cambria"/>
                <a:cs typeface="Cambria"/>
              </a:rPr>
              <a:t>specified.)</a:t>
            </a:r>
            <a:endParaRPr sz="1400">
              <a:latin typeface="Cambria"/>
              <a:cs typeface="Cambria"/>
            </a:endParaRPr>
          </a:p>
          <a:p>
            <a:pPr marL="369570">
              <a:lnSpc>
                <a:spcPct val="100000"/>
              </a:lnSpc>
              <a:spcBef>
                <a:spcPts val="1160"/>
              </a:spcBef>
            </a:pPr>
            <a:r>
              <a:rPr sz="1800" i="1" spc="-5" dirty="0">
                <a:latin typeface="Cambria"/>
                <a:cs typeface="Cambria"/>
              </a:rPr>
              <a:t>List of</a:t>
            </a:r>
            <a:r>
              <a:rPr sz="1800" i="1" dirty="0">
                <a:latin typeface="Cambria"/>
                <a:cs typeface="Cambria"/>
              </a:rPr>
              <a:t> POs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as</a:t>
            </a:r>
            <a:r>
              <a:rPr sz="1800" i="1" spc="-5" dirty="0">
                <a:latin typeface="Cambria"/>
                <a:cs typeface="Cambria"/>
              </a:rPr>
              <a:t> Defined </a:t>
            </a:r>
            <a:r>
              <a:rPr sz="1800" i="1" spc="-15" dirty="0">
                <a:latin typeface="Cambria"/>
                <a:cs typeface="Cambria"/>
              </a:rPr>
              <a:t>by</a:t>
            </a:r>
            <a:r>
              <a:rPr sz="1800" i="1" dirty="0">
                <a:latin typeface="Cambria"/>
                <a:cs typeface="Cambria"/>
              </a:rPr>
              <a:t> NBA </a:t>
            </a:r>
            <a:r>
              <a:rPr sz="1800" i="1" spc="-5" dirty="0">
                <a:latin typeface="Cambria"/>
                <a:cs typeface="Cambria"/>
              </a:rPr>
              <a:t>in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Annexure</a:t>
            </a:r>
            <a:r>
              <a:rPr sz="1800" i="1" spc="-5" dirty="0">
                <a:latin typeface="Cambria"/>
                <a:cs typeface="Cambria"/>
              </a:rPr>
              <a:t> II.</a:t>
            </a:r>
            <a:endParaRPr sz="1800">
              <a:latin typeface="Cambria"/>
              <a:cs typeface="Cambria"/>
            </a:endParaRPr>
          </a:p>
          <a:p>
            <a:pPr marL="369570">
              <a:lnSpc>
                <a:spcPct val="100000"/>
              </a:lnSpc>
              <a:spcBef>
                <a:spcPts val="1080"/>
              </a:spcBef>
            </a:pPr>
            <a:r>
              <a:rPr sz="1800" i="1" spc="-5" dirty="0">
                <a:latin typeface="Cambria"/>
                <a:cs typeface="Cambria"/>
              </a:rPr>
              <a:t>List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PSOs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(up</a:t>
            </a:r>
            <a:r>
              <a:rPr sz="1800" i="1" spc="-5" dirty="0">
                <a:latin typeface="Cambria"/>
                <a:cs typeface="Cambria"/>
              </a:rPr>
              <a:t> to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3)</a:t>
            </a:r>
            <a:endParaRPr sz="1800">
              <a:latin typeface="Cambria"/>
              <a:cs typeface="Cambria"/>
            </a:endParaRPr>
          </a:p>
          <a:p>
            <a:pPr marL="369570">
              <a:lnSpc>
                <a:spcPct val="100000"/>
              </a:lnSpc>
              <a:spcBef>
                <a:spcPts val="1080"/>
              </a:spcBef>
            </a:pPr>
            <a:r>
              <a:rPr sz="1800" i="1" spc="-5" dirty="0">
                <a:latin typeface="Cambria"/>
                <a:cs typeface="Cambria"/>
              </a:rPr>
              <a:t>(Provide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details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the PSOs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for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the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program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currently</a:t>
            </a:r>
            <a:r>
              <a:rPr sz="1800" i="1" spc="-5" dirty="0">
                <a:latin typeface="Cambria"/>
                <a:cs typeface="Cambria"/>
              </a:rPr>
              <a:t> seeking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accreditation.)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5954" y="197424"/>
            <a:ext cx="9046210" cy="742315"/>
            <a:chOff x="585954" y="197424"/>
            <a:chExt cx="9046210" cy="742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54" y="763541"/>
              <a:ext cx="7873031" cy="926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2172" y="788289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0531" y="320039"/>
            <a:ext cx="69322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Criterion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1: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 Outcome-based</a:t>
            </a:r>
            <a:r>
              <a:rPr sz="2600" spc="-15" dirty="0">
                <a:solidFill>
                  <a:srgbClr val="9900CC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Curriculum 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7108" y="984822"/>
            <a:ext cx="7846695" cy="1403985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80"/>
              </a:spcBef>
              <a:tabLst>
                <a:tab pos="926465" algn="l"/>
              </a:tabLst>
            </a:pPr>
            <a:r>
              <a:rPr sz="2400" b="1" spc="-5" dirty="0">
                <a:solidFill>
                  <a:srgbClr val="FF3300"/>
                </a:solidFill>
                <a:latin typeface="Cambria"/>
                <a:cs typeface="Cambria"/>
              </a:rPr>
              <a:t>1.3.2.	Mapping</a:t>
            </a:r>
            <a:r>
              <a:rPr sz="24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Cambria"/>
                <a:cs typeface="Cambria"/>
              </a:rPr>
              <a:t>between </a:t>
            </a:r>
            <a:r>
              <a:rPr sz="2400" b="1" spc="-5" dirty="0">
                <a:solidFill>
                  <a:srgbClr val="FF3300"/>
                </a:solidFill>
                <a:latin typeface="Cambria"/>
                <a:cs typeface="Cambria"/>
              </a:rPr>
              <a:t>the</a:t>
            </a:r>
            <a:r>
              <a:rPr sz="24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Cambria"/>
                <a:cs typeface="Cambria"/>
              </a:rPr>
              <a:t>Courses</a:t>
            </a:r>
            <a:r>
              <a:rPr sz="24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Cambria"/>
                <a:cs typeface="Cambria"/>
              </a:rPr>
              <a:t>and</a:t>
            </a:r>
            <a:r>
              <a:rPr sz="2400" b="1" spc="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Cambria"/>
                <a:cs typeface="Cambria"/>
              </a:rPr>
              <a:t>POs/PSOs</a:t>
            </a:r>
            <a:r>
              <a:rPr sz="2400" b="1" spc="-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400" b="1" spc="5" dirty="0">
                <a:solidFill>
                  <a:srgbClr val="FF3300"/>
                </a:solidFill>
                <a:latin typeface="Cambria"/>
                <a:cs typeface="Cambria"/>
              </a:rPr>
              <a:t>(15</a:t>
            </a:r>
            <a:r>
              <a:rPr sz="2200" b="1" spc="5" dirty="0">
                <a:solidFill>
                  <a:srgbClr val="FF3300"/>
                </a:solidFill>
                <a:latin typeface="Cambria"/>
                <a:cs typeface="Cambria"/>
              </a:rPr>
              <a:t>)</a:t>
            </a:r>
            <a:endParaRPr sz="2200">
              <a:latin typeface="Cambria"/>
              <a:cs typeface="Cambria"/>
            </a:endParaRPr>
          </a:p>
          <a:p>
            <a:pPr marL="1079500">
              <a:lnSpc>
                <a:spcPct val="100000"/>
              </a:lnSpc>
              <a:spcBef>
                <a:spcPts val="1015"/>
              </a:spcBef>
            </a:pPr>
            <a:r>
              <a:rPr sz="1900" i="1" spc="-5" dirty="0">
                <a:latin typeface="Cambria"/>
                <a:cs typeface="Cambria"/>
              </a:rPr>
              <a:t>(Mention</a:t>
            </a:r>
            <a:r>
              <a:rPr sz="1900" i="1" spc="-40" dirty="0">
                <a:latin typeface="Cambria"/>
                <a:cs typeface="Cambria"/>
              </a:rPr>
              <a:t> </a:t>
            </a:r>
            <a:r>
              <a:rPr sz="1900" i="1" spc="-10" dirty="0">
                <a:latin typeface="Cambria"/>
                <a:cs typeface="Cambria"/>
              </a:rPr>
              <a:t>the</a:t>
            </a:r>
            <a:r>
              <a:rPr sz="1900" i="1" spc="-15" dirty="0">
                <a:latin typeface="Cambria"/>
                <a:cs typeface="Cambria"/>
              </a:rPr>
              <a:t> </a:t>
            </a:r>
            <a:r>
              <a:rPr sz="1900" i="1" spc="-5" dirty="0">
                <a:latin typeface="Cambria"/>
                <a:cs typeface="Cambria"/>
              </a:rPr>
              <a:t>courses</a:t>
            </a:r>
            <a:r>
              <a:rPr sz="1900" i="1" spc="-30" dirty="0">
                <a:latin typeface="Cambria"/>
                <a:cs typeface="Cambria"/>
              </a:rPr>
              <a:t> </a:t>
            </a:r>
            <a:r>
              <a:rPr sz="1900" i="1" spc="-5" dirty="0">
                <a:latin typeface="Cambria"/>
                <a:cs typeface="Cambria"/>
              </a:rPr>
              <a:t>relevant</a:t>
            </a:r>
            <a:r>
              <a:rPr sz="1900" i="1" spc="-30" dirty="0">
                <a:latin typeface="Cambria"/>
                <a:cs typeface="Cambria"/>
              </a:rPr>
              <a:t> </a:t>
            </a:r>
            <a:r>
              <a:rPr sz="1900" i="1" spc="-10" dirty="0">
                <a:latin typeface="Cambria"/>
                <a:cs typeface="Cambria"/>
              </a:rPr>
              <a:t>to</a:t>
            </a:r>
            <a:r>
              <a:rPr sz="1900" i="1" spc="-15" dirty="0">
                <a:latin typeface="Cambria"/>
                <a:cs typeface="Cambria"/>
              </a:rPr>
              <a:t> </a:t>
            </a:r>
            <a:r>
              <a:rPr sz="1900" i="1" spc="-10" dirty="0">
                <a:latin typeface="Cambria"/>
                <a:cs typeface="Cambria"/>
              </a:rPr>
              <a:t>the</a:t>
            </a:r>
            <a:r>
              <a:rPr sz="1900" i="1" spc="-20" dirty="0">
                <a:latin typeface="Cambria"/>
                <a:cs typeface="Cambria"/>
              </a:rPr>
              <a:t> </a:t>
            </a:r>
            <a:r>
              <a:rPr sz="1900" i="1" spc="-5" dirty="0">
                <a:latin typeface="Cambria"/>
                <a:cs typeface="Cambria"/>
              </a:rPr>
              <a:t>POs/PSOs.)</a:t>
            </a:r>
            <a:endParaRPr sz="1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i="1" spc="-25" dirty="0">
                <a:solidFill>
                  <a:srgbClr val="0000FF"/>
                </a:solidFill>
                <a:latin typeface="Cambria"/>
                <a:cs typeface="Cambria"/>
              </a:rPr>
              <a:t>Table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No.1.3.1: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Connection</a:t>
            </a:r>
            <a:r>
              <a:rPr sz="1800" i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1800" i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courses with 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POs/PSOs</a:t>
            </a:r>
            <a:r>
              <a:rPr sz="2000" i="1" dirty="0">
                <a:solidFill>
                  <a:srgbClr val="0000FF"/>
                </a:solidFill>
                <a:latin typeface="Cambria"/>
                <a:cs typeface="Cambria"/>
              </a:rPr>
              <a:t>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1507" y="3841241"/>
            <a:ext cx="2414270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spc="-10" dirty="0">
                <a:latin typeface="Cambria"/>
                <a:cs typeface="Cambria"/>
              </a:rPr>
              <a:t>Add</a:t>
            </a:r>
            <a:r>
              <a:rPr sz="1900" i="1" spc="-30" dirty="0">
                <a:latin typeface="Cambria"/>
                <a:cs typeface="Cambria"/>
              </a:rPr>
              <a:t> </a:t>
            </a:r>
            <a:r>
              <a:rPr sz="1900" i="1" spc="-5" dirty="0">
                <a:latin typeface="Cambria"/>
                <a:cs typeface="Cambria"/>
              </a:rPr>
              <a:t>more</a:t>
            </a:r>
            <a:r>
              <a:rPr sz="1900" i="1" spc="-40" dirty="0">
                <a:latin typeface="Cambria"/>
                <a:cs typeface="Cambria"/>
              </a:rPr>
              <a:t> </a:t>
            </a:r>
            <a:r>
              <a:rPr sz="1900" i="1" spc="-10" dirty="0">
                <a:latin typeface="Cambria"/>
                <a:cs typeface="Cambria"/>
              </a:rPr>
              <a:t>rows</a:t>
            </a:r>
            <a:r>
              <a:rPr sz="1900" i="1" spc="-30" dirty="0">
                <a:latin typeface="Cambria"/>
                <a:cs typeface="Cambria"/>
              </a:rPr>
              <a:t> </a:t>
            </a:r>
            <a:r>
              <a:rPr sz="1900" i="1" spc="-5" dirty="0">
                <a:latin typeface="Cambria"/>
                <a:cs typeface="Cambria"/>
              </a:rPr>
              <a:t>for</a:t>
            </a:r>
            <a:r>
              <a:rPr sz="1900" i="1" spc="-30" dirty="0">
                <a:latin typeface="Cambria"/>
                <a:cs typeface="Cambria"/>
              </a:rPr>
              <a:t> </a:t>
            </a:r>
            <a:r>
              <a:rPr sz="1900" i="1" spc="-5" dirty="0">
                <a:latin typeface="Cambria"/>
                <a:cs typeface="Cambria"/>
              </a:rPr>
              <a:t>PSOs</a:t>
            </a:r>
            <a:endParaRPr sz="19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64336" y="2433192"/>
          <a:ext cx="4201160" cy="1389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PO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Number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40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List</a:t>
                      </a:r>
                      <a:r>
                        <a:rPr sz="16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Courses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PO1: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PO2: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PON: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585954" y="197424"/>
            <a:ext cx="9046210" cy="742315"/>
            <a:chOff x="585954" y="197424"/>
            <a:chExt cx="9046210" cy="7423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54" y="763541"/>
              <a:ext cx="7873031" cy="926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172" y="788289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0531" y="320039"/>
            <a:ext cx="69322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Criterion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1: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 Outcome-based</a:t>
            </a:r>
            <a:r>
              <a:rPr sz="2600" spc="-15" dirty="0">
                <a:solidFill>
                  <a:srgbClr val="9900CC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Curriculum 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1129" y="2594063"/>
            <a:ext cx="4517027" cy="362963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6383" y="903983"/>
            <a:ext cx="8976360" cy="2096770"/>
          </a:xfrm>
          <a:prstGeom prst="rect">
            <a:avLst/>
          </a:prstGeom>
        </p:spPr>
        <p:txBody>
          <a:bodyPr vert="horz" wrap="square" lIns="0" tIns="167005" rIns="0" bIns="0" rtlCol="0">
            <a:spAutoFit/>
          </a:bodyPr>
          <a:lstStyle/>
          <a:p>
            <a:pPr marL="725805" lvl="1" indent="-713740">
              <a:lnSpc>
                <a:spcPct val="100000"/>
              </a:lnSpc>
              <a:spcBef>
                <a:spcPts val="1315"/>
              </a:spcBef>
              <a:buAutoNum type="arabicPeriod" startAt="4"/>
              <a:tabLst>
                <a:tab pos="725805" algn="l"/>
                <a:tab pos="726440" algn="l"/>
              </a:tabLst>
            </a:pP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Course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0FF"/>
                </a:solidFill>
                <a:latin typeface="Cambria"/>
                <a:cs typeface="Cambria"/>
              </a:rPr>
              <a:t>Outcomes</a:t>
            </a:r>
            <a:r>
              <a:rPr sz="24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Course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Articulation</a:t>
            </a:r>
            <a:r>
              <a:rPr sz="2400" b="1" spc="-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Matrix</a:t>
            </a:r>
            <a:r>
              <a:rPr sz="24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(30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sz="2000">
              <a:latin typeface="Cambria"/>
              <a:cs typeface="Cambria"/>
            </a:endParaRPr>
          </a:p>
          <a:p>
            <a:pPr marL="725805" lvl="2" indent="-713740">
              <a:lnSpc>
                <a:spcPct val="100000"/>
              </a:lnSpc>
              <a:spcBef>
                <a:spcPts val="1015"/>
              </a:spcBef>
              <a:buAutoNum type="arabicPeriod"/>
              <a:tabLst>
                <a:tab pos="726440" algn="l"/>
              </a:tabLst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Course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Outcome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(Semester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 Wise)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(15)</a:t>
            </a:r>
            <a:endParaRPr sz="2000">
              <a:latin typeface="Cambria"/>
              <a:cs typeface="Cambria"/>
            </a:endParaRPr>
          </a:p>
          <a:p>
            <a:pPr marL="725805" marR="5080" algn="just">
              <a:lnSpc>
                <a:spcPct val="111700"/>
              </a:lnSpc>
              <a:spcBef>
                <a:spcPts val="10"/>
              </a:spcBef>
            </a:pPr>
            <a:r>
              <a:rPr sz="1600" i="1" spc="-5" dirty="0">
                <a:latin typeface="Cambria"/>
                <a:cs typeface="Cambria"/>
              </a:rPr>
              <a:t>(Provide</a:t>
            </a:r>
            <a:r>
              <a:rPr sz="1600" i="1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Course</a:t>
            </a:r>
            <a:r>
              <a:rPr sz="1600" i="1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outcomes</a:t>
            </a:r>
            <a:r>
              <a:rPr sz="1600" i="1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(COs)</a:t>
            </a:r>
            <a:r>
              <a:rPr sz="1600" i="1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for</a:t>
            </a:r>
            <a:r>
              <a:rPr sz="1600" i="1" dirty="0">
                <a:latin typeface="Cambria"/>
                <a:cs typeface="Cambria"/>
              </a:rPr>
              <a:t> two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core</a:t>
            </a:r>
            <a:r>
              <a:rPr sz="1600" i="1" spc="-5" dirty="0">
                <a:latin typeface="Cambria"/>
                <a:cs typeface="Cambria"/>
              </a:rPr>
              <a:t> courses</a:t>
            </a:r>
            <a:r>
              <a:rPr sz="1600" i="1" dirty="0">
                <a:latin typeface="Cambria"/>
                <a:cs typeface="Cambria"/>
              </a:rPr>
              <a:t> per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semester</a:t>
            </a:r>
            <a:r>
              <a:rPr sz="1600" i="1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from</a:t>
            </a:r>
            <a:r>
              <a:rPr sz="1600" i="1" spc="-5" dirty="0">
                <a:latin typeface="Cambria"/>
                <a:cs typeface="Cambria"/>
              </a:rPr>
              <a:t> 1-8</a:t>
            </a:r>
            <a:r>
              <a:rPr sz="1600" i="1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semesters</a:t>
            </a:r>
            <a:r>
              <a:rPr sz="1600" i="1" spc="34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as</a:t>
            </a:r>
            <a:r>
              <a:rPr sz="1600" i="1" spc="340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a 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sample. </a:t>
            </a:r>
            <a:r>
              <a:rPr sz="1600" i="1" dirty="0">
                <a:latin typeface="Cambria"/>
                <a:cs typeface="Cambria"/>
              </a:rPr>
              <a:t>The </a:t>
            </a:r>
            <a:r>
              <a:rPr sz="1600" i="1" spc="-5" dirty="0">
                <a:latin typeface="Cambria"/>
                <a:cs typeface="Cambria"/>
              </a:rPr>
              <a:t>maximum </a:t>
            </a:r>
            <a:r>
              <a:rPr sz="1600" i="1" dirty="0">
                <a:latin typeface="Cambria"/>
                <a:cs typeface="Cambria"/>
              </a:rPr>
              <a:t>number </a:t>
            </a:r>
            <a:r>
              <a:rPr sz="1600" i="1" spc="-5" dirty="0">
                <a:latin typeface="Cambria"/>
                <a:cs typeface="Cambria"/>
              </a:rPr>
              <a:t>of outcomes for </a:t>
            </a:r>
            <a:r>
              <a:rPr sz="1600" i="1" dirty="0">
                <a:latin typeface="Cambria"/>
                <a:cs typeface="Cambria"/>
              </a:rPr>
              <a:t>a </a:t>
            </a:r>
            <a:r>
              <a:rPr sz="1600" i="1" spc="-5" dirty="0">
                <a:latin typeface="Cambria"/>
                <a:cs typeface="Cambria"/>
              </a:rPr>
              <a:t>course is expected </a:t>
            </a:r>
            <a:r>
              <a:rPr sz="1600" i="1" spc="-10" dirty="0">
                <a:latin typeface="Cambria"/>
                <a:cs typeface="Cambria"/>
              </a:rPr>
              <a:t>to </a:t>
            </a:r>
            <a:r>
              <a:rPr sz="1600" i="1" spc="-5" dirty="0">
                <a:latin typeface="Cambria"/>
                <a:cs typeface="Cambria"/>
              </a:rPr>
              <a:t>be around </a:t>
            </a:r>
            <a:r>
              <a:rPr sz="1600" i="1" dirty="0">
                <a:latin typeface="Cambria"/>
                <a:cs typeface="Cambria"/>
              </a:rPr>
              <a:t>6. </a:t>
            </a:r>
            <a:r>
              <a:rPr sz="1600" i="1" spc="-10" dirty="0">
                <a:latin typeface="Cambria"/>
                <a:cs typeface="Cambria"/>
              </a:rPr>
              <a:t>COs </a:t>
            </a:r>
            <a:r>
              <a:rPr sz="1600" i="1" dirty="0">
                <a:latin typeface="Cambria"/>
                <a:cs typeface="Cambria"/>
              </a:rPr>
              <a:t>should 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reflect</a:t>
            </a:r>
            <a:r>
              <a:rPr sz="1600" i="1" spc="-2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on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the </a:t>
            </a:r>
            <a:r>
              <a:rPr sz="1600" i="1" dirty="0">
                <a:latin typeface="Cambria"/>
                <a:cs typeface="Cambria"/>
              </a:rPr>
              <a:t>measurable</a:t>
            </a:r>
            <a:r>
              <a:rPr sz="1600" i="1" spc="-10" dirty="0">
                <a:latin typeface="Cambria"/>
                <a:cs typeface="Cambria"/>
              </a:rPr>
              <a:t> outcomes</a:t>
            </a:r>
            <a:r>
              <a:rPr sz="1600" i="1" spc="-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towards</a:t>
            </a:r>
            <a:r>
              <a:rPr sz="1600" i="1" spc="-1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attaining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POs and</a:t>
            </a:r>
            <a:r>
              <a:rPr sz="1600" i="1" spc="-1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PSOs).</a:t>
            </a:r>
            <a:endParaRPr sz="16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r>
              <a:rPr sz="1800" i="1" spc="-25" dirty="0">
                <a:solidFill>
                  <a:srgbClr val="0000FF"/>
                </a:solidFill>
                <a:latin typeface="Cambria"/>
                <a:cs typeface="Cambria"/>
              </a:rPr>
              <a:t>Table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 No.</a:t>
            </a:r>
            <a:r>
              <a:rPr sz="1800" i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1.4.1.1:</a:t>
            </a:r>
            <a:r>
              <a:rPr sz="1800" i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Cambria"/>
                <a:cs typeface="Cambria"/>
              </a:rPr>
              <a:t>Course</a:t>
            </a:r>
            <a:r>
              <a:rPr sz="1800" i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00FF"/>
                </a:solidFill>
                <a:latin typeface="Cambria"/>
                <a:cs typeface="Cambria"/>
              </a:rPr>
              <a:t>outcomes</a:t>
            </a:r>
            <a:r>
              <a:rPr sz="1800" i="1" spc="-10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4146" y="2993517"/>
          <a:ext cx="4876165" cy="317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4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91440" marR="4089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Cambria"/>
                          <a:cs typeface="Cambria"/>
                        </a:rPr>
                        <a:t>Semes</a:t>
                      </a:r>
                      <a:r>
                        <a:rPr sz="1800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er  No.: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91440" marR="6330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Course  Title: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971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Course 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Code: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 marR="4394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Course 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Ou</a:t>
                      </a:r>
                      <a:r>
                        <a:rPr sz="1800" spc="-1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come 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No.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Course</a:t>
                      </a:r>
                      <a:r>
                        <a:rPr sz="18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Outcome</a:t>
                      </a:r>
                      <a:r>
                        <a:rPr sz="18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Statement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1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585954" y="197424"/>
            <a:ext cx="9046210" cy="742315"/>
            <a:chOff x="585954" y="197424"/>
            <a:chExt cx="9046210" cy="7423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54" y="763541"/>
              <a:ext cx="7873031" cy="926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2172" y="788289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0531" y="320039"/>
            <a:ext cx="69322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Criterion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1: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 Outcome-based</a:t>
            </a:r>
            <a:r>
              <a:rPr sz="2600" spc="-15" dirty="0">
                <a:solidFill>
                  <a:srgbClr val="9900CC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Curriculum 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3228" y="2999994"/>
            <a:ext cx="4587239" cy="32956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483" y="830050"/>
            <a:ext cx="8270240" cy="184594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600"/>
              </a:spcBef>
            </a:pPr>
            <a:r>
              <a:rPr sz="2000" b="1" spc="-325" dirty="0">
                <a:solidFill>
                  <a:srgbClr val="FF3300"/>
                </a:solidFill>
                <a:latin typeface="Cambria"/>
                <a:cs typeface="Cambria"/>
              </a:rPr>
              <a:t>1.</a:t>
            </a:r>
            <a:r>
              <a:rPr sz="3000" spc="-487" baseline="20833" dirty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r>
              <a:rPr sz="2000" b="1" spc="-325" dirty="0">
                <a:solidFill>
                  <a:srgbClr val="FF3300"/>
                </a:solidFill>
                <a:latin typeface="Cambria"/>
                <a:cs typeface="Cambria"/>
              </a:rPr>
              <a:t>4</a:t>
            </a:r>
            <a:r>
              <a:rPr sz="3000" spc="-487" baseline="20833" dirty="0">
                <a:solidFill>
                  <a:srgbClr val="FDFFFF"/>
                </a:solidFill>
                <a:latin typeface="Verdana"/>
                <a:cs typeface="Verdana"/>
              </a:rPr>
              <a:t>4</a:t>
            </a:r>
            <a:r>
              <a:rPr sz="2000" b="1" spc="-325" dirty="0">
                <a:solidFill>
                  <a:srgbClr val="FF3300"/>
                </a:solidFill>
                <a:latin typeface="Cambria"/>
                <a:cs typeface="Cambria"/>
              </a:rPr>
              <a:t>.2.</a:t>
            </a:r>
            <a:r>
              <a:rPr sz="2000" b="1" spc="-2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Course Articulation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Matrix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(15)</a:t>
            </a:r>
            <a:endParaRPr sz="2000">
              <a:latin typeface="Cambria"/>
              <a:cs typeface="Cambria"/>
            </a:endParaRPr>
          </a:p>
          <a:p>
            <a:pPr marL="588010" marR="43180" indent="16510" algn="just">
              <a:lnSpc>
                <a:spcPct val="100000"/>
              </a:lnSpc>
              <a:spcBef>
                <a:spcPts val="450"/>
              </a:spcBef>
            </a:pPr>
            <a:r>
              <a:rPr sz="1800" i="1" spc="-5" dirty="0">
                <a:latin typeface="Cambria"/>
                <a:cs typeface="Cambria"/>
              </a:rPr>
              <a:t>(Provide</a:t>
            </a:r>
            <a:r>
              <a:rPr sz="1800" i="1" spc="6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course</a:t>
            </a:r>
            <a:r>
              <a:rPr sz="1800" i="1" spc="7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articulation</a:t>
            </a:r>
            <a:r>
              <a:rPr sz="1800" i="1" spc="8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matrices</a:t>
            </a:r>
            <a:r>
              <a:rPr sz="1800" i="1" spc="7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for</a:t>
            </a:r>
            <a:r>
              <a:rPr sz="1800" i="1" spc="85" dirty="0">
                <a:latin typeface="Cambria"/>
                <a:cs typeface="Cambria"/>
              </a:rPr>
              <a:t> </a:t>
            </a:r>
            <a:r>
              <a:rPr sz="1800" i="1" spc="5" dirty="0">
                <a:latin typeface="Cambria"/>
                <a:cs typeface="Cambria"/>
              </a:rPr>
              <a:t>two</a:t>
            </a:r>
            <a:r>
              <a:rPr sz="1800" i="1" spc="7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core</a:t>
            </a:r>
            <a:r>
              <a:rPr sz="1800" i="1" spc="8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courses</a:t>
            </a:r>
            <a:r>
              <a:rPr sz="1800" i="1" spc="7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per</a:t>
            </a:r>
            <a:r>
              <a:rPr sz="1800" i="1" spc="8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semester</a:t>
            </a:r>
            <a:r>
              <a:rPr sz="1800" i="1" spc="8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from</a:t>
            </a:r>
            <a:r>
              <a:rPr sz="1800" i="1" spc="7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1- </a:t>
            </a:r>
            <a:r>
              <a:rPr sz="1800" i="1" spc="-38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8 </a:t>
            </a:r>
            <a:r>
              <a:rPr sz="1800" i="1" spc="-5" dirty="0">
                <a:latin typeface="Cambria"/>
                <a:cs typeface="Cambria"/>
              </a:rPr>
              <a:t>semesters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which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have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been </a:t>
            </a:r>
            <a:r>
              <a:rPr sz="1800" i="1" spc="-5" dirty="0">
                <a:latin typeface="Cambria"/>
                <a:cs typeface="Cambria"/>
              </a:rPr>
              <a:t>provided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the </a:t>
            </a:r>
            <a:r>
              <a:rPr sz="1800" i="1" dirty="0">
                <a:latin typeface="Cambria"/>
                <a:cs typeface="Cambria"/>
              </a:rPr>
              <a:t>section </a:t>
            </a:r>
            <a:r>
              <a:rPr sz="1800" i="1" spc="-5" dirty="0">
                <a:latin typeface="Cambria"/>
                <a:cs typeface="Cambria"/>
              </a:rPr>
              <a:t>1.4.1.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Select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courses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5" dirty="0">
                <a:latin typeface="Cambria"/>
                <a:cs typeface="Cambria"/>
              </a:rPr>
              <a:t>to 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demonstrate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the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mapping/correlation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with</a:t>
            </a:r>
            <a:r>
              <a:rPr sz="1800" i="1" dirty="0">
                <a:latin typeface="Cambria"/>
                <a:cs typeface="Cambria"/>
              </a:rPr>
              <a:t> POs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and </a:t>
            </a:r>
            <a:r>
              <a:rPr sz="1800" i="1" spc="-5" dirty="0">
                <a:latin typeface="Cambria"/>
                <a:cs typeface="Cambria"/>
              </a:rPr>
              <a:t>PSOs.)</a:t>
            </a:r>
            <a:endParaRPr sz="1800">
              <a:latin typeface="Cambria"/>
              <a:cs typeface="Cambria"/>
            </a:endParaRPr>
          </a:p>
          <a:p>
            <a:pPr marL="1944370" algn="just">
              <a:lnSpc>
                <a:spcPct val="100000"/>
              </a:lnSpc>
              <a:spcBef>
                <a:spcPts val="35"/>
              </a:spcBef>
            </a:pPr>
            <a:r>
              <a:rPr sz="1800" i="1" spc="-25" dirty="0">
                <a:solidFill>
                  <a:srgbClr val="001F5F"/>
                </a:solidFill>
                <a:latin typeface="Cambria"/>
                <a:cs typeface="Cambria"/>
              </a:rPr>
              <a:t>Table</a:t>
            </a:r>
            <a:r>
              <a:rPr sz="1800" i="1" spc="-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No.1.4.2: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 Course </a:t>
            </a:r>
            <a:r>
              <a:rPr sz="1800" i="1" dirty="0">
                <a:solidFill>
                  <a:srgbClr val="001F5F"/>
                </a:solidFill>
                <a:latin typeface="Cambria"/>
                <a:cs typeface="Cambria"/>
              </a:rPr>
              <a:t>articulation</a:t>
            </a:r>
            <a:r>
              <a:rPr sz="1800" i="1" spc="-1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1F5F"/>
                </a:solidFill>
                <a:latin typeface="Cambria"/>
                <a:cs typeface="Cambria"/>
              </a:rPr>
              <a:t>matrix</a:t>
            </a:r>
            <a:r>
              <a:rPr sz="1800" i="1" spc="-5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  <a:p>
            <a:pPr marL="604520" algn="just">
              <a:lnSpc>
                <a:spcPct val="100000"/>
              </a:lnSpc>
              <a:spcBef>
                <a:spcPts val="385"/>
              </a:spcBef>
              <a:tabLst>
                <a:tab pos="4719955" algn="l"/>
              </a:tabLst>
            </a:pPr>
            <a:r>
              <a:rPr sz="1600" i="1" spc="-5" dirty="0">
                <a:latin typeface="Cambria"/>
                <a:cs typeface="Cambria"/>
              </a:rPr>
              <a:t>Course</a:t>
            </a:r>
            <a:r>
              <a:rPr sz="1600" i="1" spc="1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Name:	Course</a:t>
            </a:r>
            <a:r>
              <a:rPr sz="1600" i="1" spc="-2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Code: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81201" y="2722117"/>
          <a:ext cx="7049134" cy="2938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61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38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944880">
                <a:tc rowSpan="2">
                  <a:txBody>
                    <a:bodyPr/>
                    <a:lstStyle/>
                    <a:p>
                      <a:pPr marL="96520" marR="90170" indent="1905"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Course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Outcomes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(COs)</a:t>
                      </a:r>
                      <a:r>
                        <a:rPr sz="1400" spc="-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code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&amp;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Statement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Outcomes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(POs)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6850" marR="187960" indent="-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Program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Specific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Ou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comes 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(PSOs)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62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PO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mbria"/>
                          <a:cs typeface="Cambria"/>
                        </a:rPr>
                        <a:t>-1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PO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PO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PO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PO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5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PO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6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PO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7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PO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8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PO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9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PO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10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PO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11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384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PSO</a:t>
                      </a:r>
                      <a:r>
                        <a:rPr sz="12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-  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511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PSO-  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CO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CO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CO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CO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–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4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6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CO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5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52322" y="5846921"/>
            <a:ext cx="8039734" cy="7727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i="1" spc="-10" dirty="0">
                <a:latin typeface="Cambria"/>
                <a:cs typeface="Cambria"/>
              </a:rPr>
              <a:t>Add</a:t>
            </a:r>
            <a:r>
              <a:rPr sz="1600" i="1" spc="-2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more</a:t>
            </a:r>
            <a:r>
              <a:rPr sz="1600" i="1" spc="-5" dirty="0">
                <a:latin typeface="Cambria"/>
                <a:cs typeface="Cambria"/>
              </a:rPr>
              <a:t> columns</a:t>
            </a:r>
            <a:r>
              <a:rPr sz="1600" i="1" spc="-1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for</a:t>
            </a:r>
            <a:r>
              <a:rPr sz="1600" i="1" spc="-2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PSOs</a:t>
            </a:r>
            <a:r>
              <a:rPr sz="1600" i="1" spc="-10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if</a:t>
            </a:r>
            <a:r>
              <a:rPr sz="1600" i="1" spc="-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any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ts val="1775"/>
              </a:lnSpc>
              <a:spcBef>
                <a:spcPts val="259"/>
              </a:spcBef>
            </a:pPr>
            <a:r>
              <a:rPr sz="2250" spc="-7" baseline="1851" dirty="0">
                <a:latin typeface="Cambria"/>
                <a:cs typeface="Cambria"/>
              </a:rPr>
              <a:t>Note:</a:t>
            </a:r>
            <a:r>
              <a:rPr sz="2250" spc="22" baseline="1851" dirty="0">
                <a:latin typeface="Cambria"/>
                <a:cs typeface="Cambria"/>
              </a:rPr>
              <a:t> </a:t>
            </a:r>
            <a:r>
              <a:rPr sz="2100" spc="-7" baseline="1984" dirty="0">
                <a:latin typeface="Segoe UI Symbol"/>
                <a:cs typeface="Segoe UI Symbol"/>
              </a:rPr>
              <a:t>❖</a:t>
            </a:r>
            <a:r>
              <a:rPr sz="2100" spc="-104" baseline="1984" dirty="0">
                <a:latin typeface="Segoe UI Symbol"/>
                <a:cs typeface="Segoe UI Symbol"/>
              </a:rPr>
              <a:t> </a:t>
            </a:r>
            <a:r>
              <a:rPr sz="2100" spc="-15" baseline="1984" dirty="0">
                <a:latin typeface="Cambria"/>
                <a:cs typeface="Cambria"/>
              </a:rPr>
              <a:t>Enter</a:t>
            </a:r>
            <a:r>
              <a:rPr sz="2100" spc="-75" baseline="1984" dirty="0">
                <a:latin typeface="Cambria"/>
                <a:cs typeface="Cambria"/>
              </a:rPr>
              <a:t> </a:t>
            </a:r>
            <a:r>
              <a:rPr sz="900" spc="-50" dirty="0">
                <a:solidFill>
                  <a:srgbClr val="888888"/>
                </a:solidFill>
                <a:latin typeface="Verdana"/>
                <a:cs typeface="Verdana"/>
              </a:rPr>
              <a:t>1</a:t>
            </a:r>
            <a:r>
              <a:rPr sz="2100" spc="-75" baseline="1984" dirty="0">
                <a:latin typeface="Cambria"/>
                <a:cs typeface="Cambria"/>
              </a:rPr>
              <a:t>correlation</a:t>
            </a:r>
            <a:r>
              <a:rPr sz="2100" baseline="1984" dirty="0">
                <a:latin typeface="Cambria"/>
                <a:cs typeface="Cambria"/>
              </a:rPr>
              <a:t> </a:t>
            </a:r>
            <a:r>
              <a:rPr sz="2100" spc="-15" baseline="1984" dirty="0">
                <a:latin typeface="Cambria"/>
                <a:cs typeface="Cambria"/>
              </a:rPr>
              <a:t>levels</a:t>
            </a:r>
            <a:r>
              <a:rPr sz="2100" spc="15" baseline="1984" dirty="0">
                <a:latin typeface="Cambria"/>
                <a:cs typeface="Cambria"/>
              </a:rPr>
              <a:t> </a:t>
            </a:r>
            <a:r>
              <a:rPr sz="2100" spc="-7" baseline="1984" dirty="0">
                <a:latin typeface="Cambria"/>
                <a:cs typeface="Cambria"/>
              </a:rPr>
              <a:t>1,</a:t>
            </a:r>
            <a:r>
              <a:rPr sz="2100" spc="7" baseline="1984" dirty="0">
                <a:latin typeface="Cambria"/>
                <a:cs typeface="Cambria"/>
              </a:rPr>
              <a:t> </a:t>
            </a:r>
            <a:r>
              <a:rPr sz="2100" spc="-7" baseline="1984" dirty="0">
                <a:latin typeface="Cambria"/>
                <a:cs typeface="Cambria"/>
              </a:rPr>
              <a:t>2</a:t>
            </a:r>
            <a:r>
              <a:rPr sz="2100" spc="7" baseline="1984" dirty="0">
                <a:latin typeface="Cambria"/>
                <a:cs typeface="Cambria"/>
              </a:rPr>
              <a:t> </a:t>
            </a:r>
            <a:r>
              <a:rPr sz="2100" spc="-7" baseline="1984" dirty="0">
                <a:latin typeface="Cambria"/>
                <a:cs typeface="Cambria"/>
              </a:rPr>
              <a:t>or</a:t>
            </a:r>
            <a:r>
              <a:rPr sz="2100" baseline="1984" dirty="0">
                <a:latin typeface="Cambria"/>
                <a:cs typeface="Cambria"/>
              </a:rPr>
              <a:t> </a:t>
            </a:r>
            <a:r>
              <a:rPr sz="2100" spc="-7" baseline="1984" dirty="0">
                <a:latin typeface="Cambria"/>
                <a:cs typeface="Cambria"/>
              </a:rPr>
              <a:t>3</a:t>
            </a:r>
            <a:r>
              <a:rPr sz="2100" spc="15" baseline="1984" dirty="0">
                <a:latin typeface="Cambria"/>
                <a:cs typeface="Cambria"/>
              </a:rPr>
              <a:t> </a:t>
            </a:r>
            <a:r>
              <a:rPr sz="2100" spc="-7" baseline="1984" dirty="0">
                <a:latin typeface="Cambria"/>
                <a:cs typeface="Cambria"/>
              </a:rPr>
              <a:t>as</a:t>
            </a:r>
            <a:r>
              <a:rPr sz="2100" spc="15" baseline="1984" dirty="0">
                <a:latin typeface="Cambria"/>
                <a:cs typeface="Cambria"/>
              </a:rPr>
              <a:t> </a:t>
            </a:r>
            <a:r>
              <a:rPr sz="2100" spc="-7" baseline="1984" dirty="0">
                <a:latin typeface="Cambria"/>
                <a:cs typeface="Cambria"/>
              </a:rPr>
              <a:t>defined</a:t>
            </a:r>
            <a:r>
              <a:rPr sz="2100" spc="22" baseline="1984" dirty="0">
                <a:latin typeface="Cambria"/>
                <a:cs typeface="Cambria"/>
              </a:rPr>
              <a:t> </a:t>
            </a:r>
            <a:r>
              <a:rPr sz="2100" spc="-7" baseline="1984" dirty="0">
                <a:latin typeface="Cambria"/>
                <a:cs typeface="Cambria"/>
              </a:rPr>
              <a:t>below:</a:t>
            </a:r>
            <a:r>
              <a:rPr sz="2100" spc="15" baseline="1984" dirty="0">
                <a:latin typeface="Cambria"/>
                <a:cs typeface="Cambria"/>
              </a:rPr>
              <a:t> </a:t>
            </a:r>
            <a:r>
              <a:rPr sz="2100" spc="-7" baseline="1984" dirty="0">
                <a:latin typeface="Segoe UI Symbol"/>
                <a:cs typeface="Segoe UI Symbol"/>
              </a:rPr>
              <a:t>❖</a:t>
            </a:r>
            <a:r>
              <a:rPr sz="2100" spc="-104" baseline="1984" dirty="0">
                <a:latin typeface="Segoe UI Symbol"/>
                <a:cs typeface="Segoe UI Symbol"/>
              </a:rPr>
              <a:t> </a:t>
            </a:r>
            <a:r>
              <a:rPr sz="2100" spc="-7" baseline="1984" dirty="0">
                <a:latin typeface="Cambria"/>
                <a:cs typeface="Cambria"/>
              </a:rPr>
              <a:t>1:</a:t>
            </a:r>
            <a:r>
              <a:rPr sz="2100" spc="22" baseline="1984" dirty="0">
                <a:latin typeface="Cambria"/>
                <a:cs typeface="Cambria"/>
              </a:rPr>
              <a:t> </a:t>
            </a:r>
            <a:r>
              <a:rPr sz="2100" spc="-7" baseline="1984" dirty="0">
                <a:latin typeface="Cambria"/>
                <a:cs typeface="Cambria"/>
              </a:rPr>
              <a:t>Slight</a:t>
            </a:r>
            <a:r>
              <a:rPr sz="2100" spc="15" baseline="1984" dirty="0">
                <a:latin typeface="Cambria"/>
                <a:cs typeface="Cambria"/>
              </a:rPr>
              <a:t> </a:t>
            </a:r>
            <a:r>
              <a:rPr sz="2100" spc="-7" baseline="1984" dirty="0">
                <a:latin typeface="Cambria"/>
                <a:cs typeface="Cambria"/>
              </a:rPr>
              <a:t>(Low),</a:t>
            </a:r>
            <a:r>
              <a:rPr sz="2100" spc="22" baseline="1984" dirty="0">
                <a:latin typeface="Cambria"/>
                <a:cs typeface="Cambria"/>
              </a:rPr>
              <a:t> </a:t>
            </a:r>
            <a:r>
              <a:rPr sz="2100" spc="-7" baseline="1984" dirty="0">
                <a:latin typeface="Segoe UI Symbol"/>
                <a:cs typeface="Segoe UI Symbol"/>
              </a:rPr>
              <a:t>❖</a:t>
            </a:r>
            <a:r>
              <a:rPr sz="2100" spc="-97" baseline="1984" dirty="0">
                <a:latin typeface="Segoe UI Symbol"/>
                <a:cs typeface="Segoe UI Symbol"/>
              </a:rPr>
              <a:t> </a:t>
            </a:r>
            <a:r>
              <a:rPr sz="2100" spc="-7" baseline="1984" dirty="0">
                <a:latin typeface="Cambria"/>
                <a:cs typeface="Cambria"/>
              </a:rPr>
              <a:t>2:</a:t>
            </a:r>
            <a:r>
              <a:rPr sz="2100" spc="15" baseline="1984" dirty="0">
                <a:latin typeface="Cambria"/>
                <a:cs typeface="Cambria"/>
              </a:rPr>
              <a:t> </a:t>
            </a:r>
            <a:r>
              <a:rPr sz="2100" spc="-15" baseline="1984" dirty="0">
                <a:latin typeface="Cambria"/>
                <a:cs typeface="Cambria"/>
              </a:rPr>
              <a:t>Moderate</a:t>
            </a:r>
            <a:r>
              <a:rPr sz="2100" spc="22" baseline="1984" dirty="0">
                <a:latin typeface="Cambria"/>
                <a:cs typeface="Cambria"/>
              </a:rPr>
              <a:t> </a:t>
            </a:r>
            <a:r>
              <a:rPr sz="2100" spc="-7" baseline="1984" dirty="0">
                <a:latin typeface="Cambria"/>
                <a:cs typeface="Cambria"/>
              </a:rPr>
              <a:t>(Medium)</a:t>
            </a:r>
            <a:r>
              <a:rPr sz="2100" spc="30" baseline="1984" dirty="0">
                <a:latin typeface="Cambria"/>
                <a:cs typeface="Cambria"/>
              </a:rPr>
              <a:t> </a:t>
            </a:r>
            <a:r>
              <a:rPr sz="2100" spc="-7" baseline="1984" dirty="0">
                <a:latin typeface="Segoe UI Symbol"/>
                <a:cs typeface="Segoe UI Symbol"/>
              </a:rPr>
              <a:t>❖</a:t>
            </a:r>
            <a:endParaRPr sz="2100" baseline="1984">
              <a:latin typeface="Segoe UI Symbol"/>
              <a:cs typeface="Segoe UI Symbol"/>
            </a:endParaRPr>
          </a:p>
          <a:p>
            <a:pPr marL="12700">
              <a:lnSpc>
                <a:spcPts val="1655"/>
              </a:lnSpc>
            </a:pPr>
            <a:r>
              <a:rPr sz="1400" spc="-5" dirty="0">
                <a:latin typeface="Cambria"/>
                <a:cs typeface="Cambria"/>
              </a:rPr>
              <a:t>3: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Substantial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(High),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Segoe UI Symbol"/>
                <a:cs typeface="Segoe UI Symbol"/>
              </a:rPr>
              <a:t>❖</a:t>
            </a:r>
            <a:r>
              <a:rPr sz="1400" spc="-80" dirty="0">
                <a:latin typeface="Segoe UI Symbol"/>
                <a:cs typeface="Segoe UI Symbol"/>
              </a:rPr>
              <a:t> </a:t>
            </a:r>
            <a:r>
              <a:rPr sz="1400" spc="-5" dirty="0">
                <a:latin typeface="Cambria"/>
                <a:cs typeface="Cambria"/>
              </a:rPr>
              <a:t>If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there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correlation,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put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“-”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2262" y="197424"/>
            <a:ext cx="9060180" cy="742315"/>
            <a:chOff x="572262" y="197424"/>
            <a:chExt cx="9060180" cy="7423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262" y="763541"/>
              <a:ext cx="7900416" cy="926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173" y="788289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0531" y="320039"/>
            <a:ext cx="69322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Criterion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1: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 Outcome-based</a:t>
            </a:r>
            <a:r>
              <a:rPr sz="2600" spc="-15" dirty="0">
                <a:solidFill>
                  <a:srgbClr val="9900CC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Curriculum 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38696" y="1658747"/>
          <a:ext cx="8402955" cy="269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2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72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72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72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72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72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944879">
                <a:tc>
                  <a:txBody>
                    <a:bodyPr/>
                    <a:lstStyle/>
                    <a:p>
                      <a:pPr marL="91440" marR="31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Course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Code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746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Cour 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se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Nam 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 marR="3048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PO-1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 marR="3937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PO-2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PO-3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PO-4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PO-5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PO-6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PO-7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PO-8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PO-9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 marR="20129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- 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10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2075" marR="20129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PO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- 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11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 marR="31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C101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 marR="31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C202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 marR="4178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Fluid 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Mec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h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ani</a:t>
                      </a:r>
                      <a:r>
                        <a:rPr sz="140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cs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 marR="31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Design</a:t>
                      </a:r>
                      <a:r>
                        <a:rPr sz="1400" spc="-2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project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ts val="1340"/>
                        </a:lnSpc>
                        <a:spcBef>
                          <a:spcPts val="960"/>
                        </a:spcBef>
                      </a:pPr>
                      <a:r>
                        <a:rPr sz="2100" spc="-7" baseline="29761" dirty="0">
                          <a:latin typeface="Cambria"/>
                          <a:cs typeface="Cambria"/>
                        </a:rPr>
                        <a:t>C4…..</a:t>
                      </a:r>
                      <a:r>
                        <a:rPr sz="2100" spc="120" baseline="2976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i="1" spc="-10" dirty="0">
                          <a:latin typeface="Cambria"/>
                          <a:cs typeface="Cambria"/>
                        </a:rPr>
                        <a:t>Add </a:t>
                      </a:r>
                      <a:r>
                        <a:rPr sz="1500" i="1" spc="-5" dirty="0">
                          <a:latin typeface="Cambria"/>
                          <a:cs typeface="Cambria"/>
                        </a:rPr>
                        <a:t>more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1340"/>
                        </a:lnSpc>
                        <a:spcBef>
                          <a:spcPts val="960"/>
                        </a:spcBef>
                      </a:pPr>
                      <a:r>
                        <a:rPr sz="1500" i="1" spc="-2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500" i="1" dirty="0">
                          <a:latin typeface="Cambria"/>
                          <a:cs typeface="Cambria"/>
                        </a:rPr>
                        <a:t>olumn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340"/>
                        </a:lnSpc>
                        <a:spcBef>
                          <a:spcPts val="960"/>
                        </a:spcBef>
                      </a:pPr>
                      <a:r>
                        <a:rPr sz="1500" i="1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500" i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i="1" spc="-5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500" i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i="1" spc="-5" dirty="0">
                          <a:latin typeface="Cambria"/>
                          <a:cs typeface="Cambria"/>
                        </a:rPr>
                        <a:t>PS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ts val="1340"/>
                        </a:lnSpc>
                        <a:spcBef>
                          <a:spcPts val="960"/>
                        </a:spcBef>
                      </a:pPr>
                      <a:r>
                        <a:rPr sz="1500" i="1" spc="-5" dirty="0">
                          <a:latin typeface="Cambria"/>
                          <a:cs typeface="Cambria"/>
                        </a:rPr>
                        <a:t>Os</a:t>
                      </a:r>
                      <a:r>
                        <a:rPr sz="1500" i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i="1" dirty="0">
                          <a:latin typeface="Cambria"/>
                          <a:cs typeface="Cambria"/>
                        </a:rPr>
                        <a:t>if</a:t>
                      </a:r>
                      <a:r>
                        <a:rPr sz="1500" i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i="1" dirty="0">
                          <a:latin typeface="Cambria"/>
                          <a:cs typeface="Cambria"/>
                        </a:rPr>
                        <a:t>an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340"/>
                        </a:lnSpc>
                        <a:spcBef>
                          <a:spcPts val="960"/>
                        </a:spcBef>
                      </a:pPr>
                      <a:r>
                        <a:rPr sz="1500" i="1" dirty="0">
                          <a:latin typeface="Cambria"/>
                          <a:cs typeface="Cambria"/>
                        </a:rPr>
                        <a:t>y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71576" y="833119"/>
            <a:ext cx="4639945" cy="8553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  <a:tabLst>
                <a:tab pos="737235" algn="l"/>
              </a:tabLst>
            </a:pPr>
            <a:r>
              <a:rPr sz="2000" b="1" spc="-430" dirty="0">
                <a:solidFill>
                  <a:srgbClr val="0000FF"/>
                </a:solidFill>
                <a:latin typeface="Cambria"/>
                <a:cs typeface="Cambria"/>
              </a:rPr>
              <a:t>1</a:t>
            </a:r>
            <a:r>
              <a:rPr sz="3000" spc="-644" baseline="6944" dirty="0">
                <a:solidFill>
                  <a:srgbClr val="FDFFFF"/>
                </a:solidFill>
                <a:latin typeface="Verdana"/>
                <a:cs typeface="Verdana"/>
              </a:rPr>
              <a:t>3</a:t>
            </a:r>
            <a:r>
              <a:rPr sz="2000" b="1" spc="-430" dirty="0">
                <a:solidFill>
                  <a:srgbClr val="0000FF"/>
                </a:solidFill>
                <a:latin typeface="Cambria"/>
                <a:cs typeface="Cambria"/>
              </a:rPr>
              <a:t>.5</a:t>
            </a:r>
            <a:r>
              <a:rPr sz="3000" spc="-644" baseline="6944" dirty="0">
                <a:solidFill>
                  <a:srgbClr val="FDFFFF"/>
                </a:solidFill>
                <a:latin typeface="Verdana"/>
                <a:cs typeface="Verdana"/>
              </a:rPr>
              <a:t>5</a:t>
            </a:r>
            <a:r>
              <a:rPr sz="2000" b="1" spc="-430" dirty="0">
                <a:solidFill>
                  <a:srgbClr val="0000FF"/>
                </a:solidFill>
                <a:latin typeface="Cambria"/>
                <a:cs typeface="Cambria"/>
              </a:rPr>
              <a:t>.	</a:t>
            </a:r>
            <a:r>
              <a:rPr sz="2000" b="1" spc="-15" dirty="0">
                <a:solidFill>
                  <a:srgbClr val="0000FF"/>
                </a:solidFill>
                <a:latin typeface="Cambria"/>
                <a:cs typeface="Cambria"/>
              </a:rPr>
              <a:t>Program</a:t>
            </a:r>
            <a:r>
              <a:rPr sz="20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Articulation</a:t>
            </a:r>
            <a:r>
              <a:rPr sz="20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Matrix</a:t>
            </a:r>
            <a:r>
              <a:rPr sz="20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Cambria"/>
                <a:cs typeface="Cambria"/>
              </a:rPr>
              <a:t>(05)</a:t>
            </a:r>
            <a:endParaRPr sz="2000">
              <a:latin typeface="Cambria"/>
              <a:cs typeface="Cambria"/>
            </a:endParaRPr>
          </a:p>
          <a:p>
            <a:pPr marL="25400">
              <a:lnSpc>
                <a:spcPct val="100000"/>
              </a:lnSpc>
              <a:spcBef>
                <a:spcPts val="2095"/>
              </a:spcBef>
            </a:pPr>
            <a:r>
              <a:rPr sz="1700" i="1" spc="-30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700" i="1" spc="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700" i="1" spc="-5" dirty="0">
                <a:solidFill>
                  <a:srgbClr val="00AF50"/>
                </a:solidFill>
                <a:latin typeface="Cambria"/>
                <a:cs typeface="Cambria"/>
              </a:rPr>
              <a:t>No.1.5.1:</a:t>
            </a:r>
            <a:r>
              <a:rPr sz="1700" i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700" i="1" spc="-10" dirty="0">
                <a:solidFill>
                  <a:srgbClr val="00AF50"/>
                </a:solidFill>
                <a:latin typeface="Cambria"/>
                <a:cs typeface="Cambria"/>
              </a:rPr>
              <a:t>Program</a:t>
            </a:r>
            <a:r>
              <a:rPr sz="1700" i="1" spc="3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700" i="1" spc="-5" dirty="0">
                <a:solidFill>
                  <a:srgbClr val="00AF50"/>
                </a:solidFill>
                <a:latin typeface="Cambria"/>
                <a:cs typeface="Cambria"/>
              </a:rPr>
              <a:t>articulation</a:t>
            </a:r>
            <a:r>
              <a:rPr sz="1700" i="1" spc="3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700" i="1" spc="-5" dirty="0">
                <a:solidFill>
                  <a:srgbClr val="00AF50"/>
                </a:solidFill>
                <a:latin typeface="Cambria"/>
                <a:cs typeface="Cambria"/>
              </a:rPr>
              <a:t>matrix</a:t>
            </a:r>
            <a:endParaRPr sz="17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2262" y="197424"/>
            <a:ext cx="9060180" cy="742315"/>
            <a:chOff x="572262" y="197424"/>
            <a:chExt cx="9060180" cy="7423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262" y="763541"/>
              <a:ext cx="7900416" cy="926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2173" y="788289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0531" y="320039"/>
            <a:ext cx="69322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Criterion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1: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 Outcome-based</a:t>
            </a:r>
            <a:r>
              <a:rPr sz="2600" spc="-15" dirty="0">
                <a:solidFill>
                  <a:srgbClr val="9900CC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9900CC"/>
                </a:solidFill>
                <a:latin typeface="Cambria"/>
                <a:cs typeface="Cambria"/>
              </a:rPr>
              <a:t>Curriculum </a:t>
            </a:r>
            <a:r>
              <a:rPr sz="2600" spc="-10" dirty="0">
                <a:solidFill>
                  <a:srgbClr val="9900CC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5953" y="4150612"/>
            <a:ext cx="4570476" cy="265252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8624" y="1293571"/>
            <a:ext cx="8246745" cy="351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6440" marR="5080" indent="-714375">
              <a:lnSpc>
                <a:spcPct val="150100"/>
              </a:lnSpc>
              <a:spcBef>
                <a:spcPts val="100"/>
              </a:spcBef>
              <a:tabLst>
                <a:tab pos="726440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2.1.	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Describe</a:t>
            </a:r>
            <a:r>
              <a:rPr sz="2200" b="1" spc="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Processes</a:t>
            </a:r>
            <a:r>
              <a:rPr sz="2200" b="1" spc="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Followed</a:t>
            </a:r>
            <a:r>
              <a:rPr sz="2200" b="1" spc="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to</a:t>
            </a:r>
            <a:r>
              <a:rPr sz="2200" b="1" spc="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Ensure</a:t>
            </a:r>
            <a:r>
              <a:rPr sz="2200" b="1" spc="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Quality</a:t>
            </a:r>
            <a:r>
              <a:rPr sz="2200" b="1" spc="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2200" b="1" spc="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Teaching </a:t>
            </a:r>
            <a:r>
              <a:rPr sz="2200" b="1" spc="-47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&amp;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Learning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(20)</a:t>
            </a:r>
            <a:endParaRPr sz="2200">
              <a:latin typeface="Cambria"/>
              <a:cs typeface="Cambria"/>
            </a:endParaRPr>
          </a:p>
          <a:p>
            <a:pPr marL="728980" marR="5080" indent="16510" algn="just">
              <a:lnSpc>
                <a:spcPct val="150000"/>
              </a:lnSpc>
              <a:spcBef>
                <a:spcPts val="100"/>
              </a:spcBef>
            </a:pPr>
            <a:r>
              <a:rPr sz="1800" i="1" spc="-10" dirty="0">
                <a:latin typeface="Cambria"/>
                <a:cs typeface="Cambria"/>
              </a:rPr>
              <a:t>(Processes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may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include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adherence</a:t>
            </a:r>
            <a:r>
              <a:rPr sz="1800" i="1" spc="-5" dirty="0">
                <a:latin typeface="Cambria"/>
                <a:cs typeface="Cambria"/>
              </a:rPr>
              <a:t> to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academic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calendar</a:t>
            </a:r>
            <a:r>
              <a:rPr sz="1800" i="1" dirty="0">
                <a:latin typeface="Cambria"/>
                <a:cs typeface="Cambria"/>
              </a:rPr>
              <a:t> and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instruction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methods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using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pedagogical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initiatives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such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real-world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examples, </a:t>
            </a:r>
            <a:r>
              <a:rPr sz="1800" i="1" spc="-5" dirty="0">
                <a:latin typeface="Cambria"/>
                <a:cs typeface="Cambria"/>
              </a:rPr>
              <a:t> collaborative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learning,</a:t>
            </a:r>
            <a:r>
              <a:rPr sz="1800" i="1" dirty="0">
                <a:latin typeface="Cambria"/>
                <a:cs typeface="Cambria"/>
              </a:rPr>
              <a:t> quality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dirty="0">
                <a:latin typeface="Cambria"/>
                <a:cs typeface="Cambria"/>
              </a:rPr>
              <a:t> laboratory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experience</a:t>
            </a:r>
            <a:r>
              <a:rPr sz="1800" i="1" spc="-5" dirty="0">
                <a:latin typeface="Cambria"/>
                <a:cs typeface="Cambria"/>
              </a:rPr>
              <a:t> with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regard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to 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conducting</a:t>
            </a:r>
            <a:r>
              <a:rPr sz="1800" i="1" spc="-5" dirty="0">
                <a:latin typeface="Cambria"/>
                <a:cs typeface="Cambria"/>
              </a:rPr>
              <a:t> experiments,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recording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observations,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analysis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data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etc.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encouraging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fast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learners,</a:t>
            </a:r>
            <a:r>
              <a:rPr sz="1800" i="1" dirty="0">
                <a:latin typeface="Cambria"/>
                <a:cs typeface="Cambria"/>
              </a:rPr>
              <a:t> assisting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slow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learners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etc.</a:t>
            </a:r>
            <a:r>
              <a:rPr sz="1800" i="1" dirty="0">
                <a:latin typeface="Cambria"/>
                <a:cs typeface="Cambria"/>
              </a:rPr>
              <a:t> The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implementation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details </a:t>
            </a:r>
            <a:r>
              <a:rPr sz="1800" i="1" dirty="0">
                <a:latin typeface="Cambria"/>
                <a:cs typeface="Cambria"/>
              </a:rPr>
              <a:t>and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impact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analysis</a:t>
            </a:r>
            <a:r>
              <a:rPr sz="1800" i="1" spc="-5" dirty="0">
                <a:latin typeface="Cambria"/>
                <a:cs typeface="Cambria"/>
              </a:rPr>
              <a:t> need </a:t>
            </a:r>
            <a:r>
              <a:rPr sz="1800" i="1" spc="-10" dirty="0">
                <a:latin typeface="Cambria"/>
                <a:cs typeface="Cambria"/>
              </a:rPr>
              <a:t>to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be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documented.)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7013" y="283718"/>
            <a:ext cx="708025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0" marR="5080" indent="-1829435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66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Cambria"/>
                <a:cs typeface="Cambria"/>
              </a:rPr>
              <a:t>2:</a:t>
            </a:r>
            <a:r>
              <a:rPr sz="2600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mbria"/>
                <a:cs typeface="Cambria"/>
              </a:rPr>
              <a:t>Outcome-Based</a:t>
            </a:r>
            <a:r>
              <a:rPr sz="2600" spc="5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spc="-35" dirty="0">
                <a:solidFill>
                  <a:srgbClr val="000066"/>
                </a:solidFill>
                <a:latin typeface="Cambria"/>
                <a:cs typeface="Cambria"/>
              </a:rPr>
              <a:t>Teaching</a:t>
            </a:r>
            <a:r>
              <a:rPr sz="2600" spc="5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Cambria"/>
                <a:cs typeface="Cambria"/>
              </a:rPr>
              <a:t>Learning </a:t>
            </a:r>
            <a:r>
              <a:rPr sz="2600" spc="-555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22173" y="1144142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386" y="1414780"/>
            <a:ext cx="8256270" cy="329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580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2.2.	Quality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Student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Capstone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Project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(25)</a:t>
            </a:r>
            <a:endParaRPr sz="2200">
              <a:latin typeface="Cambria"/>
              <a:cs typeface="Cambria"/>
            </a:endParaRPr>
          </a:p>
          <a:p>
            <a:pPr marL="727710" marR="5080" algn="just">
              <a:lnSpc>
                <a:spcPct val="150000"/>
              </a:lnSpc>
              <a:spcBef>
                <a:spcPts val="450"/>
              </a:spcBef>
            </a:pPr>
            <a:r>
              <a:rPr sz="1800" i="1" dirty="0">
                <a:latin typeface="Cambria"/>
                <a:cs typeface="Cambria"/>
              </a:rPr>
              <a:t>(Quality </a:t>
            </a:r>
            <a:r>
              <a:rPr sz="1800" i="1" spc="-5" dirty="0">
                <a:latin typeface="Cambria"/>
                <a:cs typeface="Cambria"/>
              </a:rPr>
              <a:t>of the capstone/major </a:t>
            </a:r>
            <a:r>
              <a:rPr sz="1800" i="1" spc="-10" dirty="0">
                <a:latin typeface="Cambria"/>
                <a:cs typeface="Cambria"/>
              </a:rPr>
              <a:t>project </a:t>
            </a:r>
            <a:r>
              <a:rPr sz="1800" i="1" spc="-5" dirty="0">
                <a:latin typeface="Cambria"/>
                <a:cs typeface="Cambria"/>
              </a:rPr>
              <a:t>is measured in terms </a:t>
            </a:r>
            <a:r>
              <a:rPr sz="1800" i="1" dirty="0">
                <a:latin typeface="Cambria"/>
                <a:cs typeface="Cambria"/>
              </a:rPr>
              <a:t>of </a:t>
            </a:r>
            <a:r>
              <a:rPr sz="1800" i="1" spc="-5" dirty="0">
                <a:latin typeface="Cambria"/>
                <a:cs typeface="Cambria"/>
              </a:rPr>
              <a:t>consideration </a:t>
            </a:r>
            <a:r>
              <a:rPr sz="1800" i="1" spc="-20" dirty="0">
                <a:latin typeface="Cambria"/>
                <a:cs typeface="Cambria"/>
              </a:rPr>
              <a:t>to </a:t>
            </a:r>
            <a:r>
              <a:rPr sz="1800" i="1" spc="-38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factors including, </a:t>
            </a:r>
            <a:r>
              <a:rPr sz="1800" i="1" dirty="0">
                <a:latin typeface="Cambria"/>
                <a:cs typeface="Cambria"/>
              </a:rPr>
              <a:t>but </a:t>
            </a:r>
            <a:r>
              <a:rPr sz="1800" i="1" spc="-5" dirty="0">
                <a:latin typeface="Cambria"/>
                <a:cs typeface="Cambria"/>
              </a:rPr>
              <a:t>not limited to, environment, sustainability, </a:t>
            </a:r>
            <a:r>
              <a:rPr sz="1800" i="1" spc="-10" dirty="0">
                <a:latin typeface="Cambria"/>
                <a:cs typeface="Cambria"/>
              </a:rPr>
              <a:t>safety, ethics, 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cost, </a:t>
            </a:r>
            <a:r>
              <a:rPr sz="1800" i="1" spc="5" dirty="0">
                <a:latin typeface="Cambria"/>
                <a:cs typeface="Cambria"/>
              </a:rPr>
              <a:t>type </a:t>
            </a:r>
            <a:r>
              <a:rPr sz="1800" i="1" spc="-5" dirty="0">
                <a:latin typeface="Cambria"/>
                <a:cs typeface="Cambria"/>
              </a:rPr>
              <a:t>(application, </a:t>
            </a:r>
            <a:r>
              <a:rPr sz="1800" i="1" dirty="0">
                <a:latin typeface="Cambria"/>
                <a:cs typeface="Cambria"/>
              </a:rPr>
              <a:t>product, </a:t>
            </a:r>
            <a:r>
              <a:rPr sz="1800" i="1" spc="-10" dirty="0">
                <a:latin typeface="Cambria"/>
                <a:cs typeface="Cambria"/>
              </a:rPr>
              <a:t>research, review </a:t>
            </a:r>
            <a:r>
              <a:rPr sz="1800" i="1" spc="-5" dirty="0">
                <a:latin typeface="Cambria"/>
                <a:cs typeface="Cambria"/>
              </a:rPr>
              <a:t>etc.) </a:t>
            </a:r>
            <a:r>
              <a:rPr sz="1800" i="1" dirty="0">
                <a:latin typeface="Cambria"/>
                <a:cs typeface="Cambria"/>
              </a:rPr>
              <a:t>and </a:t>
            </a:r>
            <a:r>
              <a:rPr sz="1800" i="1" spc="-5" dirty="0">
                <a:latin typeface="Cambria"/>
                <a:cs typeface="Cambria"/>
              </a:rPr>
              <a:t>standards. </a:t>
            </a:r>
            <a:r>
              <a:rPr sz="1800" i="1" spc="-10" dirty="0">
                <a:latin typeface="Cambria"/>
                <a:cs typeface="Cambria"/>
              </a:rPr>
              <a:t>Processes 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related </a:t>
            </a:r>
            <a:r>
              <a:rPr sz="1800" i="1" spc="-5" dirty="0">
                <a:latin typeface="Cambria"/>
                <a:cs typeface="Cambria"/>
              </a:rPr>
              <a:t>to </a:t>
            </a:r>
            <a:r>
              <a:rPr sz="1800" i="1" spc="-10" dirty="0">
                <a:latin typeface="Cambria"/>
                <a:cs typeface="Cambria"/>
              </a:rPr>
              <a:t>project </a:t>
            </a:r>
            <a:r>
              <a:rPr sz="1800" i="1" spc="-5" dirty="0">
                <a:latin typeface="Cambria"/>
                <a:cs typeface="Cambria"/>
              </a:rPr>
              <a:t>identification, </a:t>
            </a:r>
            <a:r>
              <a:rPr sz="1800" i="1" dirty="0">
                <a:latin typeface="Cambria"/>
                <a:cs typeface="Cambria"/>
              </a:rPr>
              <a:t>allotment, </a:t>
            </a:r>
            <a:r>
              <a:rPr sz="1800" i="1" spc="-5" dirty="0">
                <a:latin typeface="Cambria"/>
                <a:cs typeface="Cambria"/>
              </a:rPr>
              <a:t>continuous monitoring, evaluation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including demonstration of working prototypes </a:t>
            </a:r>
            <a:r>
              <a:rPr sz="1800" i="1" dirty="0">
                <a:latin typeface="Cambria"/>
                <a:cs typeface="Cambria"/>
              </a:rPr>
              <a:t>and enhancing </a:t>
            </a:r>
            <a:r>
              <a:rPr sz="1800" i="1" spc="-5" dirty="0">
                <a:latin typeface="Cambria"/>
                <a:cs typeface="Cambria"/>
              </a:rPr>
              <a:t>the </a:t>
            </a:r>
            <a:r>
              <a:rPr sz="1800" i="1" spc="-10" dirty="0">
                <a:latin typeface="Cambria"/>
                <a:cs typeface="Cambria"/>
              </a:rPr>
              <a:t>relevance </a:t>
            </a:r>
            <a:r>
              <a:rPr sz="1800" i="1" spc="-5" dirty="0">
                <a:latin typeface="Cambria"/>
                <a:cs typeface="Cambria"/>
              </a:rPr>
              <a:t>of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projects.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Mention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implementation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details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including</a:t>
            </a:r>
            <a:r>
              <a:rPr sz="1800" i="1" spc="-5" dirty="0">
                <a:latin typeface="Cambria"/>
                <a:cs typeface="Cambria"/>
              </a:rPr>
              <a:t> details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dirty="0">
                <a:latin typeface="Cambria"/>
                <a:cs typeface="Cambria"/>
              </a:rPr>
              <a:t> POs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and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PSOs </a:t>
            </a:r>
            <a:r>
              <a:rPr sz="1800" i="1" spc="-38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addressed through the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projects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with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justification.)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7013" y="283463"/>
            <a:ext cx="708025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0" marR="5080" indent="-1829435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66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Cambria"/>
                <a:cs typeface="Cambria"/>
              </a:rPr>
              <a:t>2:</a:t>
            </a:r>
            <a:r>
              <a:rPr sz="2600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mbria"/>
                <a:cs typeface="Cambria"/>
              </a:rPr>
              <a:t>Outcome-Based</a:t>
            </a:r>
            <a:r>
              <a:rPr sz="2600" spc="5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spc="-35" dirty="0">
                <a:solidFill>
                  <a:srgbClr val="000066"/>
                </a:solidFill>
                <a:latin typeface="Cambria"/>
                <a:cs typeface="Cambria"/>
              </a:rPr>
              <a:t>Teaching</a:t>
            </a:r>
            <a:r>
              <a:rPr sz="2600" spc="5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Cambria"/>
                <a:cs typeface="Cambria"/>
              </a:rPr>
              <a:t>Learning </a:t>
            </a:r>
            <a:r>
              <a:rPr sz="2600" spc="-555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22173" y="1144142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8624" y="1298569"/>
            <a:ext cx="7487284" cy="42608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726440" lvl="1" indent="-714375">
              <a:lnSpc>
                <a:spcPct val="100000"/>
              </a:lnSpc>
              <a:spcBef>
                <a:spcPts val="1545"/>
              </a:spcBef>
              <a:buAutoNum type="arabicPeriod" startAt="3"/>
              <a:tabLst>
                <a:tab pos="726440" algn="l"/>
                <a:tab pos="72707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Internship/Industrial</a:t>
            </a:r>
            <a:r>
              <a:rPr sz="2200" b="1" spc="-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Training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200">
              <a:latin typeface="Cambria"/>
              <a:cs typeface="Cambria"/>
            </a:endParaRPr>
          </a:p>
          <a:p>
            <a:pPr marL="726440">
              <a:lnSpc>
                <a:spcPct val="100000"/>
              </a:lnSpc>
              <a:spcBef>
                <a:spcPts val="1180"/>
              </a:spcBef>
            </a:pPr>
            <a:r>
              <a:rPr sz="1800" i="1" spc="-5" dirty="0">
                <a:latin typeface="Cambria"/>
                <a:cs typeface="Cambria"/>
              </a:rPr>
              <a:t>(Describe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process,</a:t>
            </a:r>
            <a:r>
              <a:rPr sz="1800" i="1" spc="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duration,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POs/PSOs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addressed.)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Cambria"/>
              <a:cs typeface="Cambria"/>
            </a:endParaRPr>
          </a:p>
          <a:p>
            <a:pPr marL="726440" lvl="1" indent="-714375">
              <a:lnSpc>
                <a:spcPct val="100000"/>
              </a:lnSpc>
              <a:buAutoNum type="arabicPeriod" startAt="4"/>
              <a:tabLst>
                <a:tab pos="726440" algn="l"/>
                <a:tab pos="727075" algn="l"/>
              </a:tabLst>
            </a:pP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Seminar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Mini/Micro Projects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200">
              <a:latin typeface="Cambria"/>
              <a:cs typeface="Cambria"/>
            </a:endParaRPr>
          </a:p>
          <a:p>
            <a:pPr marL="726440">
              <a:lnSpc>
                <a:spcPct val="100000"/>
              </a:lnSpc>
              <a:spcBef>
                <a:spcPts val="1185"/>
              </a:spcBef>
            </a:pPr>
            <a:r>
              <a:rPr sz="1800" i="1" spc="-5" dirty="0">
                <a:latin typeface="Cambria"/>
                <a:cs typeface="Cambria"/>
              </a:rPr>
              <a:t>(Describe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process,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POs/PSOs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addressed.)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Cambria"/>
              <a:cs typeface="Cambria"/>
            </a:endParaRPr>
          </a:p>
          <a:p>
            <a:pPr marL="726440" lvl="1" indent="-714375">
              <a:lnSpc>
                <a:spcPct val="100000"/>
              </a:lnSpc>
              <a:buAutoNum type="arabicPeriod" startAt="5"/>
              <a:tabLst>
                <a:tab pos="726440" algn="l"/>
                <a:tab pos="72707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Case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Studies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 Real-Life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Examples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200">
              <a:latin typeface="Cambria"/>
              <a:cs typeface="Cambria"/>
            </a:endParaRPr>
          </a:p>
          <a:p>
            <a:pPr marL="726440">
              <a:lnSpc>
                <a:spcPct val="100000"/>
              </a:lnSpc>
              <a:spcBef>
                <a:spcPts val="1180"/>
              </a:spcBef>
            </a:pPr>
            <a:r>
              <a:rPr sz="1800" i="1" spc="-10" dirty="0">
                <a:latin typeface="Cambria"/>
                <a:cs typeface="Cambria"/>
              </a:rPr>
              <a:t>(Type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and</a:t>
            </a:r>
            <a:r>
              <a:rPr sz="1800" i="1" spc="-10" dirty="0">
                <a:latin typeface="Cambria"/>
                <a:cs typeface="Cambria"/>
              </a:rPr>
              <a:t> complexity,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POs/PSOs</a:t>
            </a:r>
            <a:r>
              <a:rPr sz="1800" i="1" spc="-5" dirty="0">
                <a:latin typeface="Cambria"/>
                <a:cs typeface="Cambria"/>
              </a:rPr>
              <a:t> addressed.)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Cambria"/>
              <a:cs typeface="Cambria"/>
            </a:endParaRPr>
          </a:p>
          <a:p>
            <a:pPr marL="726440" lvl="1" indent="-714375">
              <a:lnSpc>
                <a:spcPct val="100000"/>
              </a:lnSpc>
              <a:buAutoNum type="arabicPeriod" startAt="6"/>
              <a:tabLst>
                <a:tab pos="726440" algn="l"/>
                <a:tab pos="727075" algn="l"/>
              </a:tabLst>
            </a:pP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SWAYAM/NPTEL/MOOC/Self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Learning (10)</a:t>
            </a:r>
            <a:endParaRPr sz="2200">
              <a:latin typeface="Cambria"/>
              <a:cs typeface="Cambria"/>
            </a:endParaRPr>
          </a:p>
          <a:p>
            <a:pPr marL="726440">
              <a:lnSpc>
                <a:spcPct val="100000"/>
              </a:lnSpc>
              <a:spcBef>
                <a:spcPts val="1180"/>
              </a:spcBef>
            </a:pPr>
            <a:r>
              <a:rPr sz="1800" i="1" spc="-5" dirty="0">
                <a:latin typeface="Cambria"/>
                <a:cs typeface="Cambria"/>
              </a:rPr>
              <a:t>(Number</a:t>
            </a:r>
            <a:r>
              <a:rPr sz="1800" i="1" spc="3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students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registered,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certification</a:t>
            </a:r>
            <a:r>
              <a:rPr sz="1800" i="1" spc="2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and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POs/PSOs</a:t>
            </a:r>
            <a:r>
              <a:rPr sz="1800" i="1" spc="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addressed.)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7013" y="283463"/>
            <a:ext cx="708025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0" marR="5080" indent="-1829435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66"/>
                </a:solidFill>
                <a:latin typeface="Cambria"/>
                <a:cs typeface="Cambria"/>
              </a:rPr>
              <a:t>Criterion</a:t>
            </a:r>
            <a:r>
              <a:rPr sz="2600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Cambria"/>
                <a:cs typeface="Cambria"/>
              </a:rPr>
              <a:t>2:</a:t>
            </a:r>
            <a:r>
              <a:rPr sz="2600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mbria"/>
                <a:cs typeface="Cambria"/>
              </a:rPr>
              <a:t>Outcome-Based</a:t>
            </a:r>
            <a:r>
              <a:rPr sz="2600" spc="5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spc="-35" dirty="0">
                <a:solidFill>
                  <a:srgbClr val="000066"/>
                </a:solidFill>
                <a:latin typeface="Cambria"/>
                <a:cs typeface="Cambria"/>
              </a:rPr>
              <a:t>Teaching</a:t>
            </a:r>
            <a:r>
              <a:rPr sz="2600" spc="5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66"/>
                </a:solidFill>
                <a:latin typeface="Cambria"/>
                <a:cs typeface="Cambria"/>
              </a:rPr>
              <a:t>Learning </a:t>
            </a:r>
            <a:r>
              <a:rPr sz="2600" spc="-555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1144142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386" y="1223721"/>
            <a:ext cx="5027930" cy="145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805" marR="212725" indent="-713740">
              <a:lnSpc>
                <a:spcPct val="150100"/>
              </a:lnSpc>
              <a:spcBef>
                <a:spcPts val="100"/>
              </a:spcBef>
              <a:tabLst>
                <a:tab pos="725805" algn="l"/>
                <a:tab pos="1899285" algn="l"/>
                <a:tab pos="324929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2.7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.	</a:t>
            </a:r>
            <a:r>
              <a:rPr sz="2200" b="1" spc="10" dirty="0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sz="2200" b="1" spc="-75" dirty="0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ng	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omp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sz="2200" b="1" spc="-50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x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ng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g 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Sustainability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Goals (20)</a:t>
            </a:r>
            <a:endParaRPr sz="2200">
              <a:latin typeface="Cambria"/>
              <a:cs typeface="Cambria"/>
            </a:endParaRPr>
          </a:p>
          <a:p>
            <a:pPr marL="727710">
              <a:lnSpc>
                <a:spcPct val="100000"/>
              </a:lnSpc>
              <a:spcBef>
                <a:spcPts val="1180"/>
              </a:spcBef>
              <a:tabLst>
                <a:tab pos="1693545" algn="l"/>
                <a:tab pos="2484120" algn="l"/>
                <a:tab pos="2823845" algn="l"/>
                <a:tab pos="3388995" algn="l"/>
                <a:tab pos="4253230" algn="l"/>
              </a:tabLst>
            </a:pPr>
            <a:r>
              <a:rPr sz="1800" i="1" spc="-5" dirty="0">
                <a:latin typeface="Cambria"/>
                <a:cs typeface="Cambria"/>
              </a:rPr>
              <a:t>(Provide	details	of	</a:t>
            </a:r>
            <a:r>
              <a:rPr sz="1800" i="1" spc="-10" dirty="0">
                <a:latin typeface="Cambria"/>
                <a:cs typeface="Cambria"/>
              </a:rPr>
              <a:t>core	courses	(Project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4935" y="1391412"/>
            <a:ext cx="125793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Problems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8897" y="1391412"/>
            <a:ext cx="181102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Incorporating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9141" y="2380234"/>
            <a:ext cx="576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mbria"/>
                <a:cs typeface="Cambria"/>
              </a:rPr>
              <a:t>based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8056" y="2380234"/>
            <a:ext cx="876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mbria"/>
                <a:cs typeface="Cambria"/>
              </a:rPr>
              <a:t>learning,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06943" y="2380234"/>
            <a:ext cx="1443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mbria"/>
                <a:cs typeface="Cambria"/>
              </a:rPr>
              <a:t>problem-based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386" y="2654554"/>
            <a:ext cx="8322309" cy="330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7710" marR="6985" algn="just">
              <a:lnSpc>
                <a:spcPct val="150000"/>
              </a:lnSpc>
              <a:spcBef>
                <a:spcPts val="100"/>
              </a:spcBef>
            </a:pPr>
            <a:r>
              <a:rPr sz="1800" i="1" dirty="0">
                <a:latin typeface="Cambria"/>
                <a:cs typeface="Cambria"/>
              </a:rPr>
              <a:t>learning),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mini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projects,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integrated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design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projects,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capstone</a:t>
            </a:r>
            <a:r>
              <a:rPr sz="1800" i="1" spc="39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projects, 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hackathon</a:t>
            </a:r>
            <a:r>
              <a:rPr sz="1800" i="1" spc="-5" dirty="0">
                <a:latin typeface="Cambria"/>
                <a:cs typeface="Cambria"/>
              </a:rPr>
              <a:t> or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any</a:t>
            </a:r>
            <a:r>
              <a:rPr sz="1800" i="1" spc="-5" dirty="0">
                <a:latin typeface="Cambria"/>
                <a:cs typeface="Cambria"/>
              </a:rPr>
              <a:t> other</a:t>
            </a:r>
            <a:r>
              <a:rPr sz="1800" i="1" dirty="0">
                <a:latin typeface="Cambria"/>
                <a:cs typeface="Cambria"/>
              </a:rPr>
              <a:t> activity-based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learning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towards</a:t>
            </a:r>
            <a:r>
              <a:rPr sz="1800" i="1" spc="-5" dirty="0">
                <a:latin typeface="Cambria"/>
                <a:cs typeface="Cambria"/>
              </a:rPr>
              <a:t> solving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complex </a:t>
            </a:r>
            <a:r>
              <a:rPr sz="1800" i="1" spc="-5" dirty="0">
                <a:latin typeface="Cambria"/>
                <a:cs typeface="Cambria"/>
              </a:rPr>
              <a:t> engineering problems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targeting</a:t>
            </a:r>
            <a:r>
              <a:rPr sz="1800" i="1" spc="-10" dirty="0">
                <a:latin typeface="Cambria"/>
                <a:cs typeface="Cambria"/>
              </a:rPr>
              <a:t> relevant</a:t>
            </a:r>
            <a:r>
              <a:rPr sz="1800" i="1" spc="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SDGs.)</a:t>
            </a:r>
            <a:endParaRPr sz="1800">
              <a:latin typeface="Cambria"/>
              <a:cs typeface="Cambria"/>
            </a:endParaRPr>
          </a:p>
          <a:p>
            <a:pPr marL="725805" marR="5080" indent="-713740">
              <a:lnSpc>
                <a:spcPct val="150100"/>
              </a:lnSpc>
              <a:spcBef>
                <a:spcPts val="1575"/>
              </a:spcBef>
              <a:tabLst>
                <a:tab pos="72580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2.8.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Steps</a:t>
            </a:r>
            <a:r>
              <a:rPr sz="2200" b="1" spc="19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45" dirty="0">
                <a:solidFill>
                  <a:srgbClr val="0000FF"/>
                </a:solidFill>
                <a:latin typeface="Cambria"/>
                <a:cs typeface="Cambria"/>
              </a:rPr>
              <a:t>Taken</a:t>
            </a:r>
            <a:r>
              <a:rPr sz="2200" b="1" spc="18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for</a:t>
            </a:r>
            <a:r>
              <a:rPr sz="2200" b="1" spc="18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Enhancing</a:t>
            </a:r>
            <a:r>
              <a:rPr sz="2200" b="1" spc="18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Industry</a:t>
            </a:r>
            <a:r>
              <a:rPr sz="2200" b="1" spc="19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Institute</a:t>
            </a:r>
            <a:r>
              <a:rPr sz="2200" b="1" spc="19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Partnerships </a:t>
            </a:r>
            <a:r>
              <a:rPr sz="2200" b="1" spc="-47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(15)</a:t>
            </a:r>
            <a:endParaRPr sz="2200">
              <a:latin typeface="Cambria"/>
              <a:cs typeface="Cambria"/>
            </a:endParaRPr>
          </a:p>
          <a:p>
            <a:pPr marL="640080" marR="7620" indent="104139" algn="just">
              <a:lnSpc>
                <a:spcPct val="150000"/>
              </a:lnSpc>
              <a:spcBef>
                <a:spcPts val="100"/>
              </a:spcBef>
            </a:pPr>
            <a:r>
              <a:rPr sz="1800" i="1" spc="-5" dirty="0">
                <a:latin typeface="Cambria"/>
                <a:cs typeface="Cambria"/>
              </a:rPr>
              <a:t>(Provide details of </a:t>
            </a:r>
            <a:r>
              <a:rPr sz="1800" i="1" dirty="0">
                <a:latin typeface="Cambria"/>
                <a:cs typeface="Cambria"/>
              </a:rPr>
              <a:t>partial </a:t>
            </a:r>
            <a:r>
              <a:rPr sz="1800" i="1" spc="-5" dirty="0">
                <a:latin typeface="Cambria"/>
                <a:cs typeface="Cambria"/>
              </a:rPr>
              <a:t>delivery of courses, </a:t>
            </a:r>
            <a:r>
              <a:rPr sz="1800" i="1" dirty="0">
                <a:latin typeface="Cambria"/>
                <a:cs typeface="Cambria"/>
              </a:rPr>
              <a:t>industry supported labs, </a:t>
            </a:r>
            <a:r>
              <a:rPr sz="1800" i="1" dirty="0">
                <a:solidFill>
                  <a:srgbClr val="FF0000"/>
                </a:solidFill>
                <a:latin typeface="Cambria"/>
                <a:cs typeface="Cambria"/>
              </a:rPr>
              <a:t>industry </a:t>
            </a:r>
            <a:r>
              <a:rPr sz="1800" i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Cambria"/>
                <a:cs typeface="Cambria"/>
              </a:rPr>
              <a:t>offered</a:t>
            </a:r>
            <a:r>
              <a:rPr sz="1800" i="1" spc="-5" dirty="0">
                <a:solidFill>
                  <a:srgbClr val="FF0000"/>
                </a:solidFill>
                <a:latin typeface="Cambria"/>
                <a:cs typeface="Cambria"/>
              </a:rPr>
              <a:t> short-term</a:t>
            </a:r>
            <a:r>
              <a:rPr sz="1800" i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Cambria"/>
                <a:cs typeface="Cambria"/>
              </a:rPr>
              <a:t>programs/training</a:t>
            </a:r>
            <a:r>
              <a:rPr sz="1800" i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Cambria"/>
                <a:cs typeface="Cambria"/>
              </a:rPr>
              <a:t>etc.)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2468" y="283464"/>
            <a:ext cx="6548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66"/>
                </a:solidFill>
                <a:latin typeface="Cambria"/>
                <a:cs typeface="Cambria"/>
              </a:rPr>
              <a:t>Criterion</a:t>
            </a:r>
            <a:r>
              <a:rPr sz="2400" spc="-10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Cambria"/>
                <a:cs typeface="Cambria"/>
              </a:rPr>
              <a:t>2:</a:t>
            </a:r>
            <a:r>
              <a:rPr sz="2400" spc="-10" dirty="0">
                <a:solidFill>
                  <a:srgbClr val="000066"/>
                </a:solidFill>
                <a:latin typeface="Cambria"/>
                <a:cs typeface="Cambria"/>
              </a:rPr>
              <a:t> Outcome-Based</a:t>
            </a:r>
            <a:r>
              <a:rPr sz="2400" spc="10" dirty="0">
                <a:solidFill>
                  <a:srgbClr val="000066"/>
                </a:solidFill>
                <a:latin typeface="Cambria"/>
                <a:cs typeface="Cambria"/>
              </a:rPr>
              <a:t> </a:t>
            </a:r>
            <a:r>
              <a:rPr sz="2400" spc="-30" dirty="0">
                <a:solidFill>
                  <a:srgbClr val="000066"/>
                </a:solidFill>
                <a:latin typeface="Cambria"/>
                <a:cs typeface="Cambria"/>
              </a:rPr>
              <a:t>Teaching</a:t>
            </a:r>
            <a:r>
              <a:rPr sz="2400" dirty="0">
                <a:solidFill>
                  <a:srgbClr val="000066"/>
                </a:solidFill>
                <a:latin typeface="Cambria"/>
                <a:cs typeface="Cambria"/>
              </a:rPr>
              <a:t> Learning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1230" y="283464"/>
            <a:ext cx="815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066"/>
                </a:solidFill>
                <a:latin typeface="Cambria"/>
                <a:cs typeface="Cambria"/>
              </a:rPr>
              <a:t>(120)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2173" y="1144142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3471" y="608837"/>
          <a:ext cx="9362440" cy="5345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6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5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142">
                <a:tc>
                  <a:txBody>
                    <a:bodyPr/>
                    <a:lstStyle/>
                    <a:p>
                      <a:pPr marL="577215" marR="549910" indent="-20955">
                        <a:lnSpc>
                          <a:spcPct val="106900"/>
                        </a:lnSpc>
                        <a:spcBef>
                          <a:spcPts val="259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Diffe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entiating  Characteristic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369695" marR="180340" indent="-1182370">
                        <a:lnSpc>
                          <a:spcPct val="106900"/>
                        </a:lnSpc>
                        <a:spcBef>
                          <a:spcPts val="259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GAPC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4.0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… for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ashington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cord  Graduate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64920" marR="73660" indent="-1182370">
                        <a:lnSpc>
                          <a:spcPct val="106900"/>
                        </a:lnSpc>
                        <a:spcBef>
                          <a:spcPts val="259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GAPC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3.0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… for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ashington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cord  Graduate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55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 marR="136525">
                        <a:lnSpc>
                          <a:spcPct val="107000"/>
                        </a:lnSpc>
                      </a:pPr>
                      <a:r>
                        <a:rPr sz="1600" b="1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Human,</a:t>
                      </a:r>
                      <a:r>
                        <a:rPr sz="1600" b="1" strike="sngStrike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Social,</a:t>
                      </a:r>
                      <a:r>
                        <a:rPr sz="1600" b="1" strike="sngStrike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Economic </a:t>
                      </a:r>
                      <a:r>
                        <a:rPr sz="1600" b="1" strike="noStrike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b="1" strike="sngStrike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Environmental </a:t>
                      </a:r>
                      <a:r>
                        <a:rPr sz="1600" b="1" strike="no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trike="sngStrike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impacts</a:t>
                      </a:r>
                      <a:r>
                        <a:rPr sz="1600" b="1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sz="1600" b="1" strike="noStrike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Sustainability: </a:t>
                      </a:r>
                      <a:r>
                        <a:rPr sz="1600" b="1" strike="sngStrike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Type </a:t>
                      </a:r>
                      <a:r>
                        <a:rPr sz="1600" b="1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b="1" strike="noStrike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solutions.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64"/>
                        </a:lnSpc>
                      </a:pPr>
                      <a:r>
                        <a:rPr sz="1600" strike="sngStrike" spc="-50" dirty="0">
                          <a:latin typeface="Times New Roman"/>
                          <a:cs typeface="Times New Roman"/>
                        </a:rPr>
                        <a:t>WA7:</a:t>
                      </a:r>
                      <a:r>
                        <a:rPr sz="1600" strike="sngStrike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Understand</a:t>
                      </a:r>
                      <a:r>
                        <a:rPr sz="1600" strike="sngStrike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trike="sngStrike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evaluate</a:t>
                      </a:r>
                      <a:r>
                        <a:rPr sz="1600" strike="sngStrike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the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sustainability</a:t>
                      </a:r>
                      <a:r>
                        <a:rPr sz="1600" strike="sng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trike="sngStrike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impact</a:t>
                      </a:r>
                      <a:r>
                        <a:rPr sz="1600" strike="sngStrike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trike="sngStrike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professional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 marR="163195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engineering work in the solution of </a:t>
                      </a:r>
                      <a:r>
                        <a:rPr sz="1600" strike="no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complex</a:t>
                      </a:r>
                      <a:r>
                        <a:rPr sz="1600" strike="sngStrike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1600" strike="sngStrike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problems</a:t>
                      </a:r>
                      <a:r>
                        <a:rPr sz="1600" strike="sngStrike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spc="-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600" strike="sngStrike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human, </a:t>
                      </a:r>
                      <a:r>
                        <a:rPr sz="1600" strike="noStrike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cultural,</a:t>
                      </a:r>
                      <a:r>
                        <a:rPr sz="1600" strike="sng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economic,</a:t>
                      </a:r>
                      <a:r>
                        <a:rPr sz="1600" strike="sngStrike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social</a:t>
                      </a:r>
                      <a:r>
                        <a:rPr sz="1600" strike="sngStrike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etal</a:t>
                      </a:r>
                      <a:r>
                        <a:rPr sz="1600" strike="sng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strike="no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sz="1600" strike="sngStrike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contexts.</a:t>
                      </a:r>
                      <a:r>
                        <a:rPr sz="1600" strike="sngStrike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(WK7)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864"/>
                        </a:lnSpc>
                      </a:pPr>
                      <a:r>
                        <a:rPr sz="1600" strike="sngStrike" spc="-50" dirty="0">
                          <a:latin typeface="Times New Roman"/>
                          <a:cs typeface="Times New Roman"/>
                        </a:rPr>
                        <a:t>WA7:</a:t>
                      </a:r>
                      <a:r>
                        <a:rPr sz="1600" strike="sngStrike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Understand</a:t>
                      </a:r>
                      <a:r>
                        <a:rPr sz="1600" strike="sngStrike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trike="sngStrike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evaluate</a:t>
                      </a:r>
                      <a:r>
                        <a:rPr sz="1600" strike="sngStrike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the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sustainability</a:t>
                      </a:r>
                      <a:r>
                        <a:rPr sz="1600" strike="sng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trike="sngStrike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impact</a:t>
                      </a:r>
                      <a:r>
                        <a:rPr sz="1600" strike="sngStrike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trike="sngStrike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professional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 marR="363220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engineering work in the solution of </a:t>
                      </a:r>
                      <a:r>
                        <a:rPr sz="1600" strike="no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complex engineering problems </a:t>
                      </a:r>
                      <a:r>
                        <a:rPr sz="1600" strike="sngStrike" spc="-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societal</a:t>
                      </a:r>
                      <a:r>
                        <a:rPr sz="1600" strike="sngStrike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trike="sngStrike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sz="1600" strike="sngStrike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contexts. </a:t>
                      </a:r>
                      <a:r>
                        <a:rPr sz="1600" strike="noStrike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(WK7)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63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7145" marR="169545">
                        <a:lnSpc>
                          <a:spcPct val="106900"/>
                        </a:lnSpc>
                        <a:spcBef>
                          <a:spcPts val="103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Ethics: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Understanding</a:t>
                      </a:r>
                      <a:r>
                        <a:rPr sz="1600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level of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practice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64"/>
                        </a:lnSpc>
                      </a:pPr>
                      <a:r>
                        <a:rPr sz="1600" spc="-18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A7:</a:t>
                      </a:r>
                      <a:r>
                        <a:rPr sz="16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Ap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ly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ethical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principles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commit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professional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ethics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trike="sngStrike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responsibilities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 marR="43815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and norms of engineering practice and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adhere to relevant national and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international laws. Demonstrate an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understanding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need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for diversity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inclusion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(WK9)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7780" marR="523240">
                        <a:lnSpc>
                          <a:spcPct val="107000"/>
                        </a:lnSpc>
                      </a:pPr>
                      <a:r>
                        <a:rPr sz="1600" spc="-18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A8:</a:t>
                      </a:r>
                      <a:r>
                        <a:rPr sz="16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Ap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ly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ethical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principles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  commit to professional ethics and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responsibilities and norms of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practice.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(WK7)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4620">
                <a:tc>
                  <a:txBody>
                    <a:bodyPr/>
                    <a:lstStyle/>
                    <a:p>
                      <a:pPr marL="17145" marR="91440">
                        <a:lnSpc>
                          <a:spcPct val="107000"/>
                        </a:lnSpc>
                        <a:spcBef>
                          <a:spcPts val="83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Individual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Collaborative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Team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work: </a:t>
                      </a:r>
                      <a:r>
                        <a:rPr sz="1600" b="1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Role in and diversity of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team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64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WA8: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Function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effectively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individual,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member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leader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 marR="12065">
                        <a:lnSpc>
                          <a:spcPct val="10710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diverse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teams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 and inclusive teams and in </a:t>
                      </a:r>
                      <a:r>
                        <a:rPr sz="1600" strike="no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spc="-5" dirty="0">
                          <a:latin typeface="Times New Roman"/>
                          <a:cs typeface="Times New Roman"/>
                        </a:rPr>
                        <a:t>multi-disciplinary,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face-to-face, remote and </a:t>
                      </a:r>
                      <a:r>
                        <a:rPr sz="1600" strike="noStrike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distributed</a:t>
                      </a:r>
                      <a:r>
                        <a:rPr sz="1600" strike="noStrike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settings (WK9)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7780" marR="59055">
                        <a:lnSpc>
                          <a:spcPct val="107000"/>
                        </a:lnSpc>
                        <a:spcBef>
                          <a:spcPts val="83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WA9: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Function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effectively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as an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individual,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member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leader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diverse teams and in multi-disciplinary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settings.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2572" y="24637"/>
            <a:ext cx="89535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000000"/>
                </a:solidFill>
              </a:rPr>
              <a:t>Washington</a:t>
            </a:r>
            <a:r>
              <a:rPr sz="2000" spc="-114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Accord</a:t>
            </a:r>
            <a:r>
              <a:rPr sz="2000" spc="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Graduate</a:t>
            </a:r>
            <a:r>
              <a:rPr sz="2000" spc="-10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Attributes</a:t>
            </a:r>
            <a:r>
              <a:rPr sz="2000" spc="20" dirty="0">
                <a:solidFill>
                  <a:srgbClr val="000000"/>
                </a:solidFill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(Revised</a:t>
            </a:r>
            <a:r>
              <a:rPr sz="2000" b="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Ver.</a:t>
            </a:r>
            <a:r>
              <a:rPr sz="2000" b="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4.0</a:t>
            </a:r>
            <a:r>
              <a:rPr sz="2000" b="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Vis-a-Vis</a:t>
            </a:r>
            <a:r>
              <a:rPr sz="2000"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Existing</a:t>
            </a:r>
            <a:r>
              <a:rPr sz="2000"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Ver.</a:t>
            </a:r>
            <a:r>
              <a:rPr sz="2000" b="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3.0)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156" y="1020927"/>
            <a:ext cx="8814435" cy="380682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725805" lvl="1" indent="-713740">
              <a:lnSpc>
                <a:spcPct val="100000"/>
              </a:lnSpc>
              <a:spcBef>
                <a:spcPts val="1305"/>
              </a:spcBef>
              <a:buAutoNum type="arabicPeriod"/>
              <a:tabLst>
                <a:tab pos="725805" algn="l"/>
                <a:tab pos="726440" algn="l"/>
              </a:tabLst>
            </a:pPr>
            <a:r>
              <a:rPr sz="2000" b="1" spc="-15" dirty="0">
                <a:solidFill>
                  <a:srgbClr val="0000FF"/>
                </a:solidFill>
                <a:latin typeface="Cambria"/>
                <a:cs typeface="Cambria"/>
              </a:rPr>
              <a:t>Evaluation</a:t>
            </a:r>
            <a:r>
              <a:rPr sz="2000" b="1" spc="2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2000" b="1" spc="2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Continuous</a:t>
            </a:r>
            <a:r>
              <a:rPr sz="2000" b="1" spc="2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Assessment:</a:t>
            </a:r>
            <a:r>
              <a:rPr sz="2000" b="1" spc="2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Assignments,</a:t>
            </a:r>
            <a:r>
              <a:rPr sz="2000" b="1" spc="229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Unit</a:t>
            </a:r>
            <a:r>
              <a:rPr sz="2000" b="1" spc="2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35" dirty="0">
                <a:solidFill>
                  <a:srgbClr val="0000FF"/>
                </a:solidFill>
                <a:latin typeface="Cambria"/>
                <a:cs typeface="Cambria"/>
              </a:rPr>
              <a:t>Tests,</a:t>
            </a:r>
            <a:r>
              <a:rPr sz="2000" b="1" spc="229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0000FF"/>
                </a:solidFill>
                <a:latin typeface="Cambria"/>
                <a:cs typeface="Cambria"/>
              </a:rPr>
              <a:t>Mid-</a:t>
            </a:r>
            <a:endParaRPr sz="2000">
              <a:latin typeface="Cambria"/>
              <a:cs typeface="Cambria"/>
            </a:endParaRPr>
          </a:p>
          <a:p>
            <a:pPr marL="725805" algn="just">
              <a:lnSpc>
                <a:spcPct val="100000"/>
              </a:lnSpc>
              <a:spcBef>
                <a:spcPts val="1200"/>
              </a:spcBef>
            </a:pPr>
            <a:r>
              <a:rPr sz="2000" b="1" spc="-40" dirty="0">
                <a:solidFill>
                  <a:srgbClr val="0000FF"/>
                </a:solidFill>
                <a:latin typeface="Cambria"/>
                <a:cs typeface="Cambria"/>
              </a:rPr>
              <a:t>Term, </a:t>
            </a:r>
            <a:r>
              <a:rPr sz="2000" b="1" spc="-10" dirty="0">
                <a:solidFill>
                  <a:srgbClr val="0000FF"/>
                </a:solidFill>
                <a:latin typeface="Cambria"/>
                <a:cs typeface="Cambria"/>
              </a:rPr>
              <a:t>etc.</a:t>
            </a:r>
            <a:r>
              <a:rPr sz="20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000">
              <a:latin typeface="Cambria"/>
              <a:cs typeface="Cambria"/>
            </a:endParaRPr>
          </a:p>
          <a:p>
            <a:pPr marL="728345" marR="5080" indent="16510" algn="just">
              <a:lnSpc>
                <a:spcPct val="150000"/>
              </a:lnSpc>
              <a:spcBef>
                <a:spcPts val="100"/>
              </a:spcBef>
            </a:pPr>
            <a:r>
              <a:rPr sz="1600" i="1" dirty="0">
                <a:latin typeface="Cambria"/>
                <a:cs typeface="Cambria"/>
              </a:rPr>
              <a:t>(Describe </a:t>
            </a:r>
            <a:r>
              <a:rPr sz="1600" i="1" spc="-10" dirty="0">
                <a:latin typeface="Cambria"/>
                <a:cs typeface="Cambria"/>
              </a:rPr>
              <a:t>the process </a:t>
            </a:r>
            <a:r>
              <a:rPr sz="1600" i="1" spc="-5" dirty="0">
                <a:latin typeface="Cambria"/>
                <a:cs typeface="Cambria"/>
              </a:rPr>
              <a:t>of evaluation </a:t>
            </a:r>
            <a:r>
              <a:rPr sz="1600" i="1" spc="-10" dirty="0">
                <a:latin typeface="Cambria"/>
                <a:cs typeface="Cambria"/>
              </a:rPr>
              <a:t>followed </a:t>
            </a:r>
            <a:r>
              <a:rPr sz="1600" i="1" dirty="0">
                <a:latin typeface="Cambria"/>
                <a:cs typeface="Cambria"/>
              </a:rPr>
              <a:t>during </a:t>
            </a:r>
            <a:r>
              <a:rPr sz="1600" i="1" spc="-5" dirty="0">
                <a:latin typeface="Cambria"/>
                <a:cs typeface="Cambria"/>
              </a:rPr>
              <a:t>continuous </a:t>
            </a:r>
            <a:r>
              <a:rPr sz="1600" i="1" dirty="0">
                <a:latin typeface="Cambria"/>
                <a:cs typeface="Cambria"/>
              </a:rPr>
              <a:t>assessment </a:t>
            </a:r>
            <a:r>
              <a:rPr sz="1600" i="1" spc="-10" dirty="0">
                <a:latin typeface="Cambria"/>
                <a:cs typeface="Cambria"/>
              </a:rPr>
              <a:t>to </a:t>
            </a:r>
            <a:r>
              <a:rPr sz="1600" i="1" spc="-5" dirty="0">
                <a:latin typeface="Cambria"/>
                <a:cs typeface="Cambria"/>
              </a:rPr>
              <a:t>maintain </a:t>
            </a:r>
            <a:r>
              <a:rPr sz="1600" i="1" dirty="0">
                <a:latin typeface="Cambria"/>
                <a:cs typeface="Cambria"/>
              </a:rPr>
              <a:t>quality 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of assessment; </a:t>
            </a:r>
            <a:r>
              <a:rPr sz="1600" i="1" spc="-10" dirty="0">
                <a:latin typeface="Cambria"/>
                <a:cs typeface="Cambria"/>
              </a:rPr>
              <a:t>constructive </a:t>
            </a:r>
            <a:r>
              <a:rPr sz="1600" i="1" dirty="0">
                <a:latin typeface="Cambria"/>
                <a:cs typeface="Cambria"/>
              </a:rPr>
              <a:t>alignment </a:t>
            </a:r>
            <a:r>
              <a:rPr sz="1600" i="1" spc="-5" dirty="0">
                <a:latin typeface="Cambria"/>
                <a:cs typeface="Cambria"/>
              </a:rPr>
              <a:t>of questions with </a:t>
            </a:r>
            <a:r>
              <a:rPr sz="1600" i="1" spc="-10" dirty="0">
                <a:latin typeface="Cambria"/>
                <a:cs typeface="Cambria"/>
              </a:rPr>
              <a:t>COs </a:t>
            </a:r>
            <a:r>
              <a:rPr sz="1600" i="1" dirty="0">
                <a:latin typeface="Cambria"/>
                <a:cs typeface="Cambria"/>
              </a:rPr>
              <a:t>and </a:t>
            </a:r>
            <a:r>
              <a:rPr sz="1600" i="1" spc="-5" dirty="0">
                <a:latin typeface="Cambria"/>
                <a:cs typeface="Cambria"/>
              </a:rPr>
              <a:t>hence </a:t>
            </a:r>
            <a:r>
              <a:rPr sz="1600" i="1" dirty="0">
                <a:latin typeface="Cambria"/>
                <a:cs typeface="Cambria"/>
              </a:rPr>
              <a:t>POs/ </a:t>
            </a:r>
            <a:r>
              <a:rPr sz="1600" i="1" spc="-5" dirty="0">
                <a:latin typeface="Cambria"/>
                <a:cs typeface="Cambria"/>
              </a:rPr>
              <a:t>PSOs. Details </a:t>
            </a:r>
            <a:r>
              <a:rPr sz="1600" i="1" spc="-10" dirty="0">
                <a:latin typeface="Cambria"/>
                <a:cs typeface="Cambria"/>
              </a:rPr>
              <a:t>to </a:t>
            </a:r>
            <a:r>
              <a:rPr sz="1600" i="1" spc="5" dirty="0">
                <a:latin typeface="Cambria"/>
                <a:cs typeface="Cambria"/>
              </a:rPr>
              <a:t>be </a:t>
            </a:r>
            <a:r>
              <a:rPr sz="1600" i="1" spc="1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kept </a:t>
            </a:r>
            <a:r>
              <a:rPr sz="1600" i="1" spc="-5" dirty="0">
                <a:latin typeface="Cambria"/>
                <a:cs typeface="Cambria"/>
              </a:rPr>
              <a:t>in</a:t>
            </a:r>
            <a:r>
              <a:rPr sz="1600" i="1" spc="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course </a:t>
            </a:r>
            <a:r>
              <a:rPr sz="1600" i="1" spc="-10" dirty="0">
                <a:latin typeface="Cambria"/>
                <a:cs typeface="Cambria"/>
              </a:rPr>
              <a:t>files</a:t>
            </a:r>
            <a:r>
              <a:rPr sz="1600" i="1" spc="1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for</a:t>
            </a:r>
            <a:r>
              <a:rPr sz="1600" i="1" spc="-1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evaluation.)</a:t>
            </a:r>
            <a:endParaRPr sz="1600">
              <a:latin typeface="Cambria"/>
              <a:cs typeface="Cambria"/>
            </a:endParaRPr>
          </a:p>
          <a:p>
            <a:pPr marL="728345" marR="5715" lvl="1" indent="-716280">
              <a:lnSpc>
                <a:spcPct val="148100"/>
              </a:lnSpc>
              <a:spcBef>
                <a:spcPts val="1530"/>
              </a:spcBef>
              <a:buAutoNum type="arabicPeriod" startAt="2"/>
              <a:tabLst>
                <a:tab pos="725805" algn="l"/>
                <a:tab pos="726440" algn="l"/>
              </a:tabLst>
            </a:pPr>
            <a:r>
              <a:rPr sz="2000" b="1" spc="-15" dirty="0">
                <a:solidFill>
                  <a:srgbClr val="0000FF"/>
                </a:solidFill>
                <a:latin typeface="Cambria"/>
                <a:cs typeface="Cambria"/>
              </a:rPr>
              <a:t>Evaluation</a:t>
            </a:r>
            <a:r>
              <a:rPr sz="20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20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sz="20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Semester</a:t>
            </a:r>
            <a:r>
              <a:rPr sz="20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End</a:t>
            </a:r>
            <a:r>
              <a:rPr sz="20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Cambria"/>
                <a:cs typeface="Cambria"/>
              </a:rPr>
              <a:t>Exam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 (SEE)</a:t>
            </a:r>
            <a:r>
              <a:rPr sz="20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Question</a:t>
            </a:r>
            <a:r>
              <a:rPr sz="20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0000FF"/>
                </a:solidFill>
                <a:latin typeface="Cambria"/>
                <a:cs typeface="Cambria"/>
              </a:rPr>
              <a:t>Paper</a:t>
            </a:r>
            <a:r>
              <a:rPr sz="20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mbria"/>
                <a:cs typeface="Cambria"/>
              </a:rPr>
              <a:t>(10) </a:t>
            </a:r>
            <a:r>
              <a:rPr sz="20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(Describe</a:t>
            </a:r>
            <a:r>
              <a:rPr sz="1600" i="1" spc="9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the</a:t>
            </a:r>
            <a:r>
              <a:rPr sz="1600" i="1" spc="9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process</a:t>
            </a:r>
            <a:r>
              <a:rPr sz="1600" i="1" spc="10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of</a:t>
            </a:r>
            <a:r>
              <a:rPr sz="1600" i="1" spc="90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setting</a:t>
            </a:r>
            <a:r>
              <a:rPr sz="1600" i="1" spc="9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of</a:t>
            </a:r>
            <a:r>
              <a:rPr sz="1600" i="1" spc="9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SEE</a:t>
            </a:r>
            <a:r>
              <a:rPr sz="1600" i="1" spc="9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papers</a:t>
            </a:r>
            <a:r>
              <a:rPr sz="1600" i="1" spc="85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&amp;</a:t>
            </a:r>
            <a:r>
              <a:rPr sz="1600" i="1" spc="8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their</a:t>
            </a:r>
            <a:r>
              <a:rPr sz="1600" i="1" spc="9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evaluation</a:t>
            </a:r>
            <a:r>
              <a:rPr sz="1600" i="1" spc="10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to</a:t>
            </a:r>
            <a:r>
              <a:rPr sz="1600" i="1" spc="10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maintain</a:t>
            </a:r>
            <a:r>
              <a:rPr sz="1600" i="1" spc="100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quality</a:t>
            </a:r>
            <a:r>
              <a:rPr sz="1600" i="1" spc="9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of </a:t>
            </a:r>
            <a:r>
              <a:rPr sz="1600" i="1" spc="-340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assessment,</a:t>
            </a:r>
            <a:r>
              <a:rPr sz="1600" i="1" spc="16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constructive</a:t>
            </a:r>
            <a:r>
              <a:rPr sz="1600" i="1" spc="16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alignment</a:t>
            </a:r>
            <a:r>
              <a:rPr sz="1600" i="1" spc="17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of</a:t>
            </a:r>
            <a:r>
              <a:rPr sz="1600" i="1" spc="16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questions</a:t>
            </a:r>
            <a:r>
              <a:rPr sz="1600" i="1" spc="17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with</a:t>
            </a:r>
            <a:r>
              <a:rPr sz="1600" i="1" spc="16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COs</a:t>
            </a:r>
            <a:r>
              <a:rPr sz="1600" i="1" spc="165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and</a:t>
            </a:r>
            <a:r>
              <a:rPr sz="1600" i="1" spc="165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POs/PSOs.</a:t>
            </a:r>
            <a:r>
              <a:rPr sz="1600" i="1" spc="16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Details</a:t>
            </a:r>
            <a:r>
              <a:rPr sz="1600" i="1" spc="16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to</a:t>
            </a:r>
            <a:r>
              <a:rPr sz="1600" i="1" spc="16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be</a:t>
            </a:r>
            <a:r>
              <a:rPr sz="1600" i="1" spc="16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kept</a:t>
            </a:r>
            <a:r>
              <a:rPr sz="1600" i="1" spc="16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in </a:t>
            </a:r>
            <a:r>
              <a:rPr sz="1600" i="1" spc="-33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course</a:t>
            </a:r>
            <a:r>
              <a:rPr sz="1600" i="1" spc="-10" dirty="0">
                <a:latin typeface="Cambria"/>
                <a:cs typeface="Cambria"/>
              </a:rPr>
              <a:t> files</a:t>
            </a:r>
            <a:r>
              <a:rPr sz="1600" i="1" spc="10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for</a:t>
            </a:r>
            <a:r>
              <a:rPr sz="1600" i="1" spc="-15" dirty="0">
                <a:latin typeface="Cambria"/>
                <a:cs typeface="Cambria"/>
              </a:rPr>
              <a:t> </a:t>
            </a:r>
            <a:r>
              <a:rPr sz="1600" i="1" spc="-5" dirty="0">
                <a:latin typeface="Cambria"/>
                <a:cs typeface="Cambria"/>
              </a:rPr>
              <a:t>evaluation.)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2713" y="272033"/>
            <a:ext cx="69970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Criterion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3:</a:t>
            </a:r>
            <a:r>
              <a:rPr sz="2600" spc="-15" dirty="0">
                <a:solidFill>
                  <a:srgbClr val="996633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Outcome-Based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Assessment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832" y="1089354"/>
            <a:ext cx="8406765" cy="461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805" marR="5080" lvl="1" indent="-713740">
              <a:lnSpc>
                <a:spcPct val="150100"/>
              </a:lnSpc>
              <a:spcBef>
                <a:spcPts val="100"/>
              </a:spcBef>
              <a:buAutoNum type="arabicPeriod" startAt="3"/>
              <a:tabLst>
                <a:tab pos="725805" algn="l"/>
                <a:tab pos="726440" algn="l"/>
              </a:tabLst>
            </a:pP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Evaluation</a:t>
            </a:r>
            <a:r>
              <a:rPr sz="2200" b="1" spc="204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2200" b="1" spc="2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Laboratory</a:t>
            </a:r>
            <a:r>
              <a:rPr sz="2200" b="1" spc="204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40" dirty="0">
                <a:solidFill>
                  <a:srgbClr val="0000FF"/>
                </a:solidFill>
                <a:latin typeface="Cambria"/>
                <a:cs typeface="Cambria"/>
              </a:rPr>
              <a:t>Work</a:t>
            </a:r>
            <a:r>
              <a:rPr sz="2200" b="1" spc="2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2200" b="1" spc="2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Workshop</a:t>
            </a:r>
            <a:r>
              <a:rPr sz="2200" b="1" spc="2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(Continuous </a:t>
            </a:r>
            <a:r>
              <a:rPr sz="2200" b="1" spc="-47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SEE)</a:t>
            </a:r>
            <a:r>
              <a:rPr sz="22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200">
              <a:latin typeface="Cambria"/>
              <a:cs typeface="Cambria"/>
            </a:endParaRPr>
          </a:p>
          <a:p>
            <a:pPr marL="725805" marR="5080" algn="just">
              <a:lnSpc>
                <a:spcPct val="154200"/>
              </a:lnSpc>
              <a:spcBef>
                <a:spcPts val="550"/>
              </a:spcBef>
            </a:pPr>
            <a:r>
              <a:rPr sz="1800" i="1" spc="-5" dirty="0">
                <a:latin typeface="Cambria"/>
                <a:cs typeface="Cambria"/>
              </a:rPr>
              <a:t>(Provide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details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dirty="0">
                <a:latin typeface="Cambria"/>
                <a:cs typeface="Cambria"/>
              </a:rPr>
              <a:t> rubrics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used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to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assess</a:t>
            </a:r>
            <a:r>
              <a:rPr sz="1800" i="1" dirty="0">
                <a:latin typeface="Cambria"/>
                <a:cs typeface="Cambria"/>
              </a:rPr>
              <a:t> learnings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</a:t>
            </a:r>
            <a:r>
              <a:rPr sz="1800" i="1" spc="39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laboratories</a:t>
            </a:r>
            <a:r>
              <a:rPr sz="1800" i="1" spc="39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and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workshops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linking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with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COs</a:t>
            </a:r>
            <a:r>
              <a:rPr sz="1800" i="1" dirty="0">
                <a:latin typeface="Cambria"/>
                <a:cs typeface="Cambria"/>
              </a:rPr>
              <a:t> and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POs/PSOs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targeted.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Evidence</a:t>
            </a:r>
            <a:r>
              <a:rPr sz="1800" i="1" spc="-5" dirty="0">
                <a:latin typeface="Cambria"/>
                <a:cs typeface="Cambria"/>
              </a:rPr>
              <a:t> of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student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assessments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through rubrics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to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be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kept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course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files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for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evaluation.)</a:t>
            </a:r>
            <a:endParaRPr sz="1800">
              <a:latin typeface="Cambria"/>
              <a:cs typeface="Cambria"/>
            </a:endParaRPr>
          </a:p>
          <a:p>
            <a:pPr marL="725805" marR="6350" lvl="1" indent="-713740">
              <a:lnSpc>
                <a:spcPts val="3960"/>
              </a:lnSpc>
              <a:spcBef>
                <a:spcPts val="250"/>
              </a:spcBef>
              <a:buAutoNum type="arabicPeriod" startAt="4"/>
              <a:tabLst>
                <a:tab pos="725805" algn="l"/>
                <a:tab pos="726440" algn="l"/>
                <a:tab pos="2239010" algn="l"/>
                <a:tab pos="2637790" algn="l"/>
                <a:tab pos="4067175" algn="l"/>
                <a:tab pos="6814184" algn="l"/>
              </a:tabLst>
            </a:pPr>
            <a:r>
              <a:rPr sz="2200" b="1" spc="-45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50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u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n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f	Indus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ria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l	</a:t>
            </a:r>
            <a:r>
              <a:rPr sz="2200" b="1" spc="-8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spc="-40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ai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ng/In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ern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hip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ont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nuo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u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s 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and SEE)</a:t>
            </a:r>
            <a:r>
              <a:rPr sz="22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200">
              <a:latin typeface="Cambria"/>
              <a:cs typeface="Cambria"/>
            </a:endParaRPr>
          </a:p>
          <a:p>
            <a:pPr marL="725805" marR="5080" algn="just">
              <a:lnSpc>
                <a:spcPts val="3240"/>
              </a:lnSpc>
            </a:pPr>
            <a:r>
              <a:rPr sz="1800" i="1" spc="-5" dirty="0">
                <a:latin typeface="Cambria"/>
                <a:cs typeface="Cambria"/>
              </a:rPr>
              <a:t>(Provide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details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dirty="0">
                <a:latin typeface="Cambria"/>
                <a:cs typeface="Cambria"/>
              </a:rPr>
              <a:t> rubrics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used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to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assess</a:t>
            </a:r>
            <a:r>
              <a:rPr sz="1800" i="1" dirty="0">
                <a:latin typeface="Cambria"/>
                <a:cs typeface="Cambria"/>
              </a:rPr>
              <a:t> learnings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internships/industrial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trainings</a:t>
            </a:r>
            <a:r>
              <a:rPr sz="1800" i="1" dirty="0">
                <a:latin typeface="Cambria"/>
                <a:cs typeface="Cambria"/>
              </a:rPr>
              <a:t> linking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POs/PSOs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targeted</a:t>
            </a:r>
            <a:r>
              <a:rPr sz="1800" i="1" spc="-5" dirty="0">
                <a:latin typeface="Cambria"/>
                <a:cs typeface="Cambria"/>
              </a:rPr>
              <a:t> for</a:t>
            </a:r>
            <a:r>
              <a:rPr sz="1800" i="1" dirty="0">
                <a:latin typeface="Cambria"/>
                <a:cs typeface="Cambria"/>
              </a:rPr>
              <a:t> attainment.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Evidence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student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assessments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through rubrics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to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be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kept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course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files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for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evaluation.)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5954" y="197424"/>
            <a:ext cx="9046210" cy="742315"/>
            <a:chOff x="585954" y="197424"/>
            <a:chExt cx="9046210" cy="742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54" y="808499"/>
              <a:ext cx="7873031" cy="926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2172" y="833246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9F8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2713" y="272033"/>
            <a:ext cx="69970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Criterion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3:</a:t>
            </a:r>
            <a:r>
              <a:rPr sz="2600" spc="-15" dirty="0">
                <a:solidFill>
                  <a:srgbClr val="996633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Outcome-Based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Assessment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386" y="975574"/>
            <a:ext cx="8343900" cy="424624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725805" lvl="1" indent="-713740">
              <a:lnSpc>
                <a:spcPct val="100000"/>
              </a:lnSpc>
              <a:spcBef>
                <a:spcPts val="1550"/>
              </a:spcBef>
              <a:buAutoNum type="arabicPeriod" startAt="5"/>
              <a:tabLst>
                <a:tab pos="725805" algn="l"/>
                <a:tab pos="726440" algn="l"/>
              </a:tabLst>
            </a:pP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Evaluation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of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Projects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(20)</a:t>
            </a:r>
            <a:endParaRPr sz="2200">
              <a:latin typeface="Cambria"/>
              <a:cs typeface="Cambria"/>
            </a:endParaRPr>
          </a:p>
          <a:p>
            <a:pPr marL="725805" marR="5080" algn="just">
              <a:lnSpc>
                <a:spcPct val="150000"/>
              </a:lnSpc>
              <a:spcBef>
                <a:spcPts val="100"/>
              </a:spcBef>
            </a:pPr>
            <a:r>
              <a:rPr sz="1800" i="1" spc="-5" dirty="0">
                <a:latin typeface="Cambria"/>
                <a:cs typeface="Cambria"/>
              </a:rPr>
              <a:t>(Provide details of rubrics used to assess </a:t>
            </a:r>
            <a:r>
              <a:rPr sz="1800" i="1" dirty="0">
                <a:latin typeface="Cambria"/>
                <a:cs typeface="Cambria"/>
              </a:rPr>
              <a:t>learnings </a:t>
            </a:r>
            <a:r>
              <a:rPr sz="1800" i="1" spc="-5" dirty="0">
                <a:latin typeface="Cambria"/>
                <a:cs typeface="Cambria"/>
              </a:rPr>
              <a:t>in </a:t>
            </a:r>
            <a:r>
              <a:rPr sz="1800" i="1" spc="-10" dirty="0">
                <a:latin typeface="Cambria"/>
                <a:cs typeface="Cambria"/>
              </a:rPr>
              <a:t>projects </a:t>
            </a:r>
            <a:r>
              <a:rPr sz="1800" i="1" dirty="0">
                <a:latin typeface="Cambria"/>
                <a:cs typeface="Cambria"/>
              </a:rPr>
              <a:t>linking POs/PSOs 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targeted </a:t>
            </a:r>
            <a:r>
              <a:rPr sz="1800" i="1" spc="-5" dirty="0">
                <a:latin typeface="Cambria"/>
                <a:cs typeface="Cambria"/>
              </a:rPr>
              <a:t>for </a:t>
            </a:r>
            <a:r>
              <a:rPr sz="1800" i="1" dirty="0">
                <a:latin typeface="Cambria"/>
                <a:cs typeface="Cambria"/>
              </a:rPr>
              <a:t>attainment. </a:t>
            </a:r>
            <a:r>
              <a:rPr sz="1800" i="1" spc="-10" dirty="0">
                <a:latin typeface="Cambria"/>
                <a:cs typeface="Cambria"/>
              </a:rPr>
              <a:t>Evidence </a:t>
            </a:r>
            <a:r>
              <a:rPr sz="1800" i="1" spc="-5" dirty="0">
                <a:latin typeface="Cambria"/>
                <a:cs typeface="Cambria"/>
              </a:rPr>
              <a:t>of student assessments through rubrics to be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kept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course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files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for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evaluation.)</a:t>
            </a:r>
            <a:endParaRPr sz="1800">
              <a:latin typeface="Cambria"/>
              <a:cs typeface="Cambria"/>
            </a:endParaRPr>
          </a:p>
          <a:p>
            <a:pPr marL="725805" marR="5080" lvl="1" indent="-713740">
              <a:lnSpc>
                <a:spcPct val="150000"/>
              </a:lnSpc>
              <a:spcBef>
                <a:spcPts val="1580"/>
              </a:spcBef>
              <a:buAutoNum type="arabicPeriod" startAt="6"/>
              <a:tabLst>
                <a:tab pos="725805" algn="l"/>
                <a:tab pos="726440" algn="l"/>
                <a:tab pos="2049145" algn="l"/>
                <a:tab pos="2470785" algn="l"/>
                <a:tab pos="4084954" algn="l"/>
                <a:tab pos="5749925" algn="l"/>
                <a:tab pos="7626984" algn="l"/>
              </a:tabLst>
            </a:pPr>
            <a:r>
              <a:rPr sz="2200" b="1" spc="-45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d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f	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dd</a:t>
            </a:r>
            <a:r>
              <a:rPr sz="2200" b="1" spc="-40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essi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g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Susta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nab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l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	D</a:t>
            </a:r>
            <a:r>
              <a:rPr sz="2200" b="1" spc="-45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65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elo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m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t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Goals  (SDG) (10)</a:t>
            </a:r>
            <a:endParaRPr sz="2200">
              <a:latin typeface="Cambria"/>
              <a:cs typeface="Cambria"/>
            </a:endParaRPr>
          </a:p>
          <a:p>
            <a:pPr marL="725805" marR="5080" algn="just">
              <a:lnSpc>
                <a:spcPct val="150000"/>
              </a:lnSpc>
              <a:spcBef>
                <a:spcPts val="105"/>
              </a:spcBef>
            </a:pPr>
            <a:r>
              <a:rPr sz="1800" i="1" spc="-5" dirty="0">
                <a:latin typeface="Cambria"/>
                <a:cs typeface="Cambria"/>
              </a:rPr>
              <a:t>(Provide details of student work carried </a:t>
            </a:r>
            <a:r>
              <a:rPr sz="1800" i="1" dirty="0">
                <a:latin typeface="Cambria"/>
                <a:cs typeface="Cambria"/>
              </a:rPr>
              <a:t>out </a:t>
            </a:r>
            <a:r>
              <a:rPr sz="1800" i="1" spc="-5" dirty="0">
                <a:latin typeface="Cambria"/>
                <a:cs typeface="Cambria"/>
              </a:rPr>
              <a:t>to </a:t>
            </a:r>
            <a:r>
              <a:rPr sz="1800" i="1" dirty="0">
                <a:latin typeface="Cambria"/>
                <a:cs typeface="Cambria"/>
              </a:rPr>
              <a:t>meet </a:t>
            </a:r>
            <a:r>
              <a:rPr sz="1800" i="1" spc="-5" dirty="0">
                <a:latin typeface="Cambria"/>
                <a:cs typeface="Cambria"/>
              </a:rPr>
              <a:t>sustainable development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goals </a:t>
            </a:r>
            <a:r>
              <a:rPr sz="1800" i="1" spc="-10" dirty="0">
                <a:latin typeface="Cambria"/>
                <a:cs typeface="Cambria"/>
              </a:rPr>
              <a:t>such </a:t>
            </a:r>
            <a:r>
              <a:rPr sz="1800" i="1" dirty="0">
                <a:latin typeface="Cambria"/>
                <a:cs typeface="Cambria"/>
              </a:rPr>
              <a:t>as </a:t>
            </a:r>
            <a:r>
              <a:rPr sz="1800" i="1" spc="-10" dirty="0">
                <a:latin typeface="Cambria"/>
                <a:cs typeface="Cambria"/>
              </a:rPr>
              <a:t>research </a:t>
            </a:r>
            <a:r>
              <a:rPr sz="1800" i="1" spc="-5" dirty="0">
                <a:latin typeface="Cambria"/>
                <a:cs typeface="Cambria"/>
              </a:rPr>
              <a:t>work, </a:t>
            </a:r>
            <a:r>
              <a:rPr sz="1800" i="1" spc="-10" dirty="0">
                <a:latin typeface="Cambria"/>
                <a:cs typeface="Cambria"/>
              </a:rPr>
              <a:t>project </a:t>
            </a:r>
            <a:r>
              <a:rPr sz="1800" i="1" spc="-5" dirty="0">
                <a:latin typeface="Cambria"/>
                <a:cs typeface="Cambria"/>
              </a:rPr>
              <a:t>work, student activities etc. Evidence </a:t>
            </a:r>
            <a:r>
              <a:rPr sz="1800" i="1" dirty="0">
                <a:latin typeface="Cambria"/>
                <a:cs typeface="Cambria"/>
              </a:rPr>
              <a:t>in </a:t>
            </a:r>
            <a:r>
              <a:rPr sz="1800" i="1" spc="-10" dirty="0">
                <a:latin typeface="Cambria"/>
                <a:cs typeface="Cambria"/>
              </a:rPr>
              <a:t>the </a:t>
            </a:r>
            <a:r>
              <a:rPr sz="1800" i="1" spc="-5" dirty="0">
                <a:latin typeface="Cambria"/>
                <a:cs typeface="Cambria"/>
              </a:rPr>
              <a:t> form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dirty="0">
                <a:latin typeface="Cambria"/>
                <a:cs typeface="Cambria"/>
              </a:rPr>
              <a:t> a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portfolio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to </a:t>
            </a:r>
            <a:r>
              <a:rPr sz="1800" i="1" dirty="0">
                <a:latin typeface="Cambria"/>
                <a:cs typeface="Cambria"/>
              </a:rPr>
              <a:t>be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made </a:t>
            </a:r>
            <a:r>
              <a:rPr sz="1800" i="1" spc="-5" dirty="0">
                <a:latin typeface="Cambria"/>
                <a:cs typeface="Cambria"/>
              </a:rPr>
              <a:t>available </a:t>
            </a:r>
            <a:r>
              <a:rPr sz="1800" i="1" dirty="0">
                <a:latin typeface="Cambria"/>
                <a:cs typeface="Cambria"/>
              </a:rPr>
              <a:t>during</a:t>
            </a:r>
            <a:r>
              <a:rPr sz="1800" i="1" spc="-5" dirty="0">
                <a:latin typeface="Cambria"/>
                <a:cs typeface="Cambria"/>
              </a:rPr>
              <a:t> the</a:t>
            </a:r>
            <a:r>
              <a:rPr sz="1800" i="1" spc="5" dirty="0">
                <a:latin typeface="Cambria"/>
                <a:cs typeface="Cambria"/>
              </a:rPr>
              <a:t> visit.)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5954" y="197424"/>
            <a:ext cx="9046210" cy="742315"/>
            <a:chOff x="585954" y="197424"/>
            <a:chExt cx="9046210" cy="742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54" y="808499"/>
              <a:ext cx="7873031" cy="926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2172" y="833246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9F8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2713" y="272033"/>
            <a:ext cx="69970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Criterion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3:</a:t>
            </a:r>
            <a:r>
              <a:rPr sz="2600" spc="-15" dirty="0">
                <a:solidFill>
                  <a:srgbClr val="996633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Outcome-Based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Assessment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6177" y="649731"/>
            <a:ext cx="6785609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-125" dirty="0">
                <a:solidFill>
                  <a:srgbClr val="A42F0F"/>
                </a:solidFill>
                <a:latin typeface="Tahoma"/>
                <a:cs typeface="Tahoma"/>
              </a:rPr>
              <a:t>PO</a:t>
            </a:r>
            <a:r>
              <a:rPr sz="3250" spc="-105" dirty="0">
                <a:solidFill>
                  <a:srgbClr val="A42F0F"/>
                </a:solidFill>
                <a:latin typeface="Tahoma"/>
                <a:cs typeface="Tahoma"/>
              </a:rPr>
              <a:t>2</a:t>
            </a:r>
            <a:r>
              <a:rPr sz="3250" spc="-45" dirty="0">
                <a:solidFill>
                  <a:srgbClr val="A42F0F"/>
                </a:solidFill>
                <a:latin typeface="Tahoma"/>
                <a:cs typeface="Tahoma"/>
              </a:rPr>
              <a:t> </a:t>
            </a:r>
            <a:r>
              <a:rPr sz="3250" spc="50" dirty="0">
                <a:solidFill>
                  <a:srgbClr val="A42F0F"/>
                </a:solidFill>
                <a:latin typeface="Tahoma"/>
                <a:cs typeface="Tahoma"/>
              </a:rPr>
              <a:t>an</a:t>
            </a:r>
            <a:r>
              <a:rPr sz="3250" spc="55" dirty="0">
                <a:solidFill>
                  <a:srgbClr val="A42F0F"/>
                </a:solidFill>
                <a:latin typeface="Tahoma"/>
                <a:cs typeface="Tahoma"/>
              </a:rPr>
              <a:t>d</a:t>
            </a:r>
            <a:r>
              <a:rPr sz="3250" spc="-45" dirty="0">
                <a:solidFill>
                  <a:srgbClr val="A42F0F"/>
                </a:solidFill>
                <a:latin typeface="Tahoma"/>
                <a:cs typeface="Tahoma"/>
              </a:rPr>
              <a:t> </a:t>
            </a:r>
            <a:r>
              <a:rPr sz="3250" spc="-310" dirty="0">
                <a:solidFill>
                  <a:srgbClr val="A42F0F"/>
                </a:solidFill>
                <a:latin typeface="Tahoma"/>
                <a:cs typeface="Tahoma"/>
              </a:rPr>
              <a:t>P</a:t>
            </a:r>
            <a:r>
              <a:rPr sz="3250" spc="225" dirty="0">
                <a:solidFill>
                  <a:srgbClr val="A42F0F"/>
                </a:solidFill>
                <a:latin typeface="Tahoma"/>
                <a:cs typeface="Tahoma"/>
              </a:rPr>
              <a:t>O</a:t>
            </a:r>
            <a:r>
              <a:rPr sz="3250" spc="-45" dirty="0">
                <a:solidFill>
                  <a:srgbClr val="A42F0F"/>
                </a:solidFill>
                <a:latin typeface="Tahoma"/>
                <a:cs typeface="Tahoma"/>
              </a:rPr>
              <a:t> </a:t>
            </a:r>
            <a:r>
              <a:rPr sz="3250" spc="-250" dirty="0">
                <a:solidFill>
                  <a:srgbClr val="A42F0F"/>
                </a:solidFill>
                <a:latin typeface="Tahoma"/>
                <a:cs typeface="Tahoma"/>
              </a:rPr>
              <a:t>6</a:t>
            </a:r>
            <a:r>
              <a:rPr sz="3250" spc="-45" dirty="0">
                <a:solidFill>
                  <a:srgbClr val="A42F0F"/>
                </a:solidFill>
                <a:latin typeface="Tahoma"/>
                <a:cs typeface="Tahoma"/>
              </a:rPr>
              <a:t> </a:t>
            </a:r>
            <a:r>
              <a:rPr sz="3250" spc="-275" dirty="0">
                <a:solidFill>
                  <a:srgbClr val="A42F0F"/>
                </a:solidFill>
                <a:latin typeface="Tahoma"/>
                <a:cs typeface="Tahoma"/>
              </a:rPr>
              <a:t>:</a:t>
            </a:r>
            <a:r>
              <a:rPr sz="3250" spc="-30" dirty="0">
                <a:solidFill>
                  <a:srgbClr val="A42F0F"/>
                </a:solidFill>
                <a:latin typeface="Tahoma"/>
                <a:cs typeface="Tahoma"/>
              </a:rPr>
              <a:t> </a:t>
            </a:r>
            <a:r>
              <a:rPr sz="2400" spc="-65" dirty="0">
                <a:solidFill>
                  <a:srgbClr val="A42F0F"/>
                </a:solidFill>
                <a:latin typeface="Tahoma"/>
                <a:cs typeface="Tahoma"/>
              </a:rPr>
              <a:t>Proble</a:t>
            </a:r>
            <a:r>
              <a:rPr sz="2400" spc="-105" dirty="0">
                <a:solidFill>
                  <a:srgbClr val="A42F0F"/>
                </a:solidFill>
                <a:latin typeface="Tahoma"/>
                <a:cs typeface="Tahoma"/>
              </a:rPr>
              <a:t>m</a:t>
            </a:r>
            <a:r>
              <a:rPr sz="2400" spc="-35" dirty="0">
                <a:solidFill>
                  <a:srgbClr val="A42F0F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A42F0F"/>
                </a:solidFill>
                <a:latin typeface="Tahoma"/>
                <a:cs typeface="Tahoma"/>
              </a:rPr>
              <a:t>Based</a:t>
            </a:r>
            <a:r>
              <a:rPr sz="2400" spc="-35" dirty="0">
                <a:solidFill>
                  <a:srgbClr val="A42F0F"/>
                </a:solidFill>
                <a:latin typeface="Tahoma"/>
                <a:cs typeface="Tahoma"/>
              </a:rPr>
              <a:t> </a:t>
            </a:r>
            <a:r>
              <a:rPr sz="2400" spc="-80" dirty="0">
                <a:solidFill>
                  <a:srgbClr val="A42F0F"/>
                </a:solidFill>
                <a:latin typeface="Tahoma"/>
                <a:cs typeface="Tahoma"/>
              </a:rPr>
              <a:t>Learning,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8687" y="1365757"/>
            <a:ext cx="8877935" cy="3158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280" marR="180975" algn="just">
              <a:lnSpc>
                <a:spcPct val="100000"/>
              </a:lnSpc>
              <a:spcBef>
                <a:spcPts val="95"/>
              </a:spcBef>
            </a:pPr>
            <a:r>
              <a:rPr sz="2000" b="1" spc="-100" dirty="0">
                <a:latin typeface="Tahoma"/>
                <a:cs typeface="Tahoma"/>
              </a:rPr>
              <a:t>PO2:</a:t>
            </a:r>
            <a:r>
              <a:rPr sz="2000" b="1" spc="390" dirty="0"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A42F0F"/>
                </a:solidFill>
                <a:latin typeface="Tahoma"/>
                <a:cs typeface="Tahoma"/>
              </a:rPr>
              <a:t>Problem</a:t>
            </a:r>
            <a:r>
              <a:rPr sz="2000" b="1" spc="470" dirty="0">
                <a:solidFill>
                  <a:srgbClr val="A42F0F"/>
                </a:solidFill>
                <a:latin typeface="Tahoma"/>
                <a:cs typeface="Tahoma"/>
              </a:rPr>
              <a:t> </a:t>
            </a:r>
            <a:r>
              <a:rPr sz="2000" b="1" spc="-65" dirty="0">
                <a:solidFill>
                  <a:srgbClr val="A42F0F"/>
                </a:solidFill>
                <a:latin typeface="Tahoma"/>
                <a:cs typeface="Tahoma"/>
              </a:rPr>
              <a:t>Analysis</a:t>
            </a:r>
            <a:r>
              <a:rPr sz="2000" b="1" spc="-65" dirty="0">
                <a:latin typeface="Tahoma"/>
                <a:cs typeface="Tahoma"/>
              </a:rPr>
              <a:t>:</a:t>
            </a:r>
            <a:r>
              <a:rPr sz="2000" b="1" spc="459" dirty="0">
                <a:latin typeface="Tahoma"/>
                <a:cs typeface="Tahoma"/>
              </a:rPr>
              <a:t> </a:t>
            </a:r>
            <a:r>
              <a:rPr sz="2000" b="1" spc="-110" dirty="0">
                <a:latin typeface="Tahoma"/>
                <a:cs typeface="Tahoma"/>
              </a:rPr>
              <a:t>Identify,</a:t>
            </a:r>
            <a:r>
              <a:rPr sz="2000" b="1" spc="370" dirty="0">
                <a:latin typeface="Tahoma"/>
                <a:cs typeface="Tahoma"/>
              </a:rPr>
              <a:t> </a:t>
            </a:r>
            <a:r>
              <a:rPr sz="2000" b="1" spc="-75" dirty="0">
                <a:latin typeface="Tahoma"/>
                <a:cs typeface="Tahoma"/>
              </a:rPr>
              <a:t>formulate,</a:t>
            </a:r>
            <a:r>
              <a:rPr sz="2000" b="1" spc="440" dirty="0">
                <a:latin typeface="Tahoma"/>
                <a:cs typeface="Tahoma"/>
              </a:rPr>
              <a:t> </a:t>
            </a:r>
            <a:r>
              <a:rPr sz="2000" b="1" spc="-65" dirty="0">
                <a:latin typeface="Tahoma"/>
                <a:cs typeface="Tahoma"/>
              </a:rPr>
              <a:t>review</a:t>
            </a:r>
            <a:r>
              <a:rPr sz="2000" b="1" spc="980" dirty="0">
                <a:latin typeface="Tahoma"/>
                <a:cs typeface="Tahoma"/>
              </a:rPr>
              <a:t> </a:t>
            </a:r>
            <a:r>
              <a:rPr sz="2000" b="1" spc="-25" dirty="0">
                <a:latin typeface="Tahoma"/>
                <a:cs typeface="Tahoma"/>
              </a:rPr>
              <a:t>research 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100" dirty="0">
                <a:latin typeface="Tahoma"/>
                <a:cs typeface="Tahoma"/>
              </a:rPr>
              <a:t>literature</a:t>
            </a:r>
            <a:r>
              <a:rPr sz="2000" b="1" spc="-95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and</a:t>
            </a:r>
            <a:r>
              <a:rPr sz="2000" b="1" spc="3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analyze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20" dirty="0">
                <a:latin typeface="Tahoma"/>
                <a:cs typeface="Tahoma"/>
              </a:rPr>
              <a:t>complex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35" dirty="0">
                <a:latin typeface="Tahoma"/>
                <a:cs typeface="Tahoma"/>
              </a:rPr>
              <a:t>engineering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problems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reaching 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65" dirty="0">
                <a:latin typeface="Tahoma"/>
                <a:cs typeface="Tahoma"/>
              </a:rPr>
              <a:t>substantiated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b="1" spc="-30" dirty="0">
                <a:latin typeface="Tahoma"/>
                <a:cs typeface="Tahoma"/>
              </a:rPr>
              <a:t>conclusions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155" dirty="0">
                <a:latin typeface="Tahoma"/>
                <a:cs typeface="Tahoma"/>
              </a:rPr>
              <a:t>with</a:t>
            </a:r>
            <a:r>
              <a:rPr sz="2000" b="1" spc="-150" dirty="0">
                <a:latin typeface="Tahoma"/>
                <a:cs typeface="Tahoma"/>
              </a:rPr>
              <a:t> </a:t>
            </a:r>
            <a:r>
              <a:rPr sz="2000" b="1" spc="-40" dirty="0">
                <a:latin typeface="Tahoma"/>
                <a:cs typeface="Tahoma"/>
              </a:rPr>
              <a:t>consideration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30" dirty="0">
                <a:latin typeface="Tahoma"/>
                <a:cs typeface="Tahoma"/>
              </a:rPr>
              <a:t>for</a:t>
            </a:r>
            <a:r>
              <a:rPr sz="2000" b="1" spc="-125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sustainable 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45" dirty="0">
                <a:latin typeface="Tahoma"/>
                <a:cs typeface="Tahoma"/>
              </a:rPr>
              <a:t>dev</a:t>
            </a:r>
            <a:r>
              <a:rPr sz="2000" b="1" spc="40" dirty="0">
                <a:latin typeface="Tahoma"/>
                <a:cs typeface="Tahoma"/>
              </a:rPr>
              <a:t>e</a:t>
            </a:r>
            <a:r>
              <a:rPr sz="2000" b="1" spc="5" dirty="0">
                <a:latin typeface="Tahoma"/>
                <a:cs typeface="Tahoma"/>
              </a:rPr>
              <a:t>lopm</a:t>
            </a:r>
            <a:r>
              <a:rPr sz="2000" b="1" spc="-5" dirty="0">
                <a:latin typeface="Tahoma"/>
                <a:cs typeface="Tahoma"/>
              </a:rPr>
              <a:t>e</a:t>
            </a:r>
            <a:r>
              <a:rPr sz="2000" b="1" spc="-165" dirty="0">
                <a:latin typeface="Tahoma"/>
                <a:cs typeface="Tahoma"/>
              </a:rPr>
              <a:t>nt</a:t>
            </a:r>
            <a:r>
              <a:rPr sz="2000" b="1" spc="-70" dirty="0">
                <a:latin typeface="Tahoma"/>
                <a:cs typeface="Tahoma"/>
              </a:rPr>
              <a:t>.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190" dirty="0">
                <a:solidFill>
                  <a:srgbClr val="FF0000"/>
                </a:solidFill>
                <a:latin typeface="Tahoma"/>
                <a:cs typeface="Tahoma"/>
              </a:rPr>
              <a:t>(W</a:t>
            </a:r>
            <a:r>
              <a:rPr sz="2000" b="1" spc="-185" dirty="0">
                <a:solidFill>
                  <a:srgbClr val="FF0000"/>
                </a:solidFill>
                <a:latin typeface="Tahoma"/>
                <a:cs typeface="Tahoma"/>
              </a:rPr>
              <a:t>K</a:t>
            </a:r>
            <a:r>
              <a:rPr sz="2000" b="1" spc="-155" dirty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sz="20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95" dirty="0">
                <a:solidFill>
                  <a:srgbClr val="FF0000"/>
                </a:solidFill>
                <a:latin typeface="Tahoma"/>
                <a:cs typeface="Tahoma"/>
              </a:rPr>
              <a:t>to</a:t>
            </a:r>
            <a:r>
              <a:rPr sz="20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245" dirty="0">
                <a:solidFill>
                  <a:srgbClr val="FF0000"/>
                </a:solidFill>
                <a:latin typeface="Tahoma"/>
                <a:cs typeface="Tahoma"/>
              </a:rPr>
              <a:t>W</a:t>
            </a:r>
            <a:r>
              <a:rPr sz="2000" b="1" spc="-170" dirty="0">
                <a:solidFill>
                  <a:srgbClr val="FF0000"/>
                </a:solidFill>
                <a:latin typeface="Tahoma"/>
                <a:cs typeface="Tahoma"/>
              </a:rPr>
              <a:t>K</a:t>
            </a:r>
            <a:r>
              <a:rPr sz="2000" b="1" spc="-160" dirty="0">
                <a:solidFill>
                  <a:srgbClr val="FF0000"/>
                </a:solidFill>
                <a:latin typeface="Tahoma"/>
                <a:cs typeface="Tahoma"/>
              </a:rPr>
              <a:t>4</a:t>
            </a:r>
            <a:r>
              <a:rPr sz="2000" b="1" spc="-150" dirty="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95" dirty="0">
                <a:latin typeface="Tahoma"/>
                <a:cs typeface="Tahoma"/>
              </a:rPr>
              <a:t>PO6</a:t>
            </a:r>
            <a:r>
              <a:rPr sz="2000" b="1" spc="-95" dirty="0">
                <a:solidFill>
                  <a:srgbClr val="FF0000"/>
                </a:solidFill>
                <a:latin typeface="Tahoma"/>
                <a:cs typeface="Tahoma"/>
              </a:rPr>
              <a:t>: </a:t>
            </a:r>
            <a:r>
              <a:rPr sz="2000" b="1" spc="-130" dirty="0">
                <a:solidFill>
                  <a:srgbClr val="FF0000"/>
                </a:solidFill>
                <a:latin typeface="Tahoma"/>
                <a:cs typeface="Tahoma"/>
              </a:rPr>
              <a:t>The </a:t>
            </a:r>
            <a:r>
              <a:rPr sz="2000" b="1" spc="-60" dirty="0">
                <a:solidFill>
                  <a:srgbClr val="FF0000"/>
                </a:solidFill>
                <a:latin typeface="Tahoma"/>
                <a:cs typeface="Tahoma"/>
              </a:rPr>
              <a:t>Engineer </a:t>
            </a:r>
            <a:r>
              <a:rPr sz="2000" b="1" spc="30" dirty="0">
                <a:solidFill>
                  <a:srgbClr val="FF0000"/>
                </a:solidFill>
                <a:latin typeface="Tahoma"/>
                <a:cs typeface="Tahoma"/>
              </a:rPr>
              <a:t>and </a:t>
            </a:r>
            <a:r>
              <a:rPr sz="2000" b="1" spc="-130" dirty="0">
                <a:solidFill>
                  <a:srgbClr val="FF0000"/>
                </a:solidFill>
                <a:latin typeface="Tahoma"/>
                <a:cs typeface="Tahoma"/>
              </a:rPr>
              <a:t>The </a:t>
            </a:r>
            <a:r>
              <a:rPr sz="2000" b="1" spc="-114" dirty="0">
                <a:solidFill>
                  <a:srgbClr val="FF0000"/>
                </a:solidFill>
                <a:latin typeface="Tahoma"/>
                <a:cs typeface="Tahoma"/>
              </a:rPr>
              <a:t>World: </a:t>
            </a:r>
            <a:r>
              <a:rPr sz="2000" b="1" spc="-5" dirty="0">
                <a:latin typeface="Tahoma"/>
                <a:cs typeface="Tahoma"/>
              </a:rPr>
              <a:t>Analyze </a:t>
            </a:r>
            <a:r>
              <a:rPr sz="2000" b="1" spc="30" dirty="0">
                <a:latin typeface="Tahoma"/>
                <a:cs typeface="Tahoma"/>
              </a:rPr>
              <a:t>and </a:t>
            </a:r>
            <a:r>
              <a:rPr sz="2000" b="1" spc="-10" dirty="0">
                <a:latin typeface="Tahoma"/>
                <a:cs typeface="Tahoma"/>
              </a:rPr>
              <a:t>evaluate </a:t>
            </a:r>
            <a:r>
              <a:rPr sz="2000" b="1" spc="-25" dirty="0">
                <a:latin typeface="Tahoma"/>
                <a:cs typeface="Tahoma"/>
              </a:rPr>
              <a:t>societal </a:t>
            </a:r>
            <a:r>
              <a:rPr sz="2000" b="1" spc="30" dirty="0">
                <a:latin typeface="Tahoma"/>
                <a:cs typeface="Tahoma"/>
              </a:rPr>
              <a:t>and </a:t>
            </a:r>
            <a:r>
              <a:rPr sz="2000" b="1" spc="35" dirty="0">
                <a:latin typeface="Tahoma"/>
                <a:cs typeface="Tahoma"/>
              </a:rPr>
              <a:t> </a:t>
            </a:r>
            <a:r>
              <a:rPr sz="2000" b="1" spc="-60" dirty="0">
                <a:latin typeface="Tahoma"/>
                <a:cs typeface="Tahoma"/>
              </a:rPr>
              <a:t>environmental </a:t>
            </a:r>
            <a:r>
              <a:rPr sz="2000" b="1" spc="-10" dirty="0">
                <a:latin typeface="Tahoma"/>
                <a:cs typeface="Tahoma"/>
              </a:rPr>
              <a:t>aspects </a:t>
            </a:r>
            <a:r>
              <a:rPr sz="2000" b="1" spc="-85" dirty="0">
                <a:latin typeface="Tahoma"/>
                <a:cs typeface="Tahoma"/>
              </a:rPr>
              <a:t>while </a:t>
            </a:r>
            <a:r>
              <a:rPr sz="2000" b="1" spc="-65" dirty="0">
                <a:latin typeface="Tahoma"/>
                <a:cs typeface="Tahoma"/>
              </a:rPr>
              <a:t>solving </a:t>
            </a:r>
            <a:r>
              <a:rPr sz="2000" b="1" spc="20" dirty="0">
                <a:latin typeface="Tahoma"/>
                <a:cs typeface="Tahoma"/>
              </a:rPr>
              <a:t>complex </a:t>
            </a:r>
            <a:r>
              <a:rPr sz="2000" b="1" spc="-35" dirty="0">
                <a:latin typeface="Tahoma"/>
                <a:cs typeface="Tahoma"/>
              </a:rPr>
              <a:t>engineering </a:t>
            </a:r>
            <a:r>
              <a:rPr sz="2000" b="1" spc="-45" dirty="0">
                <a:latin typeface="Tahoma"/>
                <a:cs typeface="Tahoma"/>
              </a:rPr>
              <a:t>problems </a:t>
            </a:r>
            <a:r>
              <a:rPr sz="2000" b="1" spc="-135" dirty="0">
                <a:latin typeface="Tahoma"/>
                <a:cs typeface="Tahoma"/>
              </a:rPr>
              <a:t>for </a:t>
            </a:r>
            <a:r>
              <a:rPr sz="2000" b="1" spc="-130" dirty="0">
                <a:latin typeface="Tahoma"/>
                <a:cs typeface="Tahoma"/>
              </a:rPr>
              <a:t> </a:t>
            </a:r>
            <a:r>
              <a:rPr sz="2000" b="1" spc="-170" dirty="0">
                <a:latin typeface="Tahoma"/>
                <a:cs typeface="Tahoma"/>
              </a:rPr>
              <a:t>its</a:t>
            </a:r>
            <a:r>
              <a:rPr sz="2000" b="1" spc="-16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impact </a:t>
            </a:r>
            <a:r>
              <a:rPr sz="2000" b="1" spc="-25" dirty="0">
                <a:latin typeface="Tahoma"/>
                <a:cs typeface="Tahoma"/>
              </a:rPr>
              <a:t>on </a:t>
            </a:r>
            <a:r>
              <a:rPr sz="2000" b="1" spc="-80" dirty="0">
                <a:latin typeface="Tahoma"/>
                <a:cs typeface="Tahoma"/>
              </a:rPr>
              <a:t>sustainability </a:t>
            </a:r>
            <a:r>
              <a:rPr sz="2000" b="1" spc="-155" dirty="0">
                <a:latin typeface="Tahoma"/>
                <a:cs typeface="Tahoma"/>
              </a:rPr>
              <a:t>with</a:t>
            </a:r>
            <a:r>
              <a:rPr sz="2000" b="1" spc="-150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reference </a:t>
            </a:r>
            <a:r>
              <a:rPr sz="2000" b="1" spc="-100" dirty="0">
                <a:latin typeface="Tahoma"/>
                <a:cs typeface="Tahoma"/>
              </a:rPr>
              <a:t>to </a:t>
            </a:r>
            <a:r>
              <a:rPr sz="2000" b="1" spc="20" dirty="0">
                <a:latin typeface="Tahoma"/>
                <a:cs typeface="Tahoma"/>
              </a:rPr>
              <a:t>economy, </a:t>
            </a:r>
            <a:r>
              <a:rPr sz="2000" b="1" spc="-60" dirty="0">
                <a:latin typeface="Tahoma"/>
                <a:cs typeface="Tahoma"/>
              </a:rPr>
              <a:t>health, </a:t>
            </a:r>
            <a:r>
              <a:rPr sz="2000" b="1" spc="-65" dirty="0">
                <a:latin typeface="Tahoma"/>
                <a:cs typeface="Tahoma"/>
              </a:rPr>
              <a:t>safety, 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legal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75" dirty="0">
                <a:latin typeface="Tahoma"/>
                <a:cs typeface="Tahoma"/>
              </a:rPr>
              <a:t>framework,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70" dirty="0">
                <a:latin typeface="Tahoma"/>
                <a:cs typeface="Tahoma"/>
              </a:rPr>
              <a:t>culture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30" dirty="0">
                <a:latin typeface="Tahoma"/>
                <a:cs typeface="Tahoma"/>
              </a:rPr>
              <a:t>and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70" dirty="0">
                <a:latin typeface="Tahoma"/>
                <a:cs typeface="Tahoma"/>
              </a:rPr>
              <a:t>environment.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160" dirty="0">
                <a:solidFill>
                  <a:srgbClr val="FF0000"/>
                </a:solidFill>
                <a:latin typeface="Tahoma"/>
                <a:cs typeface="Tahoma"/>
              </a:rPr>
              <a:t>(WK1,</a:t>
            </a:r>
            <a:r>
              <a:rPr sz="20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165" dirty="0">
                <a:solidFill>
                  <a:srgbClr val="FF0000"/>
                </a:solidFill>
                <a:latin typeface="Tahoma"/>
                <a:cs typeface="Tahoma"/>
              </a:rPr>
              <a:t>WK5,</a:t>
            </a:r>
            <a:r>
              <a:rPr sz="20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FF0000"/>
                </a:solidFill>
                <a:latin typeface="Tahoma"/>
                <a:cs typeface="Tahoma"/>
              </a:rPr>
              <a:t>and</a:t>
            </a:r>
            <a:r>
              <a:rPr sz="20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000" b="1" spc="-160" dirty="0">
                <a:solidFill>
                  <a:srgbClr val="FF0000"/>
                </a:solidFill>
                <a:latin typeface="Tahoma"/>
                <a:cs typeface="Tahoma"/>
              </a:rPr>
              <a:t>WK7).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0945"/>
            <a:ext cx="1479550" cy="508634"/>
          </a:xfrm>
          <a:custGeom>
            <a:avLst/>
            <a:gdLst/>
            <a:ahLst/>
            <a:cxnLst/>
            <a:rect l="l" t="t" r="r" b="b"/>
            <a:pathLst>
              <a:path w="1479550" h="508634">
                <a:moveTo>
                  <a:pt x="0" y="0"/>
                </a:moveTo>
                <a:lnTo>
                  <a:pt x="0" y="505078"/>
                </a:lnTo>
                <a:lnTo>
                  <a:pt x="1104315" y="508253"/>
                </a:lnTo>
                <a:lnTo>
                  <a:pt x="1212977" y="508253"/>
                </a:lnTo>
                <a:lnTo>
                  <a:pt x="1217993" y="503427"/>
                </a:lnTo>
                <a:lnTo>
                  <a:pt x="1219669" y="501903"/>
                </a:lnTo>
                <a:lnTo>
                  <a:pt x="1471422" y="269620"/>
                </a:lnTo>
                <a:lnTo>
                  <a:pt x="1479137" y="255333"/>
                </a:lnTo>
                <a:lnTo>
                  <a:pt x="1477208" y="248189"/>
                </a:lnTo>
                <a:lnTo>
                  <a:pt x="1471422" y="241045"/>
                </a:lnTo>
                <a:lnTo>
                  <a:pt x="1223391" y="11937"/>
                </a:lnTo>
                <a:lnTo>
                  <a:pt x="1217993" y="11937"/>
                </a:lnTo>
                <a:lnTo>
                  <a:pt x="1217993" y="7112"/>
                </a:lnTo>
                <a:lnTo>
                  <a:pt x="1212977" y="7112"/>
                </a:lnTo>
                <a:lnTo>
                  <a:pt x="1207770" y="2412"/>
                </a:lnTo>
                <a:lnTo>
                  <a:pt x="110431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0192" y="54304"/>
            <a:ext cx="4856480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1800"/>
              </a:lnSpc>
              <a:spcBef>
                <a:spcPts val="100"/>
              </a:spcBef>
            </a:pPr>
            <a:r>
              <a:rPr sz="2000" spc="-5" dirty="0">
                <a:solidFill>
                  <a:srgbClr val="C00000"/>
                </a:solidFill>
              </a:rPr>
              <a:t>Design</a:t>
            </a:r>
            <a:r>
              <a:rPr sz="2000" dirty="0">
                <a:solidFill>
                  <a:srgbClr val="C00000"/>
                </a:solidFill>
              </a:rPr>
              <a:t> </a:t>
            </a:r>
            <a:r>
              <a:rPr sz="2000" spc="-5" dirty="0">
                <a:solidFill>
                  <a:srgbClr val="C00000"/>
                </a:solidFill>
              </a:rPr>
              <a:t>and</a:t>
            </a:r>
            <a:r>
              <a:rPr sz="2000" spc="-30" dirty="0">
                <a:solidFill>
                  <a:srgbClr val="C00000"/>
                </a:solidFill>
              </a:rPr>
              <a:t> Testing</a:t>
            </a:r>
            <a:r>
              <a:rPr sz="2000" dirty="0">
                <a:solidFill>
                  <a:srgbClr val="C00000"/>
                </a:solidFill>
              </a:rPr>
              <a:t> </a:t>
            </a:r>
            <a:r>
              <a:rPr sz="2000" spc="-5" dirty="0">
                <a:solidFill>
                  <a:srgbClr val="C00000"/>
                </a:solidFill>
              </a:rPr>
              <a:t>of a</a:t>
            </a:r>
            <a:r>
              <a:rPr sz="2000" spc="5" dirty="0">
                <a:solidFill>
                  <a:srgbClr val="C00000"/>
                </a:solidFill>
              </a:rPr>
              <a:t> </a:t>
            </a:r>
            <a:r>
              <a:rPr sz="2000" spc="-5" dirty="0">
                <a:solidFill>
                  <a:srgbClr val="C00000"/>
                </a:solidFill>
              </a:rPr>
              <a:t>Biochar</a:t>
            </a:r>
            <a:r>
              <a:rPr sz="2000" spc="-70" dirty="0">
                <a:solidFill>
                  <a:srgbClr val="C00000"/>
                </a:solidFill>
              </a:rPr>
              <a:t> </a:t>
            </a:r>
            <a:r>
              <a:rPr sz="2000" spc="-25" dirty="0">
                <a:solidFill>
                  <a:srgbClr val="C00000"/>
                </a:solidFill>
              </a:rPr>
              <a:t>Water</a:t>
            </a:r>
            <a:r>
              <a:rPr sz="2000" spc="-40" dirty="0">
                <a:solidFill>
                  <a:srgbClr val="C00000"/>
                </a:solidFill>
              </a:rPr>
              <a:t> </a:t>
            </a:r>
            <a:r>
              <a:rPr sz="2000" spc="-5" dirty="0">
                <a:solidFill>
                  <a:srgbClr val="C00000"/>
                </a:solidFill>
              </a:rPr>
              <a:t>Filter </a:t>
            </a:r>
            <a:r>
              <a:rPr sz="2000" spc="-484" dirty="0">
                <a:solidFill>
                  <a:srgbClr val="C00000"/>
                </a:solidFill>
              </a:rPr>
              <a:t> </a:t>
            </a:r>
            <a:r>
              <a:rPr sz="2000" spc="-5" dirty="0">
                <a:solidFill>
                  <a:srgbClr val="C00000"/>
                </a:solidFill>
              </a:rPr>
              <a:t>(Env</a:t>
            </a:r>
            <a:r>
              <a:rPr sz="2000" dirty="0">
                <a:solidFill>
                  <a:srgbClr val="C00000"/>
                </a:solidFill>
              </a:rPr>
              <a:t> </a:t>
            </a:r>
            <a:r>
              <a:rPr sz="2000" spc="-5" dirty="0">
                <a:solidFill>
                  <a:srgbClr val="C00000"/>
                </a:solidFill>
              </a:rPr>
              <a:t>Engineering</a:t>
            </a:r>
            <a:r>
              <a:rPr sz="2000" spc="-15" dirty="0">
                <a:solidFill>
                  <a:srgbClr val="C00000"/>
                </a:solidFill>
              </a:rPr>
              <a:t> </a:t>
            </a:r>
            <a:r>
              <a:rPr sz="2000" spc="-5" dirty="0">
                <a:solidFill>
                  <a:srgbClr val="C00000"/>
                </a:solidFill>
              </a:rPr>
              <a:t>Course)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790192" y="1045209"/>
            <a:ext cx="7578090" cy="5601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Description:</a:t>
            </a:r>
            <a:r>
              <a:rPr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Develop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environmentally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friendly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water filter that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uses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biochar,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made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from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agricultural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waste,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remove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harmful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contaminants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from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drinking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water.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Inputs: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-5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Agricultural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waste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(e.g.,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coconut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shells,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rice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husks)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9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Kiln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or oven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for biochar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production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8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Filtration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materials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(sand,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gravel,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biochar)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95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Plastic or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glass containers</a:t>
            </a:r>
            <a:r>
              <a:rPr sz="20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for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 the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filter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body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-6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/>
                <a:cs typeface="Times New Roman"/>
              </a:rPr>
              <a:t>Water</a:t>
            </a:r>
            <a:r>
              <a:rPr sz="2000" spc="-10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Analysis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(for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pH,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/>
                <a:cs typeface="Times New Roman"/>
              </a:rPr>
              <a:t>turbidity,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 microbial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contamination)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Outcome: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-5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Sustainable water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purification</a:t>
            </a:r>
            <a:r>
              <a:rPr sz="2000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method</a:t>
            </a:r>
            <a:r>
              <a:rPr sz="20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using locally available materials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-5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Enhanced</a:t>
            </a:r>
            <a:r>
              <a:rPr sz="2000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understanding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of biochar</a:t>
            </a:r>
            <a:r>
              <a:rPr sz="20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properties and</a:t>
            </a:r>
            <a:r>
              <a:rPr sz="2000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/>
                <a:cs typeface="Times New Roman"/>
              </a:rPr>
              <a:t>filtration efficiency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00" spc="-6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</a:t>
            </a:r>
            <a:r>
              <a:rPr sz="2000" spc="390" dirty="0">
                <a:solidFill>
                  <a:srgbClr val="A42F0F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5" dirty="0">
                <a:solidFill>
                  <a:srgbClr val="315848"/>
                </a:solidFill>
                <a:latin typeface="Times New Roman"/>
                <a:cs typeface="Times New Roman"/>
              </a:rPr>
              <a:t>SDG</a:t>
            </a:r>
            <a:r>
              <a:rPr sz="2000" b="1" spc="-25" dirty="0">
                <a:solidFill>
                  <a:srgbClr val="315848"/>
                </a:solidFill>
                <a:latin typeface="Times New Roman"/>
                <a:cs typeface="Times New Roman"/>
              </a:rPr>
              <a:t> Targeted:</a:t>
            </a:r>
            <a:r>
              <a:rPr sz="2000" b="1" dirty="0">
                <a:solidFill>
                  <a:srgbClr val="315848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15848"/>
                </a:solidFill>
                <a:latin typeface="Times New Roman"/>
                <a:cs typeface="Times New Roman"/>
              </a:rPr>
              <a:t>SDG</a:t>
            </a:r>
            <a:r>
              <a:rPr sz="2000" b="1" spc="10" dirty="0">
                <a:solidFill>
                  <a:srgbClr val="315848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15848"/>
                </a:solidFill>
                <a:latin typeface="Times New Roman"/>
                <a:cs typeface="Times New Roman"/>
              </a:rPr>
              <a:t>06</a:t>
            </a:r>
            <a:r>
              <a:rPr sz="2000" b="1" dirty="0">
                <a:solidFill>
                  <a:srgbClr val="315848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15848"/>
                </a:solidFill>
                <a:latin typeface="Times New Roman"/>
                <a:cs typeface="Times New Roman"/>
              </a:rPr>
              <a:t>Clean</a:t>
            </a:r>
            <a:r>
              <a:rPr sz="2000" b="1" spc="-30" dirty="0">
                <a:solidFill>
                  <a:srgbClr val="315848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315848"/>
                </a:solidFill>
                <a:latin typeface="Times New Roman"/>
                <a:cs typeface="Times New Roman"/>
              </a:rPr>
              <a:t>Water</a:t>
            </a:r>
            <a:r>
              <a:rPr sz="2000" b="1" spc="-35" dirty="0">
                <a:solidFill>
                  <a:srgbClr val="315848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15848"/>
                </a:solidFill>
                <a:latin typeface="Times New Roman"/>
                <a:cs typeface="Times New Roman"/>
              </a:rPr>
              <a:t>and</a:t>
            </a:r>
            <a:r>
              <a:rPr sz="2000" b="1" spc="10" dirty="0">
                <a:solidFill>
                  <a:srgbClr val="315848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15848"/>
                </a:solidFill>
                <a:latin typeface="Times New Roman"/>
                <a:cs typeface="Times New Roman"/>
              </a:rPr>
              <a:t>Sanitation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1200" b="1" i="1" dirty="0">
                <a:solidFill>
                  <a:srgbClr val="001F5F"/>
                </a:solidFill>
                <a:latin typeface="Times New Roman"/>
                <a:cs typeface="Times New Roman"/>
              </a:rPr>
              <a:t>Reference:</a:t>
            </a:r>
            <a:r>
              <a:rPr sz="12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Dr. </a:t>
            </a:r>
            <a:r>
              <a:rPr sz="1200" b="1" i="1" dirty="0">
                <a:solidFill>
                  <a:srgbClr val="001F5F"/>
                </a:solidFill>
                <a:latin typeface="Times New Roman"/>
                <a:cs typeface="Times New Roman"/>
              </a:rPr>
              <a:t>Prathima,</a:t>
            </a:r>
            <a:r>
              <a:rPr sz="12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i="1" spc="-55" dirty="0">
                <a:solidFill>
                  <a:srgbClr val="001F5F"/>
                </a:solidFill>
                <a:latin typeface="Times New Roman"/>
                <a:cs typeface="Times New Roman"/>
              </a:rPr>
              <a:t>CV,</a:t>
            </a:r>
            <a:r>
              <a:rPr sz="12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2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BMSCE</a:t>
            </a:r>
            <a:r>
              <a:rPr sz="1400" b="1" spc="-5" dirty="0">
                <a:solidFill>
                  <a:srgbClr val="315848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9847" y="121156"/>
            <a:ext cx="5178826" cy="66629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82661" y="6553961"/>
            <a:ext cx="223901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15" dirty="0">
                <a:latin typeface="Tahoma"/>
                <a:cs typeface="Tahoma"/>
              </a:rPr>
              <a:t>may</a:t>
            </a:r>
            <a:r>
              <a:rPr sz="1100" b="1" spc="-15" dirty="0">
                <a:latin typeface="Tahoma"/>
                <a:cs typeface="Tahoma"/>
              </a:rPr>
              <a:t> </a:t>
            </a:r>
            <a:r>
              <a:rPr sz="1100" b="1" spc="-35" dirty="0">
                <a:latin typeface="Tahoma"/>
                <a:cs typeface="Tahoma"/>
              </a:rPr>
              <a:t>require</a:t>
            </a:r>
            <a:r>
              <a:rPr sz="1100" b="1" spc="-25" dirty="0">
                <a:latin typeface="Tahoma"/>
                <a:cs typeface="Tahoma"/>
              </a:rPr>
              <a:t> </a:t>
            </a:r>
            <a:r>
              <a:rPr sz="1100" b="1" spc="65" dirty="0">
                <a:latin typeface="Tahoma"/>
                <a:cs typeface="Tahoma"/>
              </a:rPr>
              <a:t>a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-45" dirty="0">
                <a:latin typeface="Tahoma"/>
                <a:cs typeface="Tahoma"/>
              </a:rPr>
              <a:t>system</a:t>
            </a:r>
            <a:r>
              <a:rPr sz="1100" b="1" spc="-20" dirty="0">
                <a:latin typeface="Tahoma"/>
                <a:cs typeface="Tahoma"/>
              </a:rPr>
              <a:t> </a:t>
            </a:r>
            <a:r>
              <a:rPr sz="1100" b="1" spc="10" dirty="0">
                <a:latin typeface="Tahoma"/>
                <a:cs typeface="Tahoma"/>
              </a:rPr>
              <a:t>approach.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1350" y="1701799"/>
            <a:ext cx="1677670" cy="141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5"/>
              </a:spcBef>
            </a:pPr>
            <a:r>
              <a:rPr sz="2250" spc="45" dirty="0">
                <a:solidFill>
                  <a:srgbClr val="FF0000"/>
                </a:solidFill>
                <a:latin typeface="Tahoma"/>
                <a:cs typeface="Tahoma"/>
              </a:rPr>
              <a:t>Complex </a:t>
            </a:r>
            <a:r>
              <a:rPr sz="2250" spc="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spc="-55" dirty="0">
                <a:solidFill>
                  <a:srgbClr val="FF0000"/>
                </a:solidFill>
                <a:latin typeface="Tahoma"/>
                <a:cs typeface="Tahoma"/>
              </a:rPr>
              <a:t>Engineering  </a:t>
            </a:r>
            <a:r>
              <a:rPr sz="2250" spc="-70" dirty="0">
                <a:solidFill>
                  <a:srgbClr val="FF0000"/>
                </a:solidFill>
                <a:latin typeface="Tahoma"/>
                <a:cs typeface="Tahoma"/>
              </a:rPr>
              <a:t>Problems. </a:t>
            </a:r>
            <a:r>
              <a:rPr sz="2250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50" spc="-110" dirty="0">
                <a:solidFill>
                  <a:srgbClr val="FF0000"/>
                </a:solidFill>
                <a:latin typeface="Tahoma"/>
                <a:cs typeface="Tahoma"/>
              </a:rPr>
              <a:t>(Definition)</a:t>
            </a:r>
            <a:endParaRPr sz="22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0354" y="800100"/>
            <a:ext cx="3073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65" dirty="0">
                <a:solidFill>
                  <a:srgbClr val="FDFFFF"/>
                </a:solidFill>
                <a:latin typeface="Verdana"/>
                <a:cs typeface="Verdana"/>
              </a:rPr>
              <a:t>45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0945"/>
            <a:ext cx="1479550" cy="508634"/>
          </a:xfrm>
          <a:custGeom>
            <a:avLst/>
            <a:gdLst/>
            <a:ahLst/>
            <a:cxnLst/>
            <a:rect l="l" t="t" r="r" b="b"/>
            <a:pathLst>
              <a:path w="1479550" h="508634">
                <a:moveTo>
                  <a:pt x="0" y="0"/>
                </a:moveTo>
                <a:lnTo>
                  <a:pt x="0" y="505078"/>
                </a:lnTo>
                <a:lnTo>
                  <a:pt x="1104315" y="508253"/>
                </a:lnTo>
                <a:lnTo>
                  <a:pt x="1212977" y="508253"/>
                </a:lnTo>
                <a:lnTo>
                  <a:pt x="1217993" y="503427"/>
                </a:lnTo>
                <a:lnTo>
                  <a:pt x="1219669" y="501903"/>
                </a:lnTo>
                <a:lnTo>
                  <a:pt x="1471422" y="269620"/>
                </a:lnTo>
                <a:lnTo>
                  <a:pt x="1479137" y="255333"/>
                </a:lnTo>
                <a:lnTo>
                  <a:pt x="1477208" y="248189"/>
                </a:lnTo>
                <a:lnTo>
                  <a:pt x="1471422" y="241045"/>
                </a:lnTo>
                <a:lnTo>
                  <a:pt x="1223391" y="11937"/>
                </a:lnTo>
                <a:lnTo>
                  <a:pt x="1217993" y="11937"/>
                </a:lnTo>
                <a:lnTo>
                  <a:pt x="1217993" y="7112"/>
                </a:lnTo>
                <a:lnTo>
                  <a:pt x="1212977" y="7112"/>
                </a:lnTo>
                <a:lnTo>
                  <a:pt x="1207770" y="2412"/>
                </a:lnTo>
                <a:lnTo>
                  <a:pt x="110431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53133" y="118617"/>
            <a:ext cx="7973059" cy="665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000" spc="-3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000" b="1" spc="-20" dirty="0">
                <a:solidFill>
                  <a:srgbClr val="404040"/>
                </a:solidFill>
                <a:latin typeface="Tahoma"/>
                <a:cs typeface="Tahoma"/>
              </a:rPr>
              <a:t>Annexure</a:t>
            </a:r>
            <a:r>
              <a:rPr sz="10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000" b="1" spc="-145" dirty="0">
                <a:solidFill>
                  <a:srgbClr val="404040"/>
                </a:solidFill>
                <a:latin typeface="Tahoma"/>
                <a:cs typeface="Tahoma"/>
              </a:rPr>
              <a:t>I:</a:t>
            </a:r>
            <a:r>
              <a:rPr sz="10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000" b="1" spc="-15" dirty="0">
                <a:solidFill>
                  <a:srgbClr val="404040"/>
                </a:solidFill>
                <a:latin typeface="Tahoma"/>
                <a:cs typeface="Tahoma"/>
              </a:rPr>
              <a:t>Knowledge</a:t>
            </a:r>
            <a:r>
              <a:rPr sz="10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000" b="1" spc="15" dirty="0">
                <a:solidFill>
                  <a:srgbClr val="404040"/>
                </a:solidFill>
                <a:latin typeface="Tahoma"/>
                <a:cs typeface="Tahoma"/>
              </a:rPr>
              <a:t>and</a:t>
            </a:r>
            <a:r>
              <a:rPr sz="10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000" b="1" spc="-40" dirty="0">
                <a:solidFill>
                  <a:srgbClr val="404040"/>
                </a:solidFill>
                <a:latin typeface="Tahoma"/>
                <a:cs typeface="Tahoma"/>
              </a:rPr>
              <a:t>Attitude</a:t>
            </a:r>
            <a:r>
              <a:rPr sz="10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000" b="1" spc="-60" dirty="0">
                <a:solidFill>
                  <a:srgbClr val="404040"/>
                </a:solidFill>
                <a:latin typeface="Tahoma"/>
                <a:cs typeface="Tahoma"/>
              </a:rPr>
              <a:t>Profile</a:t>
            </a:r>
            <a:r>
              <a:rPr sz="1000" b="1" spc="-3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000" b="1" spc="-95" dirty="0">
                <a:solidFill>
                  <a:srgbClr val="404040"/>
                </a:solidFill>
                <a:latin typeface="Tahoma"/>
                <a:cs typeface="Tahoma"/>
              </a:rPr>
              <a:t>(WK)</a:t>
            </a:r>
            <a:endParaRPr sz="1000">
              <a:latin typeface="Tahoma"/>
              <a:cs typeface="Tahoma"/>
            </a:endParaRPr>
          </a:p>
          <a:p>
            <a:pPr marL="354965" marR="239395" indent="-342900">
              <a:lnSpc>
                <a:spcPct val="100000"/>
              </a:lnSpc>
              <a:spcBef>
                <a:spcPts val="995"/>
              </a:spcBef>
              <a:tabLst>
                <a:tab pos="390525" algn="l"/>
              </a:tabLst>
            </a:pPr>
            <a:r>
              <a:rPr sz="1000" spc="-35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	</a:t>
            </a:r>
            <a:r>
              <a:rPr sz="1400" b="1" spc="-130" dirty="0">
                <a:solidFill>
                  <a:srgbClr val="FF0000"/>
                </a:solidFill>
                <a:latin typeface="Tahoma"/>
                <a:cs typeface="Tahoma"/>
              </a:rPr>
              <a:t>WK1:</a:t>
            </a:r>
            <a:r>
              <a:rPr sz="1400" b="1" spc="-1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75" dirty="0">
                <a:solidFill>
                  <a:srgbClr val="FF0000"/>
                </a:solidFill>
                <a:latin typeface="Tahoma"/>
                <a:cs typeface="Tahoma"/>
              </a:rPr>
              <a:t>A </a:t>
            </a:r>
            <a:r>
              <a:rPr sz="1400" b="1" spc="-35" dirty="0">
                <a:solidFill>
                  <a:srgbClr val="FF0000"/>
                </a:solidFill>
                <a:latin typeface="Tahoma"/>
                <a:cs typeface="Tahoma"/>
              </a:rPr>
              <a:t>systematic, 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theory-based </a:t>
            </a:r>
            <a:r>
              <a:rPr sz="1400" b="1" spc="-40" dirty="0">
                <a:solidFill>
                  <a:srgbClr val="FF0000"/>
                </a:solidFill>
                <a:latin typeface="Tahoma"/>
                <a:cs typeface="Tahoma"/>
              </a:rPr>
              <a:t>understanding </a:t>
            </a:r>
            <a:r>
              <a:rPr sz="1400" b="1" spc="-60" dirty="0">
                <a:solidFill>
                  <a:srgbClr val="FF0000"/>
                </a:solidFill>
                <a:latin typeface="Tahoma"/>
                <a:cs typeface="Tahoma"/>
              </a:rPr>
              <a:t>of </a:t>
            </a:r>
            <a:r>
              <a:rPr sz="1400" b="1" spc="-55" dirty="0">
                <a:solidFill>
                  <a:srgbClr val="FF0000"/>
                </a:solidFill>
                <a:latin typeface="Tahoma"/>
                <a:cs typeface="Tahoma"/>
              </a:rPr>
              <a:t>the natural </a:t>
            </a:r>
            <a:r>
              <a:rPr sz="1400" b="1" spc="10" dirty="0">
                <a:solidFill>
                  <a:srgbClr val="FF0000"/>
                </a:solidFill>
                <a:latin typeface="Tahoma"/>
                <a:cs typeface="Tahoma"/>
              </a:rPr>
              <a:t>sciences </a:t>
            </a:r>
            <a:r>
              <a:rPr sz="1400" b="1" spc="20" dirty="0">
                <a:solidFill>
                  <a:srgbClr val="FF0000"/>
                </a:solidFill>
                <a:latin typeface="Tahoma"/>
                <a:cs typeface="Tahoma"/>
              </a:rPr>
              <a:t>applicable </a:t>
            </a:r>
            <a:r>
              <a:rPr sz="1400" b="1" spc="-70" dirty="0">
                <a:solidFill>
                  <a:srgbClr val="FF0000"/>
                </a:solidFill>
                <a:latin typeface="Tahoma"/>
                <a:cs typeface="Tahoma"/>
              </a:rPr>
              <a:t>to </a:t>
            </a:r>
            <a:r>
              <a:rPr sz="1400" b="1" spc="-4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ahoma"/>
                <a:cs typeface="Tahoma"/>
              </a:rPr>
              <a:t>discipline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FF0000"/>
                </a:solidFill>
                <a:latin typeface="Tahoma"/>
                <a:cs typeface="Tahoma"/>
              </a:rPr>
              <a:t>and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FF0000"/>
                </a:solidFill>
                <a:latin typeface="Tahoma"/>
                <a:cs typeface="Tahoma"/>
              </a:rPr>
              <a:t>awareness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FF0000"/>
                </a:solidFill>
                <a:latin typeface="Tahoma"/>
                <a:cs typeface="Tahoma"/>
              </a:rPr>
              <a:t>relevant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social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sciences.</a:t>
            </a:r>
            <a:endParaRPr sz="1400">
              <a:latin typeface="Tahoma"/>
              <a:cs typeface="Tahoma"/>
            </a:endParaRPr>
          </a:p>
          <a:p>
            <a:pPr marL="354965" marR="29209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400" b="1" spc="-130" dirty="0">
                <a:solidFill>
                  <a:srgbClr val="404040"/>
                </a:solidFill>
                <a:latin typeface="Tahoma"/>
                <a:cs typeface="Tahoma"/>
              </a:rPr>
              <a:t>WK2:</a:t>
            </a:r>
            <a:r>
              <a:rPr sz="1400" b="1" spc="-1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404040"/>
                </a:solidFill>
                <a:latin typeface="Tahoma"/>
                <a:cs typeface="Tahoma"/>
              </a:rPr>
              <a:t>Conceptually-based </a:t>
            </a:r>
            <a:r>
              <a:rPr sz="1400" b="1" spc="-25" dirty="0">
                <a:solidFill>
                  <a:srgbClr val="404040"/>
                </a:solidFill>
                <a:latin typeface="Tahoma"/>
                <a:cs typeface="Tahoma"/>
              </a:rPr>
              <a:t>mathematics, numerical </a:t>
            </a:r>
            <a:r>
              <a:rPr sz="1400" b="1" spc="-40" dirty="0">
                <a:solidFill>
                  <a:srgbClr val="404040"/>
                </a:solidFill>
                <a:latin typeface="Tahoma"/>
                <a:cs typeface="Tahoma"/>
              </a:rPr>
              <a:t>analysis, </a:t>
            </a:r>
            <a:r>
              <a:rPr sz="1400" b="1" spc="5" dirty="0">
                <a:solidFill>
                  <a:srgbClr val="404040"/>
                </a:solidFill>
                <a:latin typeface="Tahoma"/>
                <a:cs typeface="Tahoma"/>
              </a:rPr>
              <a:t>data </a:t>
            </a:r>
            <a:r>
              <a:rPr sz="1400" b="1" spc="-40" dirty="0">
                <a:solidFill>
                  <a:srgbClr val="404040"/>
                </a:solidFill>
                <a:latin typeface="Tahoma"/>
                <a:cs typeface="Tahoma"/>
              </a:rPr>
              <a:t>analysis, </a:t>
            </a:r>
            <a:r>
              <a:rPr sz="1400" b="1" spc="-75" dirty="0">
                <a:solidFill>
                  <a:srgbClr val="404040"/>
                </a:solidFill>
                <a:latin typeface="Tahoma"/>
                <a:cs typeface="Tahoma"/>
              </a:rPr>
              <a:t>statistics </a:t>
            </a:r>
            <a:r>
              <a:rPr sz="1400" b="1" spc="15" dirty="0">
                <a:solidFill>
                  <a:srgbClr val="404040"/>
                </a:solidFill>
                <a:latin typeface="Tahoma"/>
                <a:cs typeface="Tahoma"/>
              </a:rPr>
              <a:t>and </a:t>
            </a:r>
            <a:r>
              <a:rPr sz="1400" b="1" spc="-4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404040"/>
                </a:solidFill>
                <a:latin typeface="Tahoma"/>
                <a:cs typeface="Tahoma"/>
              </a:rPr>
              <a:t>formal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aspects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of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computer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404040"/>
                </a:solidFill>
                <a:latin typeface="Tahoma"/>
                <a:cs typeface="Tahoma"/>
              </a:rPr>
              <a:t>and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information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404040"/>
                </a:solidFill>
                <a:latin typeface="Tahoma"/>
                <a:cs typeface="Tahoma"/>
              </a:rPr>
              <a:t>science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404040"/>
                </a:solidFill>
                <a:latin typeface="Tahoma"/>
                <a:cs typeface="Tahoma"/>
              </a:rPr>
              <a:t>to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support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detailed</a:t>
            </a:r>
            <a:r>
              <a:rPr sz="1400" b="1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404040"/>
                </a:solidFill>
                <a:latin typeface="Tahoma"/>
                <a:cs typeface="Tahoma"/>
              </a:rPr>
              <a:t>analysis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404040"/>
                </a:solidFill>
                <a:latin typeface="Tahoma"/>
                <a:cs typeface="Tahoma"/>
              </a:rPr>
              <a:t>and </a:t>
            </a:r>
            <a:r>
              <a:rPr sz="1400" b="1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modelling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404040"/>
                </a:solidFill>
                <a:latin typeface="Tahoma"/>
                <a:cs typeface="Tahoma"/>
              </a:rPr>
              <a:t>applicable</a:t>
            </a: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404040"/>
                </a:solidFill>
                <a:latin typeface="Tahoma"/>
                <a:cs typeface="Tahoma"/>
              </a:rPr>
              <a:t>to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04040"/>
                </a:solidFill>
                <a:latin typeface="Tahoma"/>
                <a:cs typeface="Tahoma"/>
              </a:rPr>
              <a:t>the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404040"/>
                </a:solidFill>
                <a:latin typeface="Tahoma"/>
                <a:cs typeface="Tahoma"/>
              </a:rPr>
              <a:t>discipline.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400" b="1" spc="-130" dirty="0">
                <a:solidFill>
                  <a:srgbClr val="404040"/>
                </a:solidFill>
                <a:latin typeface="Tahoma"/>
                <a:cs typeface="Tahoma"/>
              </a:rPr>
              <a:t>WK3: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75" dirty="0">
                <a:solidFill>
                  <a:srgbClr val="404040"/>
                </a:solidFill>
                <a:latin typeface="Tahoma"/>
                <a:cs typeface="Tahoma"/>
              </a:rPr>
              <a:t>A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404040"/>
                </a:solidFill>
                <a:latin typeface="Tahoma"/>
                <a:cs typeface="Tahoma"/>
              </a:rPr>
              <a:t>systematic,</a:t>
            </a:r>
            <a:r>
              <a:rPr sz="1400" b="1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theory-based</a:t>
            </a:r>
            <a:r>
              <a:rPr sz="1400" b="1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formulation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of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404040"/>
                </a:solidFill>
                <a:latin typeface="Tahoma"/>
                <a:cs typeface="Tahoma"/>
              </a:rPr>
              <a:t>engineering</a:t>
            </a:r>
            <a:r>
              <a:rPr sz="14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404040"/>
                </a:solidFill>
                <a:latin typeface="Tahoma"/>
                <a:cs typeface="Tahoma"/>
              </a:rPr>
              <a:t>fundamentals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404040"/>
                </a:solidFill>
                <a:latin typeface="Tahoma"/>
                <a:cs typeface="Tahoma"/>
              </a:rPr>
              <a:t>required</a:t>
            </a:r>
            <a:r>
              <a:rPr sz="1400" b="1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404040"/>
                </a:solidFill>
                <a:latin typeface="Tahoma"/>
                <a:cs typeface="Tahoma"/>
              </a:rPr>
              <a:t>in</a:t>
            </a:r>
            <a:endParaRPr sz="1400">
              <a:latin typeface="Tahoma"/>
              <a:cs typeface="Tahoma"/>
            </a:endParaRPr>
          </a:p>
          <a:p>
            <a:pPr marL="354965">
              <a:lnSpc>
                <a:spcPct val="100000"/>
              </a:lnSpc>
            </a:pPr>
            <a:r>
              <a:rPr sz="1400" b="1" spc="-55" dirty="0">
                <a:solidFill>
                  <a:srgbClr val="404040"/>
                </a:solidFill>
                <a:latin typeface="Tahoma"/>
                <a:cs typeface="Tahoma"/>
              </a:rPr>
              <a:t>the</a:t>
            </a:r>
            <a:r>
              <a:rPr sz="14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404040"/>
                </a:solidFill>
                <a:latin typeface="Tahoma"/>
                <a:cs typeface="Tahoma"/>
              </a:rPr>
              <a:t>engineering</a:t>
            </a:r>
            <a:r>
              <a:rPr sz="1400" b="1" spc="-30" dirty="0">
                <a:solidFill>
                  <a:srgbClr val="404040"/>
                </a:solidFill>
                <a:latin typeface="Tahoma"/>
                <a:cs typeface="Tahoma"/>
              </a:rPr>
              <a:t> discipline.</a:t>
            </a:r>
            <a:endParaRPr sz="1400">
              <a:latin typeface="Tahoma"/>
              <a:cs typeface="Tahoma"/>
            </a:endParaRPr>
          </a:p>
          <a:p>
            <a:pPr marL="354965" marR="26670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400" b="1" spc="-130" dirty="0">
                <a:solidFill>
                  <a:srgbClr val="404040"/>
                </a:solidFill>
                <a:latin typeface="Tahoma"/>
                <a:cs typeface="Tahoma"/>
              </a:rPr>
              <a:t>WK4:</a:t>
            </a:r>
            <a:r>
              <a:rPr sz="14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404040"/>
                </a:solidFill>
                <a:latin typeface="Tahoma"/>
                <a:cs typeface="Tahoma"/>
              </a:rPr>
              <a:t>Engineering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404040"/>
                </a:solidFill>
                <a:latin typeface="Tahoma"/>
                <a:cs typeface="Tahoma"/>
              </a:rPr>
              <a:t>specialist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knowledge</a:t>
            </a:r>
            <a:r>
              <a:rPr sz="14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404040"/>
                </a:solidFill>
                <a:latin typeface="Tahoma"/>
                <a:cs typeface="Tahoma"/>
              </a:rPr>
              <a:t>that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404040"/>
                </a:solidFill>
                <a:latin typeface="Tahoma"/>
                <a:cs typeface="Tahoma"/>
              </a:rPr>
              <a:t>provides</a:t>
            </a: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404040"/>
                </a:solidFill>
                <a:latin typeface="Tahoma"/>
                <a:cs typeface="Tahoma"/>
              </a:rPr>
              <a:t>theoretical</a:t>
            </a:r>
            <a:r>
              <a:rPr sz="14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frameworks</a:t>
            </a: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404040"/>
                </a:solidFill>
                <a:latin typeface="Tahoma"/>
                <a:cs typeface="Tahoma"/>
              </a:rPr>
              <a:t>and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bodies </a:t>
            </a:r>
            <a:r>
              <a:rPr sz="1400" b="1" spc="-3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of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knowledge</a:t>
            </a:r>
            <a:r>
              <a:rPr sz="14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404040"/>
                </a:solidFill>
                <a:latin typeface="Tahoma"/>
                <a:cs typeface="Tahoma"/>
              </a:rPr>
              <a:t>for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04040"/>
                </a:solidFill>
                <a:latin typeface="Tahoma"/>
                <a:cs typeface="Tahoma"/>
              </a:rPr>
              <a:t>the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50" dirty="0">
                <a:solidFill>
                  <a:srgbClr val="404040"/>
                </a:solidFill>
                <a:latin typeface="Tahoma"/>
                <a:cs typeface="Tahoma"/>
              </a:rPr>
              <a:t>accepted</a:t>
            </a:r>
            <a:r>
              <a:rPr sz="1400" b="1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404040"/>
                </a:solidFill>
                <a:latin typeface="Tahoma"/>
                <a:cs typeface="Tahoma"/>
              </a:rPr>
              <a:t>practice 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areas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404040"/>
                </a:solidFill>
                <a:latin typeface="Tahoma"/>
                <a:cs typeface="Tahoma"/>
              </a:rPr>
              <a:t>in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04040"/>
                </a:solidFill>
                <a:latin typeface="Tahoma"/>
                <a:cs typeface="Tahoma"/>
              </a:rPr>
              <a:t>the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404040"/>
                </a:solidFill>
                <a:latin typeface="Tahoma"/>
                <a:cs typeface="Tahoma"/>
              </a:rPr>
              <a:t>engineering</a:t>
            </a:r>
            <a:r>
              <a:rPr sz="1400" b="1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404040"/>
                </a:solidFill>
                <a:latin typeface="Tahoma"/>
                <a:cs typeface="Tahoma"/>
              </a:rPr>
              <a:t>discipline;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404040"/>
                </a:solidFill>
                <a:latin typeface="Tahoma"/>
                <a:cs typeface="Tahoma"/>
              </a:rPr>
              <a:t>much</a:t>
            </a:r>
            <a:r>
              <a:rPr sz="1400" b="1" spc="-2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404040"/>
                </a:solidFill>
                <a:latin typeface="Tahoma"/>
                <a:cs typeface="Tahoma"/>
              </a:rPr>
              <a:t>is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404040"/>
                </a:solidFill>
                <a:latin typeface="Tahoma"/>
                <a:cs typeface="Tahoma"/>
              </a:rPr>
              <a:t>at </a:t>
            </a:r>
            <a:r>
              <a:rPr sz="1400" b="1" spc="-4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04040"/>
                </a:solidFill>
                <a:latin typeface="Tahoma"/>
                <a:cs typeface="Tahoma"/>
              </a:rPr>
              <a:t>the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404040"/>
                </a:solidFill>
                <a:latin typeface="Tahoma"/>
                <a:cs typeface="Tahoma"/>
              </a:rPr>
              <a:t>forefront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of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04040"/>
                </a:solidFill>
                <a:latin typeface="Tahoma"/>
                <a:cs typeface="Tahoma"/>
              </a:rPr>
              <a:t>the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404040"/>
                </a:solidFill>
                <a:latin typeface="Tahoma"/>
                <a:cs typeface="Tahoma"/>
              </a:rPr>
              <a:t>discipline.</a:t>
            </a:r>
            <a:endParaRPr sz="1400">
              <a:latin typeface="Tahoma"/>
              <a:cs typeface="Tahoma"/>
            </a:endParaRPr>
          </a:p>
          <a:p>
            <a:pPr marL="354965" marR="35433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400" b="1" spc="-130" dirty="0">
                <a:solidFill>
                  <a:srgbClr val="FF0000"/>
                </a:solidFill>
                <a:latin typeface="Tahoma"/>
                <a:cs typeface="Tahoma"/>
              </a:rPr>
              <a:t>WK5: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ahoma"/>
                <a:cs typeface="Tahoma"/>
              </a:rPr>
              <a:t>Knowledge,</a:t>
            </a:r>
            <a:r>
              <a:rPr sz="1400" b="1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ahoma"/>
                <a:cs typeface="Tahoma"/>
              </a:rPr>
              <a:t>including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FF0000"/>
                </a:solidFill>
                <a:latin typeface="Tahoma"/>
                <a:cs typeface="Tahoma"/>
              </a:rPr>
              <a:t>efficient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ahoma"/>
                <a:cs typeface="Tahoma"/>
              </a:rPr>
              <a:t>resource</a:t>
            </a:r>
            <a:r>
              <a:rPr sz="1400" b="1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0000"/>
                </a:solidFill>
                <a:latin typeface="Tahoma"/>
                <a:cs typeface="Tahoma"/>
              </a:rPr>
              <a:t>use,</a:t>
            </a:r>
            <a:r>
              <a:rPr sz="14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0000"/>
                </a:solidFill>
                <a:latin typeface="Tahoma"/>
                <a:cs typeface="Tahoma"/>
              </a:rPr>
              <a:t>environmental</a:t>
            </a:r>
            <a:r>
              <a:rPr sz="1400" b="1" spc="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impacts,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0000"/>
                </a:solidFill>
                <a:latin typeface="Tahoma"/>
                <a:cs typeface="Tahoma"/>
              </a:rPr>
              <a:t>whole-life </a:t>
            </a:r>
            <a:r>
              <a:rPr sz="1400" b="1" spc="-39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Tahoma"/>
                <a:cs typeface="Tahoma"/>
              </a:rPr>
              <a:t>cost,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FF0000"/>
                </a:solidFill>
                <a:latin typeface="Tahoma"/>
                <a:cs typeface="Tahoma"/>
              </a:rPr>
              <a:t>re-use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FF0000"/>
                </a:solidFill>
                <a:latin typeface="Tahoma"/>
                <a:cs typeface="Tahoma"/>
              </a:rPr>
              <a:t>resources,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FF0000"/>
                </a:solidFill>
                <a:latin typeface="Tahoma"/>
                <a:cs typeface="Tahoma"/>
              </a:rPr>
              <a:t>net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FF0000"/>
                </a:solidFill>
                <a:latin typeface="Tahoma"/>
                <a:cs typeface="Tahoma"/>
              </a:rPr>
              <a:t>zero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 carbon,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FF0000"/>
                </a:solidFill>
                <a:latin typeface="Tahoma"/>
                <a:cs typeface="Tahoma"/>
              </a:rPr>
              <a:t>and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FF0000"/>
                </a:solidFill>
                <a:latin typeface="Tahoma"/>
                <a:cs typeface="Tahoma"/>
              </a:rPr>
              <a:t>similar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concepts,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FF0000"/>
                </a:solidFill>
                <a:latin typeface="Tahoma"/>
                <a:cs typeface="Tahoma"/>
              </a:rPr>
              <a:t>that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FF0000"/>
                </a:solidFill>
                <a:latin typeface="Tahoma"/>
                <a:cs typeface="Tahoma"/>
              </a:rPr>
              <a:t>supports </a:t>
            </a:r>
            <a:r>
              <a:rPr sz="1400" b="1" spc="-6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ahoma"/>
                <a:cs typeface="Tahoma"/>
              </a:rPr>
              <a:t>engineering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ahoma"/>
                <a:cs typeface="Tahoma"/>
              </a:rPr>
              <a:t>design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FF0000"/>
                </a:solidFill>
                <a:latin typeface="Tahoma"/>
                <a:cs typeface="Tahoma"/>
              </a:rPr>
              <a:t>and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FF0000"/>
                </a:solidFill>
                <a:latin typeface="Tahoma"/>
                <a:cs typeface="Tahoma"/>
              </a:rPr>
              <a:t>operations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80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4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Tahoma"/>
                <a:cs typeface="Tahoma"/>
              </a:rPr>
              <a:t>practice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 area.</a:t>
            </a:r>
            <a:endParaRPr sz="1400">
              <a:latin typeface="Tahoma"/>
              <a:cs typeface="Tahoma"/>
            </a:endParaRPr>
          </a:p>
          <a:p>
            <a:pPr marL="354965" marR="549910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400" b="1" spc="-130" dirty="0">
                <a:solidFill>
                  <a:srgbClr val="404040"/>
                </a:solidFill>
                <a:latin typeface="Tahoma"/>
                <a:cs typeface="Tahoma"/>
              </a:rPr>
              <a:t>WK6: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Knowledge</a:t>
            </a:r>
            <a:r>
              <a:rPr sz="14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of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404040"/>
                </a:solidFill>
                <a:latin typeface="Tahoma"/>
                <a:cs typeface="Tahoma"/>
              </a:rPr>
              <a:t>engineering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404040"/>
                </a:solidFill>
                <a:latin typeface="Tahoma"/>
                <a:cs typeface="Tahoma"/>
              </a:rPr>
              <a:t>practice</a:t>
            </a:r>
            <a:r>
              <a:rPr sz="14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404040"/>
                </a:solidFill>
                <a:latin typeface="Tahoma"/>
                <a:cs typeface="Tahoma"/>
              </a:rPr>
              <a:t>(technology)</a:t>
            </a:r>
            <a:r>
              <a:rPr sz="1400" b="1" spc="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404040"/>
                </a:solidFill>
                <a:latin typeface="Tahoma"/>
                <a:cs typeface="Tahoma"/>
              </a:rPr>
              <a:t>in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04040"/>
                </a:solidFill>
                <a:latin typeface="Tahoma"/>
                <a:cs typeface="Tahoma"/>
              </a:rPr>
              <a:t>the</a:t>
            </a: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404040"/>
                </a:solidFill>
                <a:latin typeface="Tahoma"/>
                <a:cs typeface="Tahoma"/>
              </a:rPr>
              <a:t>practice</a:t>
            </a:r>
            <a:r>
              <a:rPr sz="14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areas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404040"/>
                </a:solidFill>
                <a:latin typeface="Tahoma"/>
                <a:cs typeface="Tahoma"/>
              </a:rPr>
              <a:t>in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04040"/>
                </a:solidFill>
                <a:latin typeface="Tahoma"/>
                <a:cs typeface="Tahoma"/>
              </a:rPr>
              <a:t>the </a:t>
            </a:r>
            <a:r>
              <a:rPr sz="1400" b="1" spc="-39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404040"/>
                </a:solidFill>
                <a:latin typeface="Tahoma"/>
                <a:cs typeface="Tahoma"/>
              </a:rPr>
              <a:t>engineering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404040"/>
                </a:solidFill>
                <a:latin typeface="Tahoma"/>
                <a:cs typeface="Tahoma"/>
              </a:rPr>
              <a:t>discipline.</a:t>
            </a:r>
            <a:endParaRPr sz="1400">
              <a:latin typeface="Tahoma"/>
              <a:cs typeface="Tahoma"/>
            </a:endParaRPr>
          </a:p>
          <a:p>
            <a:pPr marL="354965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400" b="1" spc="-130" dirty="0">
                <a:solidFill>
                  <a:srgbClr val="FF0000"/>
                </a:solidFill>
                <a:latin typeface="Tahoma"/>
                <a:cs typeface="Tahoma"/>
              </a:rPr>
              <a:t>WK7: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Knowledge</a:t>
            </a:r>
            <a:r>
              <a:rPr sz="1400" b="1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0000"/>
                </a:solidFill>
                <a:latin typeface="Tahoma"/>
                <a:cs typeface="Tahoma"/>
              </a:rPr>
              <a:t>role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Tahoma"/>
                <a:cs typeface="Tahoma"/>
              </a:rPr>
              <a:t>engineering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society</a:t>
            </a:r>
            <a:r>
              <a:rPr sz="1400" b="1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FF0000"/>
                </a:solidFill>
                <a:latin typeface="Tahoma"/>
                <a:cs typeface="Tahoma"/>
              </a:rPr>
              <a:t>and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0000"/>
                </a:solidFill>
                <a:latin typeface="Tahoma"/>
                <a:cs typeface="Tahoma"/>
              </a:rPr>
              <a:t>identified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FF0000"/>
                </a:solidFill>
                <a:latin typeface="Tahoma"/>
                <a:cs typeface="Tahoma"/>
              </a:rPr>
              <a:t>issues</a:t>
            </a:r>
            <a:r>
              <a:rPr sz="14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ahoma"/>
                <a:cs typeface="Tahoma"/>
              </a:rPr>
              <a:t>engineering </a:t>
            </a:r>
            <a:r>
              <a:rPr sz="1400" b="1" spc="-39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5" dirty="0">
                <a:solidFill>
                  <a:srgbClr val="FF0000"/>
                </a:solidFill>
                <a:latin typeface="Tahoma"/>
                <a:cs typeface="Tahoma"/>
              </a:rPr>
              <a:t>practice</a:t>
            </a:r>
            <a:r>
              <a:rPr sz="1400" b="1"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FF0000"/>
                </a:solidFill>
                <a:latin typeface="Tahoma"/>
                <a:cs typeface="Tahoma"/>
              </a:rPr>
              <a:t>in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Tahoma"/>
                <a:cs typeface="Tahoma"/>
              </a:rPr>
              <a:t>discipline,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such 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as </a:t>
            </a:r>
            <a:r>
              <a:rPr sz="1400" b="1" spc="-55" dirty="0">
                <a:solidFill>
                  <a:srgbClr val="FF0000"/>
                </a:solidFill>
                <a:latin typeface="Tahoma"/>
                <a:cs typeface="Tahoma"/>
              </a:rPr>
              <a:t>the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0000"/>
                </a:solidFill>
                <a:latin typeface="Tahoma"/>
                <a:cs typeface="Tahoma"/>
              </a:rPr>
              <a:t>professional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FF0000"/>
                </a:solidFill>
                <a:latin typeface="Tahoma"/>
                <a:cs typeface="Tahoma"/>
              </a:rPr>
              <a:t>responsibility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FF0000"/>
                </a:solidFill>
                <a:latin typeface="Tahoma"/>
                <a:cs typeface="Tahoma"/>
              </a:rPr>
              <a:t>of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FF0000"/>
                </a:solidFill>
                <a:latin typeface="Tahoma"/>
                <a:cs typeface="Tahoma"/>
              </a:rPr>
              <a:t>an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0000"/>
                </a:solidFill>
                <a:latin typeface="Tahoma"/>
                <a:cs typeface="Tahoma"/>
              </a:rPr>
              <a:t>engineer</a:t>
            </a:r>
            <a:r>
              <a:rPr sz="1400" b="1" spc="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FF0000"/>
                </a:solidFill>
                <a:latin typeface="Tahoma"/>
                <a:cs typeface="Tahoma"/>
              </a:rPr>
              <a:t>to</a:t>
            </a:r>
            <a:r>
              <a:rPr sz="1400" b="1" spc="-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ahoma"/>
                <a:cs typeface="Tahoma"/>
              </a:rPr>
              <a:t>public </a:t>
            </a:r>
            <a:r>
              <a:rPr sz="14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0000"/>
                </a:solidFill>
                <a:latin typeface="Tahoma"/>
                <a:cs typeface="Tahoma"/>
              </a:rPr>
              <a:t>safety</a:t>
            </a:r>
            <a:r>
              <a:rPr sz="1400" b="1" spc="-2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FF0000"/>
                </a:solidFill>
                <a:latin typeface="Tahoma"/>
                <a:cs typeface="Tahoma"/>
              </a:rPr>
              <a:t>and</a:t>
            </a:r>
            <a:r>
              <a:rPr sz="1400" b="1" spc="-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FF0000"/>
                </a:solidFill>
                <a:latin typeface="Tahoma"/>
                <a:cs typeface="Tahoma"/>
              </a:rPr>
              <a:t>sustainable</a:t>
            </a:r>
            <a:r>
              <a:rPr sz="1400" b="1" spc="-2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Tahoma"/>
                <a:cs typeface="Tahoma"/>
              </a:rPr>
              <a:t>development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 marL="354965" marR="485775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00" spc="-5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400" b="1" spc="-130" dirty="0">
                <a:solidFill>
                  <a:srgbClr val="404040"/>
                </a:solidFill>
                <a:latin typeface="Tahoma"/>
                <a:cs typeface="Tahoma"/>
              </a:rPr>
              <a:t>WK8: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Engagement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404040"/>
                </a:solidFill>
                <a:latin typeface="Tahoma"/>
                <a:cs typeface="Tahoma"/>
              </a:rPr>
              <a:t>with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 selected</a:t>
            </a:r>
            <a:r>
              <a:rPr sz="1400" b="1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knowledge</a:t>
            </a:r>
            <a:r>
              <a:rPr sz="1400" b="1" spc="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404040"/>
                </a:solidFill>
                <a:latin typeface="Tahoma"/>
                <a:cs typeface="Tahoma"/>
              </a:rPr>
              <a:t>in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04040"/>
                </a:solidFill>
                <a:latin typeface="Tahoma"/>
                <a:cs typeface="Tahoma"/>
              </a:rPr>
              <a:t>the</a:t>
            </a: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current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research</a:t>
            </a: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404040"/>
                </a:solidFill>
                <a:latin typeface="Tahoma"/>
                <a:cs typeface="Tahoma"/>
              </a:rPr>
              <a:t>literature</a:t>
            </a:r>
            <a:r>
              <a:rPr sz="1400" b="1" spc="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of</a:t>
            </a: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04040"/>
                </a:solidFill>
                <a:latin typeface="Tahoma"/>
                <a:cs typeface="Tahoma"/>
              </a:rPr>
              <a:t>the </a:t>
            </a:r>
            <a:r>
              <a:rPr sz="1400" b="1" spc="-4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404040"/>
                </a:solidFill>
                <a:latin typeface="Tahoma"/>
                <a:cs typeface="Tahoma"/>
              </a:rPr>
              <a:t>discipline,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404040"/>
                </a:solidFill>
                <a:latin typeface="Tahoma"/>
                <a:cs typeface="Tahoma"/>
              </a:rPr>
              <a:t>awareness</a:t>
            </a: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of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04040"/>
                </a:solidFill>
                <a:latin typeface="Tahoma"/>
                <a:cs typeface="Tahoma"/>
              </a:rPr>
              <a:t>the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404040"/>
                </a:solidFill>
                <a:latin typeface="Tahoma"/>
                <a:cs typeface="Tahoma"/>
              </a:rPr>
              <a:t>power</a:t>
            </a: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of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404040"/>
                </a:solidFill>
                <a:latin typeface="Tahoma"/>
                <a:cs typeface="Tahoma"/>
              </a:rPr>
              <a:t>critical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404040"/>
                </a:solidFill>
                <a:latin typeface="Tahoma"/>
                <a:cs typeface="Tahoma"/>
              </a:rPr>
              <a:t>thinking</a:t>
            </a: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404040"/>
                </a:solidFill>
                <a:latin typeface="Tahoma"/>
                <a:cs typeface="Tahoma"/>
              </a:rPr>
              <a:t>and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creative</a:t>
            </a:r>
            <a:r>
              <a:rPr sz="1400" b="1" spc="10" dirty="0">
                <a:solidFill>
                  <a:srgbClr val="404040"/>
                </a:solidFill>
                <a:latin typeface="Tahoma"/>
                <a:cs typeface="Tahoma"/>
              </a:rPr>
              <a:t> approaches</a:t>
            </a: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404040"/>
                </a:solidFill>
                <a:latin typeface="Tahoma"/>
                <a:cs typeface="Tahoma"/>
              </a:rPr>
              <a:t>to </a:t>
            </a:r>
            <a:r>
              <a:rPr sz="1400" b="1" spc="-6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evaluate</a:t>
            </a: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emerging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70" dirty="0">
                <a:solidFill>
                  <a:srgbClr val="404040"/>
                </a:solidFill>
                <a:latin typeface="Tahoma"/>
                <a:cs typeface="Tahoma"/>
              </a:rPr>
              <a:t>issues.</a:t>
            </a:r>
            <a:endParaRPr sz="1400">
              <a:latin typeface="Tahoma"/>
              <a:cs typeface="Tahoma"/>
            </a:endParaRPr>
          </a:p>
          <a:p>
            <a:pPr marL="354965" marR="9144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  <a:tab pos="926465" algn="l"/>
              </a:tabLst>
            </a:pPr>
            <a:r>
              <a:rPr sz="1400" spc="-50" dirty="0">
                <a:solidFill>
                  <a:srgbClr val="A42F0F"/>
                </a:solidFill>
                <a:latin typeface="Microsoft Sans Serif"/>
                <a:cs typeface="Microsoft Sans Serif"/>
              </a:rPr>
              <a:t>🠶	</a:t>
            </a:r>
            <a:r>
              <a:rPr sz="1400" b="1" spc="-130" dirty="0">
                <a:solidFill>
                  <a:srgbClr val="404040"/>
                </a:solidFill>
                <a:latin typeface="Tahoma"/>
                <a:cs typeface="Tahoma"/>
              </a:rPr>
              <a:t>WK9:	</a:t>
            </a:r>
            <a:r>
              <a:rPr sz="1400" b="1" spc="-70" dirty="0">
                <a:solidFill>
                  <a:srgbClr val="404040"/>
                </a:solidFill>
                <a:latin typeface="Tahoma"/>
                <a:cs typeface="Tahoma"/>
              </a:rPr>
              <a:t>Ethics,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404040"/>
                </a:solidFill>
                <a:latin typeface="Tahoma"/>
                <a:cs typeface="Tahoma"/>
              </a:rPr>
              <a:t>inclusive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behavior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404040"/>
                </a:solidFill>
                <a:latin typeface="Tahoma"/>
                <a:cs typeface="Tahoma"/>
              </a:rPr>
              <a:t>and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conduct.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Knowledge</a:t>
            </a:r>
            <a:r>
              <a:rPr sz="1400" b="1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of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404040"/>
                </a:solidFill>
                <a:latin typeface="Tahoma"/>
                <a:cs typeface="Tahoma"/>
              </a:rPr>
              <a:t>professional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40" dirty="0">
                <a:solidFill>
                  <a:srgbClr val="404040"/>
                </a:solidFill>
                <a:latin typeface="Tahoma"/>
                <a:cs typeface="Tahoma"/>
              </a:rPr>
              <a:t>ethics, </a:t>
            </a:r>
            <a:r>
              <a:rPr sz="1400" b="1" spc="-3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responsibilities,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404040"/>
                </a:solidFill>
                <a:latin typeface="Tahoma"/>
                <a:cs typeface="Tahoma"/>
              </a:rPr>
              <a:t>and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404040"/>
                </a:solidFill>
                <a:latin typeface="Tahoma"/>
                <a:cs typeface="Tahoma"/>
              </a:rPr>
              <a:t>norms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of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404040"/>
                </a:solidFill>
                <a:latin typeface="Tahoma"/>
                <a:cs typeface="Tahoma"/>
              </a:rPr>
              <a:t>engineering</a:t>
            </a:r>
            <a:r>
              <a:rPr sz="1400" b="1" dirty="0">
                <a:solidFill>
                  <a:srgbClr val="404040"/>
                </a:solidFill>
                <a:latin typeface="Tahoma"/>
                <a:cs typeface="Tahoma"/>
              </a:rPr>
              <a:t> practice. </a:t>
            </a:r>
            <a:r>
              <a:rPr sz="1400" b="1" spc="-35" dirty="0">
                <a:solidFill>
                  <a:srgbClr val="404040"/>
                </a:solidFill>
                <a:latin typeface="Tahoma"/>
                <a:cs typeface="Tahoma"/>
              </a:rPr>
              <a:t>Awareness</a:t>
            </a:r>
            <a:r>
              <a:rPr sz="1400" b="1" spc="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of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04040"/>
                </a:solidFill>
                <a:latin typeface="Tahoma"/>
                <a:cs typeface="Tahoma"/>
              </a:rPr>
              <a:t>the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404040"/>
                </a:solidFill>
                <a:latin typeface="Tahoma"/>
                <a:cs typeface="Tahoma"/>
              </a:rPr>
              <a:t>need</a:t>
            </a: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404040"/>
                </a:solidFill>
                <a:latin typeface="Tahoma"/>
                <a:cs typeface="Tahoma"/>
              </a:rPr>
              <a:t>for</a:t>
            </a:r>
            <a:r>
              <a:rPr sz="1400" b="1" spc="-1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404040"/>
                </a:solidFill>
                <a:latin typeface="Tahoma"/>
                <a:cs typeface="Tahoma"/>
              </a:rPr>
              <a:t>diversity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404040"/>
                </a:solidFill>
                <a:latin typeface="Tahoma"/>
                <a:cs typeface="Tahoma"/>
              </a:rPr>
              <a:t>by </a:t>
            </a:r>
            <a:r>
              <a:rPr sz="1400" b="1" spc="-25" dirty="0">
                <a:solidFill>
                  <a:srgbClr val="404040"/>
                </a:solidFill>
                <a:latin typeface="Tahoma"/>
                <a:cs typeface="Tahoma"/>
              </a:rPr>
              <a:t>reason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of </a:t>
            </a:r>
            <a:r>
              <a:rPr sz="1400" b="1" spc="-45" dirty="0">
                <a:solidFill>
                  <a:srgbClr val="404040"/>
                </a:solidFill>
                <a:latin typeface="Tahoma"/>
                <a:cs typeface="Tahoma"/>
              </a:rPr>
              <a:t>ethnicity, 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gender, </a:t>
            </a:r>
            <a:r>
              <a:rPr sz="1400" b="1" spc="30" dirty="0">
                <a:solidFill>
                  <a:srgbClr val="404040"/>
                </a:solidFill>
                <a:latin typeface="Tahoma"/>
                <a:cs typeface="Tahoma"/>
              </a:rPr>
              <a:t>age, 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physical </a:t>
            </a:r>
            <a:r>
              <a:rPr sz="1400" b="1" spc="-50" dirty="0">
                <a:solidFill>
                  <a:srgbClr val="404040"/>
                </a:solidFill>
                <a:latin typeface="Tahoma"/>
                <a:cs typeface="Tahoma"/>
              </a:rPr>
              <a:t>ability </a:t>
            </a:r>
            <a:r>
              <a:rPr sz="1400" b="1" spc="-5" dirty="0">
                <a:solidFill>
                  <a:srgbClr val="404040"/>
                </a:solidFill>
                <a:latin typeface="Tahoma"/>
                <a:cs typeface="Tahoma"/>
              </a:rPr>
              <a:t>etc. </a:t>
            </a:r>
            <a:r>
              <a:rPr sz="1400" b="1" spc="-110" dirty="0">
                <a:solidFill>
                  <a:srgbClr val="404040"/>
                </a:solidFill>
                <a:latin typeface="Tahoma"/>
                <a:cs typeface="Tahoma"/>
              </a:rPr>
              <a:t>with</a:t>
            </a:r>
            <a:r>
              <a:rPr sz="1400" b="1" spc="-10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404040"/>
                </a:solidFill>
                <a:latin typeface="Tahoma"/>
                <a:cs typeface="Tahoma"/>
              </a:rPr>
              <a:t>mutual </a:t>
            </a:r>
            <a:r>
              <a:rPr sz="1400" b="1" spc="-40" dirty="0">
                <a:solidFill>
                  <a:srgbClr val="404040"/>
                </a:solidFill>
                <a:latin typeface="Tahoma"/>
                <a:cs typeface="Tahoma"/>
              </a:rPr>
              <a:t>understanding </a:t>
            </a:r>
            <a:r>
              <a:rPr sz="1400" b="1" spc="15" dirty="0">
                <a:solidFill>
                  <a:srgbClr val="404040"/>
                </a:solidFill>
                <a:latin typeface="Tahoma"/>
                <a:cs typeface="Tahoma"/>
              </a:rPr>
              <a:t>and </a:t>
            </a:r>
            <a:r>
              <a:rPr sz="1400" b="1" spc="-40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404040"/>
                </a:solidFill>
                <a:latin typeface="Tahoma"/>
                <a:cs typeface="Tahoma"/>
              </a:rPr>
              <a:t>respect,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404040"/>
                </a:solidFill>
                <a:latin typeface="Tahoma"/>
                <a:cs typeface="Tahoma"/>
              </a:rPr>
              <a:t>and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of</a:t>
            </a:r>
            <a:r>
              <a:rPr sz="1400" b="1" spc="-20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404040"/>
                </a:solidFill>
                <a:latin typeface="Tahoma"/>
                <a:cs typeface="Tahoma"/>
              </a:rPr>
              <a:t>inclusive</a:t>
            </a:r>
            <a:r>
              <a:rPr sz="1400" b="1" spc="-15" dirty="0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404040"/>
                </a:solidFill>
                <a:latin typeface="Tahoma"/>
                <a:cs typeface="Tahoma"/>
              </a:rPr>
              <a:t>attitudes</a:t>
            </a:r>
            <a:r>
              <a:rPr sz="900" b="1" spc="-60" dirty="0">
                <a:solidFill>
                  <a:srgbClr val="404040"/>
                </a:solidFill>
                <a:latin typeface="Tahoma"/>
                <a:cs typeface="Tahoma"/>
              </a:rPr>
              <a:t>.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0945"/>
            <a:ext cx="1479550" cy="508634"/>
          </a:xfrm>
          <a:custGeom>
            <a:avLst/>
            <a:gdLst/>
            <a:ahLst/>
            <a:cxnLst/>
            <a:rect l="l" t="t" r="r" b="b"/>
            <a:pathLst>
              <a:path w="1479550" h="508634">
                <a:moveTo>
                  <a:pt x="0" y="0"/>
                </a:moveTo>
                <a:lnTo>
                  <a:pt x="0" y="505078"/>
                </a:lnTo>
                <a:lnTo>
                  <a:pt x="1104315" y="508253"/>
                </a:lnTo>
                <a:lnTo>
                  <a:pt x="1212977" y="508253"/>
                </a:lnTo>
                <a:lnTo>
                  <a:pt x="1217993" y="503427"/>
                </a:lnTo>
                <a:lnTo>
                  <a:pt x="1219669" y="501903"/>
                </a:lnTo>
                <a:lnTo>
                  <a:pt x="1471422" y="269620"/>
                </a:lnTo>
                <a:lnTo>
                  <a:pt x="1479137" y="255333"/>
                </a:lnTo>
                <a:lnTo>
                  <a:pt x="1477208" y="248189"/>
                </a:lnTo>
                <a:lnTo>
                  <a:pt x="1471422" y="241045"/>
                </a:lnTo>
                <a:lnTo>
                  <a:pt x="1223391" y="11937"/>
                </a:lnTo>
                <a:lnTo>
                  <a:pt x="1217993" y="11937"/>
                </a:lnTo>
                <a:lnTo>
                  <a:pt x="1217993" y="7112"/>
                </a:lnTo>
                <a:lnTo>
                  <a:pt x="1212977" y="7112"/>
                </a:lnTo>
                <a:lnTo>
                  <a:pt x="1207770" y="2412"/>
                </a:lnTo>
                <a:lnTo>
                  <a:pt x="110431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47065"/>
            <a:ext cx="330072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252525"/>
                </a:solidFill>
              </a:rPr>
              <a:t>Problem</a:t>
            </a:r>
            <a:r>
              <a:rPr sz="3200" spc="-55" dirty="0">
                <a:solidFill>
                  <a:srgbClr val="252525"/>
                </a:solidFill>
              </a:rPr>
              <a:t> </a:t>
            </a:r>
            <a:r>
              <a:rPr sz="3200" spc="-5" dirty="0">
                <a:solidFill>
                  <a:srgbClr val="252525"/>
                </a:solidFill>
              </a:rPr>
              <a:t>statement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676907" y="748030"/>
            <a:ext cx="7933055" cy="530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Agricultural</a:t>
            </a:r>
            <a:r>
              <a:rPr sz="1600" b="1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byproducts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are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600" b="1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sustainable</a:t>
            </a:r>
            <a:r>
              <a:rPr sz="1600" b="1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600" b="1" spc="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easily</a:t>
            </a:r>
            <a:r>
              <a:rPr sz="1600" b="1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accessible</a:t>
            </a:r>
            <a:r>
              <a:rPr sz="1600" b="1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material.</a:t>
            </a:r>
            <a:r>
              <a:rPr sz="1600" b="1" spc="38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Biochar </a:t>
            </a:r>
            <a:r>
              <a:rPr sz="1600" b="1" spc="-39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production </a:t>
            </a:r>
            <a:r>
              <a:rPr sz="16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such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waste is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an eco-friendly method that follows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the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rules of the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circular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economy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and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conserves </a:t>
            </a:r>
            <a:r>
              <a:rPr sz="16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resources.</a:t>
            </a:r>
            <a:r>
              <a:rPr sz="1600" b="1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Biochar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may be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made </a:t>
            </a:r>
            <a:r>
              <a:rPr sz="16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600" b="1" spc="38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agricultural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byproducts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 such as rice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husks,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maize cobs,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and coconut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shells. This helps with waste management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 lowering the amount of agricultural wastes that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would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otherwise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be burnt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or allowed </a:t>
            </a:r>
            <a:r>
              <a:rPr sz="16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degrade, which might lead to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pollution.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A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biochar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water filter solves two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environmental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problems: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 agricultural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waste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 management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clean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drinking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water.</a:t>
            </a:r>
            <a:r>
              <a:rPr sz="16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This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 initiative 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decreases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pollution,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promotes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sustainable </a:t>
            </a:r>
            <a:r>
              <a:rPr sz="16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resource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use,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and improves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water availability </a:t>
            </a:r>
            <a:r>
              <a:rPr sz="16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by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 turning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 agricultural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leftovers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into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filter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media.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initiative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promotes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 sustainable 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development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public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 health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via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environmental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 engineering,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sustainability,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 and 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community</a:t>
            </a:r>
            <a:r>
              <a:rPr sz="16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04040"/>
                </a:solidFill>
                <a:latin typeface="Times New Roman"/>
                <a:cs typeface="Times New Roman"/>
              </a:rPr>
              <a:t>participation.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Design</a:t>
            </a:r>
            <a:r>
              <a:rPr sz="1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14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Testing</a:t>
            </a:r>
            <a:r>
              <a:rPr sz="1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1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4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Biochar</a:t>
            </a:r>
            <a:r>
              <a:rPr sz="1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Water</a:t>
            </a:r>
            <a:r>
              <a:rPr sz="1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Filter</a:t>
            </a:r>
            <a:endParaRPr sz="140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0000"/>
              </a:lnSpc>
              <a:spcBef>
                <a:spcPts val="1005"/>
              </a:spcBef>
            </a:pP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Description: Develop an environmentally friendly water filter that uses </a:t>
            </a:r>
            <a:r>
              <a:rPr sz="1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biochar,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made </a:t>
            </a:r>
            <a:r>
              <a:rPr sz="1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from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agricultural </a:t>
            </a: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waste,</a:t>
            </a:r>
            <a:r>
              <a:rPr sz="1400" b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remove</a:t>
            </a:r>
            <a:r>
              <a:rPr sz="14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harmful</a:t>
            </a:r>
            <a:r>
              <a:rPr sz="1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contaminants</a:t>
            </a:r>
            <a:r>
              <a:rPr sz="1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from</a:t>
            </a: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drinking</a:t>
            </a:r>
            <a:r>
              <a:rPr sz="1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30" dirty="0">
                <a:solidFill>
                  <a:srgbClr val="404040"/>
                </a:solidFill>
                <a:latin typeface="Times New Roman"/>
                <a:cs typeface="Times New Roman"/>
              </a:rPr>
              <a:t>water.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Scope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1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Project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1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Create</a:t>
            </a:r>
            <a:r>
              <a:rPr sz="14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Biochar</a:t>
            </a:r>
            <a:r>
              <a:rPr sz="1400" b="1" spc="-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Water</a:t>
            </a:r>
            <a:r>
              <a:rPr sz="1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Filter: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Make</a:t>
            </a:r>
            <a:r>
              <a:rPr sz="14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4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water</a:t>
            </a: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 filtration</a:t>
            </a:r>
            <a:r>
              <a:rPr sz="1400" b="1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system</a:t>
            </a:r>
            <a:r>
              <a:rPr sz="14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using</a:t>
            </a: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biochar</a:t>
            </a:r>
            <a:r>
              <a:rPr sz="1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from</a:t>
            </a: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 agricultural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waste</a:t>
            </a:r>
            <a:r>
              <a:rPr sz="1400" b="1" spc="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to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eliminate pollutants.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Encourage</a:t>
            </a:r>
            <a:r>
              <a:rPr sz="14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Sustainable</a:t>
            </a:r>
            <a:r>
              <a:rPr sz="14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Waste</a:t>
            </a:r>
            <a:r>
              <a:rPr sz="14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Management: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Show that agricultural</a:t>
            </a:r>
            <a:r>
              <a:rPr sz="14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wastes</a:t>
            </a:r>
            <a:r>
              <a:rPr sz="1400" b="1" spc="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may</a:t>
            </a:r>
            <a:r>
              <a:rPr sz="14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14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used</a:t>
            </a:r>
            <a:r>
              <a:rPr sz="1400" b="1" spc="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1400" b="1" spc="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make</a:t>
            </a:r>
            <a:r>
              <a:rPr sz="1400" b="1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biochar,</a:t>
            </a: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minimizing</a:t>
            </a:r>
            <a:r>
              <a:rPr sz="1400" b="1" spc="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waste</a:t>
            </a:r>
            <a:r>
              <a:rPr sz="1400" b="1" spc="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pollution.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907" y="6154927"/>
            <a:ext cx="7113270" cy="748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Improve</a:t>
            </a:r>
            <a:r>
              <a:rPr sz="1400" b="1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Clean</a:t>
            </a:r>
            <a:r>
              <a:rPr sz="1400" b="1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Times New Roman"/>
                <a:cs typeface="Times New Roman"/>
              </a:rPr>
              <a:t>Water</a:t>
            </a:r>
            <a:r>
              <a:rPr sz="1400" b="1" spc="2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Access:</a:t>
            </a:r>
            <a:r>
              <a:rPr sz="1400" b="1" spc="24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Improve</a:t>
            </a:r>
            <a:r>
              <a:rPr sz="1400" b="1" spc="26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rural</a:t>
            </a:r>
            <a:r>
              <a:rPr sz="1400" b="1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r>
              <a:rPr sz="1400" b="1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underserved</a:t>
            </a:r>
            <a:r>
              <a:rPr sz="1400" b="1" spc="25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water</a:t>
            </a:r>
            <a:r>
              <a:rPr sz="1400" b="1" spc="2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quality</a:t>
            </a:r>
            <a:r>
              <a:rPr sz="1400" b="1" spc="25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at</a:t>
            </a:r>
            <a:r>
              <a:rPr sz="1400" b="1" spc="2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404040"/>
                </a:solidFill>
                <a:latin typeface="Times New Roman"/>
                <a:cs typeface="Times New Roman"/>
              </a:rPr>
              <a:t>low </a:t>
            </a:r>
            <a:r>
              <a:rPr sz="1400" b="1" spc="-3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sustainability.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1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Reference:</a:t>
            </a:r>
            <a:r>
              <a:rPr sz="11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Dr.</a:t>
            </a:r>
            <a:r>
              <a:rPr sz="11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Prathima,</a:t>
            </a:r>
            <a:r>
              <a:rPr sz="11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CV,</a:t>
            </a:r>
            <a:r>
              <a:rPr sz="11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BMSCE</a:t>
            </a:r>
            <a:r>
              <a:rPr sz="1100" b="1" spc="-5" dirty="0">
                <a:solidFill>
                  <a:srgbClr val="315848"/>
                </a:solidFill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80856" y="6154927"/>
            <a:ext cx="7251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cost</a:t>
            </a:r>
            <a:r>
              <a:rPr sz="1400" b="1" spc="5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Times New Roman"/>
                <a:cs typeface="Times New Roman"/>
              </a:rPr>
              <a:t>and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0945"/>
            <a:ext cx="1479550" cy="508634"/>
          </a:xfrm>
          <a:custGeom>
            <a:avLst/>
            <a:gdLst/>
            <a:ahLst/>
            <a:cxnLst/>
            <a:rect l="l" t="t" r="r" b="b"/>
            <a:pathLst>
              <a:path w="1479550" h="508634">
                <a:moveTo>
                  <a:pt x="0" y="0"/>
                </a:moveTo>
                <a:lnTo>
                  <a:pt x="0" y="505078"/>
                </a:lnTo>
                <a:lnTo>
                  <a:pt x="1104315" y="508253"/>
                </a:lnTo>
                <a:lnTo>
                  <a:pt x="1212977" y="508253"/>
                </a:lnTo>
                <a:lnTo>
                  <a:pt x="1217993" y="503427"/>
                </a:lnTo>
                <a:lnTo>
                  <a:pt x="1219669" y="501903"/>
                </a:lnTo>
                <a:lnTo>
                  <a:pt x="1471422" y="269620"/>
                </a:lnTo>
                <a:lnTo>
                  <a:pt x="1479137" y="255333"/>
                </a:lnTo>
                <a:lnTo>
                  <a:pt x="1477208" y="248189"/>
                </a:lnTo>
                <a:lnTo>
                  <a:pt x="1471422" y="241045"/>
                </a:lnTo>
                <a:lnTo>
                  <a:pt x="1223391" y="11937"/>
                </a:lnTo>
                <a:lnTo>
                  <a:pt x="1217993" y="11937"/>
                </a:lnTo>
                <a:lnTo>
                  <a:pt x="1217993" y="7112"/>
                </a:lnTo>
                <a:lnTo>
                  <a:pt x="1212977" y="7112"/>
                </a:lnTo>
                <a:lnTo>
                  <a:pt x="1207770" y="2412"/>
                </a:lnTo>
                <a:lnTo>
                  <a:pt x="110431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128" y="89662"/>
            <a:ext cx="8851900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751195" algn="l"/>
              </a:tabLst>
            </a:pPr>
            <a:r>
              <a:rPr sz="2250" spc="5" dirty="0">
                <a:solidFill>
                  <a:srgbClr val="252525"/>
                </a:solidFill>
              </a:rPr>
              <a:t>Justification</a:t>
            </a:r>
            <a:r>
              <a:rPr sz="2250" spc="55" dirty="0">
                <a:solidFill>
                  <a:srgbClr val="252525"/>
                </a:solidFill>
              </a:rPr>
              <a:t> </a:t>
            </a:r>
            <a:r>
              <a:rPr sz="2250" spc="10" dirty="0">
                <a:solidFill>
                  <a:srgbClr val="252525"/>
                </a:solidFill>
              </a:rPr>
              <a:t>as</a:t>
            </a:r>
            <a:r>
              <a:rPr sz="2250" spc="25" dirty="0">
                <a:solidFill>
                  <a:srgbClr val="252525"/>
                </a:solidFill>
              </a:rPr>
              <a:t> </a:t>
            </a:r>
            <a:r>
              <a:rPr sz="2250" spc="10" dirty="0">
                <a:solidFill>
                  <a:srgbClr val="252525"/>
                </a:solidFill>
              </a:rPr>
              <a:t>complex</a:t>
            </a:r>
            <a:r>
              <a:rPr sz="2250" spc="40" dirty="0">
                <a:solidFill>
                  <a:srgbClr val="252525"/>
                </a:solidFill>
              </a:rPr>
              <a:t> </a:t>
            </a:r>
            <a:r>
              <a:rPr sz="2250" spc="10" dirty="0">
                <a:solidFill>
                  <a:srgbClr val="252525"/>
                </a:solidFill>
              </a:rPr>
              <a:t>engineering</a:t>
            </a:r>
            <a:r>
              <a:rPr sz="2250" spc="45" dirty="0">
                <a:solidFill>
                  <a:srgbClr val="252525"/>
                </a:solidFill>
              </a:rPr>
              <a:t> </a:t>
            </a:r>
            <a:r>
              <a:rPr sz="2250" spc="5" dirty="0">
                <a:solidFill>
                  <a:srgbClr val="252525"/>
                </a:solidFill>
              </a:rPr>
              <a:t>problem	</a:t>
            </a:r>
            <a:r>
              <a:rPr sz="2250" spc="10" dirty="0">
                <a:solidFill>
                  <a:srgbClr val="252525"/>
                </a:solidFill>
              </a:rPr>
              <a:t>and</a:t>
            </a:r>
            <a:r>
              <a:rPr sz="2250" spc="-5" dirty="0">
                <a:solidFill>
                  <a:srgbClr val="252525"/>
                </a:solidFill>
              </a:rPr>
              <a:t> </a:t>
            </a:r>
            <a:r>
              <a:rPr sz="2250" spc="5" dirty="0">
                <a:solidFill>
                  <a:srgbClr val="252525"/>
                </a:solidFill>
              </a:rPr>
              <a:t>its</a:t>
            </a:r>
            <a:r>
              <a:rPr sz="2250" spc="15" dirty="0">
                <a:solidFill>
                  <a:srgbClr val="252525"/>
                </a:solidFill>
              </a:rPr>
              <a:t> </a:t>
            </a:r>
            <a:r>
              <a:rPr sz="2250" spc="10" dirty="0">
                <a:solidFill>
                  <a:srgbClr val="252525"/>
                </a:solidFill>
              </a:rPr>
              <a:t>mapping</a:t>
            </a:r>
            <a:r>
              <a:rPr sz="2250" spc="-5" dirty="0">
                <a:solidFill>
                  <a:srgbClr val="252525"/>
                </a:solidFill>
              </a:rPr>
              <a:t> </a:t>
            </a:r>
            <a:r>
              <a:rPr sz="2250" spc="10" dirty="0">
                <a:solidFill>
                  <a:srgbClr val="252525"/>
                </a:solidFill>
              </a:rPr>
              <a:t>to</a:t>
            </a:r>
            <a:r>
              <a:rPr sz="2250" spc="-25" dirty="0">
                <a:solidFill>
                  <a:srgbClr val="252525"/>
                </a:solidFill>
              </a:rPr>
              <a:t> </a:t>
            </a:r>
            <a:r>
              <a:rPr sz="2250" spc="-10" dirty="0">
                <a:solidFill>
                  <a:srgbClr val="252525"/>
                </a:solidFill>
              </a:rPr>
              <a:t>WK’s</a:t>
            </a:r>
            <a:endParaRPr sz="225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5627" y="810894"/>
          <a:ext cx="9225915" cy="4928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575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WP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616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Justification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Targeted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WK’s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WK1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WK5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WK7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287">
                <a:tc>
                  <a:txBody>
                    <a:bodyPr/>
                    <a:lstStyle/>
                    <a:p>
                      <a:pPr marL="74295" marR="2819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WP1</a:t>
                      </a:r>
                      <a:r>
                        <a:rPr sz="12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Depth</a:t>
                      </a:r>
                      <a:r>
                        <a:rPr sz="1200" b="1" spc="-3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b="1" spc="-29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Knowledge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required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65405" algn="just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1526540" algn="l"/>
                        </a:tabLst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Requires in-depth knowledge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chemical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engineering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(pyrolysis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adsorption),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envi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onmental	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cience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(contaminant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behavior),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materials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science (properties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of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biochar).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4295" marR="64769" algn="just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915669" algn="l"/>
                          <a:tab pos="1492885" algn="l"/>
                          <a:tab pos="1609725" algn="l"/>
                        </a:tabLst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project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requires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an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dersta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ing		of  chemistry (e.g., chemical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reactions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involved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py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olysis),		a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science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(e.g.,	contamin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nt  behavior		a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4295" algn="just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impact).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680" marR="67310" indent="-28575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 MT"/>
                        <a:buChar char="•"/>
                        <a:tabLst>
                          <a:tab pos="360045" algn="l"/>
                          <a:tab pos="360680" algn="l"/>
                          <a:tab pos="1249680" algn="l"/>
                        </a:tabLst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Efficient	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esou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reuse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0680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60045" algn="l"/>
                          <a:tab pos="360680" algn="l"/>
                        </a:tabLst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Pollution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reduction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0680" marR="6794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60045" algn="l"/>
                          <a:tab pos="360680" algn="l"/>
                          <a:tab pos="1348105" algn="l"/>
                        </a:tabLst>
                      </a:pPr>
                      <a:r>
                        <a:rPr sz="1200" b="1" spc="-70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ater	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ality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improvement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0680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60045" algn="l"/>
                          <a:tab pos="360680" algn="l"/>
                        </a:tabLst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Sustainable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practices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60680" marR="66675" indent="-28575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360045" algn="l"/>
                          <a:tab pos="360680" algn="l"/>
                          <a:tab pos="1228090" algn="l"/>
                        </a:tabLst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Ci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cular	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conomy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principles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74295" marR="65405" algn="just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The project addresses ethical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considerations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providing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clean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water,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managing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agricultural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waste,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ensuring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environmental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sustainability.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4295" marR="66040" algn="just">
                        <a:lnSpc>
                          <a:spcPct val="100000"/>
                        </a:lnSpc>
                        <a:tabLst>
                          <a:tab pos="612775" algn="l"/>
                          <a:tab pos="1776095" algn="l"/>
                        </a:tabLst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It	emph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es	the 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professional responsibility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engineers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protect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public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health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environment.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303">
                <a:tc>
                  <a:txBody>
                    <a:bodyPr/>
                    <a:lstStyle/>
                    <a:p>
                      <a:pPr marL="74295" marR="2641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WP2</a:t>
                      </a:r>
                      <a:r>
                        <a:rPr sz="12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2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Range</a:t>
                      </a:r>
                      <a:r>
                        <a:rPr sz="12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b="1" spc="-29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conflicting </a:t>
                      </a:r>
                      <a:r>
                        <a:rPr sz="1200" b="1" spc="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requirements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 marR="66040" algn="just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Conflicts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arise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balancing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efficiency of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contaminant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removal, the sustainability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b="1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biochar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production, and the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economic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feasibility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solution.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327644" y="5969371"/>
            <a:ext cx="9453880" cy="855344"/>
            <a:chOff x="327644" y="5969371"/>
            <a:chExt cx="9453880" cy="85534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44" y="5969371"/>
              <a:ext cx="9453402" cy="85525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977" y="5979147"/>
              <a:ext cx="9352026" cy="7604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7215" y="5974384"/>
              <a:ext cx="9361805" cy="775970"/>
            </a:xfrm>
            <a:custGeom>
              <a:avLst/>
              <a:gdLst/>
              <a:ahLst/>
              <a:cxnLst/>
              <a:rect l="l" t="t" r="r" b="b"/>
              <a:pathLst>
                <a:path w="9361805" h="775970">
                  <a:moveTo>
                    <a:pt x="4762" y="0"/>
                  </a:moveTo>
                  <a:lnTo>
                    <a:pt x="4762" y="775970"/>
                  </a:lnTo>
                </a:path>
                <a:path w="9361805" h="775970">
                  <a:moveTo>
                    <a:pt x="9356445" y="0"/>
                  </a:moveTo>
                  <a:lnTo>
                    <a:pt x="9356445" y="775970"/>
                  </a:lnTo>
                </a:path>
                <a:path w="9361805" h="775970">
                  <a:moveTo>
                    <a:pt x="0" y="4762"/>
                  </a:moveTo>
                  <a:lnTo>
                    <a:pt x="9361271" y="4762"/>
                  </a:lnTo>
                </a:path>
              </a:pathLst>
            </a:custGeom>
            <a:ln w="9525">
              <a:solidFill>
                <a:srgbClr val="E3C3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7215" y="6739242"/>
              <a:ext cx="9361805" cy="0"/>
            </a:xfrm>
            <a:custGeom>
              <a:avLst/>
              <a:gdLst/>
              <a:ahLst/>
              <a:cxnLst/>
              <a:rect l="l" t="t" r="r" b="b"/>
              <a:pathLst>
                <a:path w="9361805">
                  <a:moveTo>
                    <a:pt x="0" y="0"/>
                  </a:moveTo>
                  <a:lnTo>
                    <a:pt x="9361271" y="0"/>
                  </a:lnTo>
                </a:path>
              </a:pathLst>
            </a:custGeom>
            <a:ln w="222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6740" y="5996940"/>
            <a:ext cx="934275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 marR="45339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Times New Roman"/>
                <a:cs typeface="Times New Roman"/>
              </a:rPr>
              <a:t>PO6: </a:t>
            </a:r>
            <a:r>
              <a:rPr sz="1500" b="1" dirty="0">
                <a:latin typeface="Times New Roman"/>
                <a:cs typeface="Times New Roman"/>
              </a:rPr>
              <a:t>The </a:t>
            </a:r>
            <a:r>
              <a:rPr sz="1500" b="1" spc="-5" dirty="0">
                <a:latin typeface="Times New Roman"/>
                <a:cs typeface="Times New Roman"/>
              </a:rPr>
              <a:t>Engineer and </a:t>
            </a:r>
            <a:r>
              <a:rPr sz="1500" b="1" dirty="0">
                <a:latin typeface="Times New Roman"/>
                <a:cs typeface="Times New Roman"/>
              </a:rPr>
              <a:t>The </a:t>
            </a:r>
            <a:r>
              <a:rPr sz="1500" b="1" spc="-20" dirty="0">
                <a:latin typeface="Times New Roman"/>
                <a:cs typeface="Times New Roman"/>
              </a:rPr>
              <a:t>World: </a:t>
            </a:r>
            <a:r>
              <a:rPr sz="1500" b="1" spc="-5" dirty="0">
                <a:latin typeface="Times New Roman"/>
                <a:cs typeface="Times New Roman"/>
              </a:rPr>
              <a:t>Analyze </a:t>
            </a:r>
            <a:r>
              <a:rPr sz="1500" b="1" dirty="0">
                <a:latin typeface="Times New Roman"/>
                <a:cs typeface="Times New Roman"/>
              </a:rPr>
              <a:t>and </a:t>
            </a:r>
            <a:r>
              <a:rPr sz="1500" b="1" spc="-5" dirty="0">
                <a:latin typeface="Times New Roman"/>
                <a:cs typeface="Times New Roman"/>
              </a:rPr>
              <a:t>evaluate societal and environmental aspects while solving 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complex</a:t>
            </a:r>
            <a:r>
              <a:rPr sz="1500" b="1" spc="10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engineering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problems</a:t>
            </a:r>
            <a:r>
              <a:rPr sz="1500" b="1" spc="2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for</a:t>
            </a:r>
            <a:r>
              <a:rPr sz="1500" b="1" spc="-20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its</a:t>
            </a:r>
            <a:r>
              <a:rPr sz="1500" b="1" spc="10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impact</a:t>
            </a:r>
            <a:r>
              <a:rPr sz="1500" b="1" spc="1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on</a:t>
            </a:r>
            <a:r>
              <a:rPr sz="1500" b="1" spc="1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sustainability</a:t>
            </a:r>
            <a:r>
              <a:rPr sz="1500" b="1" spc="2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with</a:t>
            </a:r>
            <a:r>
              <a:rPr sz="1500" b="1" spc="20" dirty="0">
                <a:latin typeface="Times New Roman"/>
                <a:cs typeface="Times New Roman"/>
              </a:rPr>
              <a:t> </a:t>
            </a:r>
            <a:r>
              <a:rPr sz="1500" b="1" spc="-10" dirty="0">
                <a:latin typeface="Times New Roman"/>
                <a:cs typeface="Times New Roman"/>
              </a:rPr>
              <a:t>reference</a:t>
            </a:r>
            <a:r>
              <a:rPr sz="1500" b="1" dirty="0">
                <a:latin typeface="Times New Roman"/>
                <a:cs typeface="Times New Roman"/>
              </a:rPr>
              <a:t> to</a:t>
            </a:r>
            <a:r>
              <a:rPr sz="1500" b="1" spc="15" dirty="0">
                <a:latin typeface="Times New Roman"/>
                <a:cs typeface="Times New Roman"/>
              </a:rPr>
              <a:t> </a:t>
            </a:r>
            <a:r>
              <a:rPr sz="1500" b="1" spc="-15" dirty="0">
                <a:latin typeface="Times New Roman"/>
                <a:cs typeface="Times New Roman"/>
              </a:rPr>
              <a:t>economy,</a:t>
            </a:r>
            <a:r>
              <a:rPr sz="1500" b="1" spc="10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health,</a:t>
            </a:r>
            <a:r>
              <a:rPr sz="1500" b="1" spc="15" dirty="0">
                <a:latin typeface="Times New Roman"/>
                <a:cs typeface="Times New Roman"/>
              </a:rPr>
              <a:t> </a:t>
            </a:r>
            <a:r>
              <a:rPr sz="1500" b="1" spc="-15" dirty="0">
                <a:latin typeface="Times New Roman"/>
                <a:cs typeface="Times New Roman"/>
              </a:rPr>
              <a:t>safety,</a:t>
            </a:r>
            <a:r>
              <a:rPr sz="1500" b="1" spc="1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legal </a:t>
            </a:r>
            <a:r>
              <a:rPr sz="1500" b="1" spc="-360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Times New Roman"/>
                <a:cs typeface="Times New Roman"/>
              </a:rPr>
              <a:t>framework,</a:t>
            </a:r>
            <a:r>
              <a:rPr sz="1500" b="1" spc="-5" dirty="0">
                <a:latin typeface="Times New Roman"/>
                <a:cs typeface="Times New Roman"/>
              </a:rPr>
              <a:t> culture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and</a:t>
            </a:r>
            <a:r>
              <a:rPr sz="1500" b="1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environment.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(WK1,</a:t>
            </a:r>
            <a:r>
              <a:rPr sz="15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WK5,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WK7</a:t>
            </a:r>
            <a:r>
              <a:rPr sz="1500" b="1" spc="-5" dirty="0">
                <a:latin typeface="Times New Roman"/>
                <a:cs typeface="Times New Roman"/>
              </a:rPr>
              <a:t>).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32753" y="419100"/>
            <a:ext cx="228600" cy="592455"/>
          </a:xfrm>
          <a:custGeom>
            <a:avLst/>
            <a:gdLst/>
            <a:ahLst/>
            <a:cxnLst/>
            <a:rect l="l" t="t" r="r" b="b"/>
            <a:pathLst>
              <a:path w="228600" h="592455">
                <a:moveTo>
                  <a:pt x="76200" y="363727"/>
                </a:moveTo>
                <a:lnTo>
                  <a:pt x="0" y="363727"/>
                </a:lnTo>
                <a:lnTo>
                  <a:pt x="114300" y="592327"/>
                </a:lnTo>
                <a:lnTo>
                  <a:pt x="190500" y="439927"/>
                </a:lnTo>
                <a:lnTo>
                  <a:pt x="114300" y="439927"/>
                </a:lnTo>
                <a:lnTo>
                  <a:pt x="99452" y="436939"/>
                </a:lnTo>
                <a:lnTo>
                  <a:pt x="87344" y="428783"/>
                </a:lnTo>
                <a:lnTo>
                  <a:pt x="79188" y="416675"/>
                </a:lnTo>
                <a:lnTo>
                  <a:pt x="76200" y="401827"/>
                </a:lnTo>
                <a:lnTo>
                  <a:pt x="76200" y="363727"/>
                </a:lnTo>
                <a:close/>
              </a:path>
              <a:path w="228600" h="592455">
                <a:moveTo>
                  <a:pt x="114300" y="0"/>
                </a:moveTo>
                <a:lnTo>
                  <a:pt x="99452" y="2988"/>
                </a:lnTo>
                <a:lnTo>
                  <a:pt x="87344" y="11144"/>
                </a:lnTo>
                <a:lnTo>
                  <a:pt x="79188" y="23252"/>
                </a:lnTo>
                <a:lnTo>
                  <a:pt x="76200" y="38100"/>
                </a:lnTo>
                <a:lnTo>
                  <a:pt x="76200" y="401827"/>
                </a:lnTo>
                <a:lnTo>
                  <a:pt x="79188" y="416675"/>
                </a:lnTo>
                <a:lnTo>
                  <a:pt x="87344" y="428783"/>
                </a:lnTo>
                <a:lnTo>
                  <a:pt x="99452" y="436939"/>
                </a:lnTo>
                <a:lnTo>
                  <a:pt x="114300" y="439927"/>
                </a:lnTo>
                <a:lnTo>
                  <a:pt x="129147" y="436939"/>
                </a:lnTo>
                <a:lnTo>
                  <a:pt x="141255" y="428783"/>
                </a:lnTo>
                <a:lnTo>
                  <a:pt x="149411" y="416675"/>
                </a:lnTo>
                <a:lnTo>
                  <a:pt x="152400" y="401827"/>
                </a:lnTo>
                <a:lnTo>
                  <a:pt x="152400" y="38100"/>
                </a:lnTo>
                <a:lnTo>
                  <a:pt x="149411" y="23252"/>
                </a:lnTo>
                <a:lnTo>
                  <a:pt x="141255" y="11144"/>
                </a:lnTo>
                <a:lnTo>
                  <a:pt x="129147" y="2988"/>
                </a:lnTo>
                <a:lnTo>
                  <a:pt x="114300" y="0"/>
                </a:lnTo>
                <a:close/>
              </a:path>
              <a:path w="228600" h="592455">
                <a:moveTo>
                  <a:pt x="228600" y="363727"/>
                </a:moveTo>
                <a:lnTo>
                  <a:pt x="152400" y="363727"/>
                </a:lnTo>
                <a:lnTo>
                  <a:pt x="152400" y="401827"/>
                </a:lnTo>
                <a:lnTo>
                  <a:pt x="149411" y="416675"/>
                </a:lnTo>
                <a:lnTo>
                  <a:pt x="141255" y="428783"/>
                </a:lnTo>
                <a:lnTo>
                  <a:pt x="129147" y="436939"/>
                </a:lnTo>
                <a:lnTo>
                  <a:pt x="114300" y="439927"/>
                </a:lnTo>
                <a:lnTo>
                  <a:pt x="190500" y="439927"/>
                </a:lnTo>
                <a:lnTo>
                  <a:pt x="228600" y="363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5594" y="999617"/>
            <a:ext cx="8405495" cy="521335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727075" lvl="1" indent="-715010">
              <a:lnSpc>
                <a:spcPct val="100000"/>
              </a:lnSpc>
              <a:spcBef>
                <a:spcPts val="1005"/>
              </a:spcBef>
              <a:buAutoNum type="arabicPeriod" startAt="7"/>
              <a:tabLst>
                <a:tab pos="727075" algn="l"/>
                <a:tab pos="727710" algn="l"/>
              </a:tabLst>
            </a:pPr>
            <a:r>
              <a:rPr sz="2400" b="1" spc="-10" dirty="0">
                <a:solidFill>
                  <a:srgbClr val="0000FF"/>
                </a:solidFill>
                <a:latin typeface="Cambria"/>
                <a:cs typeface="Cambria"/>
              </a:rPr>
              <a:t>Attainment</a:t>
            </a:r>
            <a:r>
              <a:rPr sz="24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2400" b="1" spc="-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Course</a:t>
            </a:r>
            <a:r>
              <a:rPr sz="24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Cambria"/>
                <a:cs typeface="Cambria"/>
              </a:rPr>
              <a:t>Outcomes</a:t>
            </a:r>
            <a:r>
              <a:rPr sz="24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Cambria"/>
                <a:cs typeface="Cambria"/>
              </a:rPr>
              <a:t>(25)</a:t>
            </a:r>
            <a:endParaRPr sz="2400">
              <a:latin typeface="Cambria"/>
              <a:cs typeface="Cambria"/>
            </a:endParaRPr>
          </a:p>
          <a:p>
            <a:pPr marL="727075" lvl="2" indent="-715010">
              <a:lnSpc>
                <a:spcPct val="100000"/>
              </a:lnSpc>
              <a:spcBef>
                <a:spcPts val="840"/>
              </a:spcBef>
              <a:buAutoNum type="arabicPeriod"/>
              <a:tabLst>
                <a:tab pos="727710" algn="l"/>
                <a:tab pos="2044064" algn="l"/>
                <a:tab pos="2643505" algn="l"/>
                <a:tab pos="4336415" algn="l"/>
                <a:tab pos="5204460" algn="l"/>
                <a:tab pos="5871845" algn="l"/>
                <a:tab pos="7320280" algn="l"/>
                <a:tab pos="8134984" algn="l"/>
              </a:tabLst>
            </a:pP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Describe	the	</a:t>
            </a:r>
            <a:r>
              <a:rPr sz="2200" b="1" dirty="0">
                <a:solidFill>
                  <a:srgbClr val="FF3300"/>
                </a:solidFill>
                <a:latin typeface="Cambria"/>
                <a:cs typeface="Cambria"/>
              </a:rPr>
              <a:t>Assessment	</a:t>
            </a:r>
            <a:r>
              <a:rPr sz="2200" b="1" spc="-45" dirty="0">
                <a:solidFill>
                  <a:srgbClr val="FF3300"/>
                </a:solidFill>
                <a:latin typeface="Cambria"/>
                <a:cs typeface="Cambria"/>
              </a:rPr>
              <a:t>Tools	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and	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Processes	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Used	</a:t>
            </a:r>
            <a:r>
              <a:rPr sz="2200" b="1" spc="-40" dirty="0">
                <a:solidFill>
                  <a:srgbClr val="FF3300"/>
                </a:solidFill>
                <a:latin typeface="Cambria"/>
                <a:cs typeface="Cambria"/>
              </a:rPr>
              <a:t>to</a:t>
            </a:r>
            <a:endParaRPr sz="2200">
              <a:latin typeface="Cambria"/>
              <a:cs typeface="Cambria"/>
            </a:endParaRPr>
          </a:p>
          <a:p>
            <a:pPr marL="727075" marR="5715">
              <a:lnSpc>
                <a:spcPct val="148300"/>
              </a:lnSpc>
              <a:spcBef>
                <a:spcPts val="45"/>
              </a:spcBef>
            </a:pP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Gather the </a:t>
            </a:r>
            <a:r>
              <a:rPr sz="2200" b="1" dirty="0">
                <a:solidFill>
                  <a:srgbClr val="FF3300"/>
                </a:solidFill>
                <a:latin typeface="Cambria"/>
                <a:cs typeface="Cambria"/>
              </a:rPr>
              <a:t>Data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for the </a:t>
            </a:r>
            <a:r>
              <a:rPr sz="2200" b="1" spc="-15" dirty="0">
                <a:solidFill>
                  <a:srgbClr val="FF3300"/>
                </a:solidFill>
                <a:latin typeface="Cambria"/>
                <a:cs typeface="Cambria"/>
              </a:rPr>
              <a:t>Evaluation </a:t>
            </a:r>
            <a:r>
              <a:rPr sz="2200" b="1" dirty="0">
                <a:solidFill>
                  <a:srgbClr val="FF3300"/>
                </a:solidFill>
                <a:latin typeface="Cambria"/>
                <a:cs typeface="Cambria"/>
              </a:rPr>
              <a:t>of 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Course Outcome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(05) </a:t>
            </a:r>
            <a:r>
              <a:rPr sz="2200" b="1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(Describe</a:t>
            </a:r>
            <a:r>
              <a:rPr sz="1800" i="1" spc="20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different</a:t>
            </a:r>
            <a:r>
              <a:rPr sz="1800" i="1" spc="2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assessment</a:t>
            </a:r>
            <a:r>
              <a:rPr sz="1800" i="1" spc="2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tools</a:t>
            </a:r>
            <a:r>
              <a:rPr sz="1800" i="1" spc="204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(semester</a:t>
            </a:r>
            <a:r>
              <a:rPr sz="1800" i="1" spc="22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end</a:t>
            </a:r>
            <a:r>
              <a:rPr sz="1800" i="1" spc="204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examinations,</a:t>
            </a:r>
            <a:r>
              <a:rPr sz="1800" i="1" spc="2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mid-semester </a:t>
            </a:r>
            <a:r>
              <a:rPr sz="1800" i="1" spc="-38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tests,</a:t>
            </a:r>
            <a:r>
              <a:rPr sz="1800" i="1" spc="24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laboratory</a:t>
            </a:r>
            <a:r>
              <a:rPr sz="1800" i="1" spc="23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examinations,</a:t>
            </a:r>
            <a:r>
              <a:rPr sz="1800" i="1" spc="24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student</a:t>
            </a:r>
            <a:r>
              <a:rPr sz="1800" i="1" spc="24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portfolios</a:t>
            </a:r>
            <a:r>
              <a:rPr sz="1800" i="1" spc="24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etc.,)</a:t>
            </a:r>
            <a:r>
              <a:rPr sz="1800" i="1" spc="24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to</a:t>
            </a:r>
            <a:r>
              <a:rPr sz="1800" i="1" spc="24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measure</a:t>
            </a:r>
            <a:r>
              <a:rPr sz="1800" i="1" spc="24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the</a:t>
            </a:r>
            <a:r>
              <a:rPr sz="1800" i="1" spc="229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student </a:t>
            </a:r>
            <a:r>
              <a:rPr sz="1800" i="1" spc="-38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learning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and </a:t>
            </a:r>
            <a:r>
              <a:rPr sz="1800" i="1" spc="-10" dirty="0">
                <a:latin typeface="Cambria"/>
                <a:cs typeface="Cambria"/>
              </a:rPr>
              <a:t>hence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attainment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course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outcomes.)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Cambria"/>
              <a:cs typeface="Cambria"/>
            </a:endParaRPr>
          </a:p>
          <a:p>
            <a:pPr marL="727075" marR="5080" lvl="2" indent="-715010">
              <a:lnSpc>
                <a:spcPct val="150000"/>
              </a:lnSpc>
              <a:buAutoNum type="arabicPeriod" startAt="2"/>
              <a:tabLst>
                <a:tab pos="744220" algn="l"/>
              </a:tabLst>
            </a:pPr>
            <a:r>
              <a:rPr sz="2200" b="1" spc="-20" dirty="0">
                <a:solidFill>
                  <a:srgbClr val="FF3300"/>
                </a:solidFill>
                <a:latin typeface="Cambria"/>
                <a:cs typeface="Cambria"/>
              </a:rPr>
              <a:t>Record</a:t>
            </a:r>
            <a:r>
              <a:rPr sz="2200" b="1" spc="37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the</a:t>
            </a:r>
            <a:r>
              <a:rPr sz="2200" b="1" spc="36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Attainment</a:t>
            </a:r>
            <a:r>
              <a:rPr sz="2200" b="1" spc="37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of</a:t>
            </a:r>
            <a:r>
              <a:rPr sz="2200" b="1" spc="37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Course</a:t>
            </a:r>
            <a:r>
              <a:rPr sz="2200" b="1" spc="37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Outcomes</a:t>
            </a:r>
            <a:r>
              <a:rPr sz="2200" b="1" spc="37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3300"/>
                </a:solidFill>
                <a:latin typeface="Cambria"/>
                <a:cs typeface="Cambria"/>
              </a:rPr>
              <a:t>of</a:t>
            </a:r>
            <a:r>
              <a:rPr sz="2200" b="1" spc="37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all</a:t>
            </a:r>
            <a:r>
              <a:rPr sz="2200" b="1" spc="37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Courses </a:t>
            </a:r>
            <a:r>
              <a:rPr sz="2200" b="1" spc="-47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with 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Respect</a:t>
            </a:r>
            <a:r>
              <a:rPr sz="2200" b="1" spc="-20" dirty="0">
                <a:solidFill>
                  <a:srgbClr val="FF3300"/>
                </a:solidFill>
                <a:latin typeface="Cambria"/>
                <a:cs typeface="Cambria"/>
              </a:rPr>
              <a:t> to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FF3300"/>
                </a:solidFill>
                <a:latin typeface="Cambria"/>
                <a:cs typeface="Cambria"/>
              </a:rPr>
              <a:t>Set</a:t>
            </a:r>
            <a:r>
              <a:rPr sz="2200" b="1" spc="-10" dirty="0">
                <a:solidFill>
                  <a:srgbClr val="FF3300"/>
                </a:solidFill>
                <a:latin typeface="Cambria"/>
                <a:cs typeface="Cambria"/>
              </a:rPr>
              <a:t> Attainment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200" b="1" spc="-20" dirty="0">
                <a:solidFill>
                  <a:srgbClr val="FF3300"/>
                </a:solidFill>
                <a:latin typeface="Cambria"/>
                <a:cs typeface="Cambria"/>
              </a:rPr>
              <a:t>Levels </a:t>
            </a:r>
            <a:r>
              <a:rPr sz="2200" b="1" spc="-5" dirty="0">
                <a:solidFill>
                  <a:srgbClr val="FF3300"/>
                </a:solidFill>
                <a:latin typeface="Cambria"/>
                <a:cs typeface="Cambria"/>
              </a:rPr>
              <a:t>(20)</a:t>
            </a:r>
            <a:endParaRPr sz="2200">
              <a:latin typeface="Cambria"/>
              <a:cs typeface="Cambria"/>
            </a:endParaRPr>
          </a:p>
          <a:p>
            <a:pPr marL="727075" marR="5715" indent="16510" algn="just">
              <a:lnSpc>
                <a:spcPct val="150000"/>
              </a:lnSpc>
              <a:spcBef>
                <a:spcPts val="100"/>
              </a:spcBef>
            </a:pPr>
            <a:r>
              <a:rPr sz="1800" i="1" spc="-5" dirty="0">
                <a:latin typeface="Cambria"/>
                <a:cs typeface="Cambria"/>
              </a:rPr>
              <a:t>(Program </a:t>
            </a:r>
            <a:r>
              <a:rPr sz="1800" i="1" dirty="0">
                <a:latin typeface="Cambria"/>
                <a:cs typeface="Cambria"/>
              </a:rPr>
              <a:t>shall set </a:t>
            </a:r>
            <a:r>
              <a:rPr sz="1800" i="1" spc="-5" dirty="0">
                <a:solidFill>
                  <a:srgbClr val="FF0000"/>
                </a:solidFill>
                <a:latin typeface="Cambria"/>
                <a:cs typeface="Cambria"/>
              </a:rPr>
              <a:t>course outcome attainment levels for </a:t>
            </a:r>
            <a:r>
              <a:rPr sz="1800" i="1" spc="-10" dirty="0">
                <a:solidFill>
                  <a:srgbClr val="FF0000"/>
                </a:solidFill>
                <a:latin typeface="Cambria"/>
                <a:cs typeface="Cambria"/>
              </a:rPr>
              <a:t>each </a:t>
            </a:r>
            <a:r>
              <a:rPr sz="1800" i="1" spc="-5" dirty="0">
                <a:solidFill>
                  <a:srgbClr val="FF0000"/>
                </a:solidFill>
                <a:latin typeface="Cambria"/>
                <a:cs typeface="Cambria"/>
              </a:rPr>
              <a:t>course</a:t>
            </a:r>
            <a:r>
              <a:rPr sz="1800" i="1" spc="-5" dirty="0">
                <a:latin typeface="Cambria"/>
                <a:cs typeface="Cambria"/>
              </a:rPr>
              <a:t>. </a:t>
            </a:r>
            <a:r>
              <a:rPr sz="1800" i="1" dirty="0">
                <a:latin typeface="Cambria"/>
                <a:cs typeface="Cambria"/>
              </a:rPr>
              <a:t>Measuring 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CO </a:t>
            </a:r>
            <a:r>
              <a:rPr sz="1800" i="1" spc="-5" dirty="0">
                <a:latin typeface="Cambria"/>
                <a:cs typeface="Cambria"/>
              </a:rPr>
              <a:t>attainment through Continuous Internal Examinations </a:t>
            </a:r>
            <a:r>
              <a:rPr sz="1800" i="1" dirty="0">
                <a:latin typeface="Cambria"/>
                <a:cs typeface="Cambria"/>
              </a:rPr>
              <a:t>(CIE) and </a:t>
            </a:r>
            <a:r>
              <a:rPr sz="1800" i="1" spc="-10" dirty="0">
                <a:latin typeface="Cambria"/>
                <a:cs typeface="Cambria"/>
              </a:rPr>
              <a:t>Semester 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End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Examination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(SEE)</a:t>
            </a:r>
            <a:r>
              <a:rPr sz="1800" i="1" spc="2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needs to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be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detailed.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5954" y="197424"/>
            <a:ext cx="9046210" cy="742315"/>
            <a:chOff x="585954" y="197424"/>
            <a:chExt cx="9046210" cy="742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54" y="808499"/>
              <a:ext cx="7873031" cy="926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2172" y="833246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9F8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2713" y="272033"/>
            <a:ext cx="69970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Criterion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3:</a:t>
            </a:r>
            <a:r>
              <a:rPr sz="2600" spc="-15" dirty="0">
                <a:solidFill>
                  <a:srgbClr val="996633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Outcome-Based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Assessment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7952" y="1137919"/>
          <a:ext cx="9497695" cy="4945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4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842">
                <a:tc>
                  <a:txBody>
                    <a:bodyPr/>
                    <a:lstStyle/>
                    <a:p>
                      <a:pPr marL="574040">
                        <a:lnSpc>
                          <a:spcPts val="186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Differentiating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943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Characteristic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6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GAPC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4.0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… for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ashington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cord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Graduate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6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GAPC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3.0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… for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ashington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cord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Graduate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38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7145" marR="78740">
                        <a:lnSpc>
                          <a:spcPct val="107000"/>
                        </a:lnSpc>
                        <a:spcBef>
                          <a:spcPts val="106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Communication: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Level of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communication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according</a:t>
                      </a:r>
                      <a:r>
                        <a:rPr sz="1600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600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type</a:t>
                      </a:r>
                      <a:r>
                        <a:rPr sz="1600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activities performed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7145" marR="27940">
                        <a:lnSpc>
                          <a:spcPct val="107000"/>
                        </a:lnSpc>
                        <a:spcBef>
                          <a:spcPts val="765"/>
                        </a:spcBef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WA9: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Communicate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effectively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inclusively on complex engineering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activities with the engineering community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society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large,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such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being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able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to comprehend and write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effective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reports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 design documentation, make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effective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presentations,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and give and receive clear </a:t>
                      </a:r>
                      <a:r>
                        <a:rPr sz="1600" strike="no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instructions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taking into account cultural, </a:t>
                      </a:r>
                      <a:r>
                        <a:rPr sz="1600" strike="noStrike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language,</a:t>
                      </a:r>
                      <a:r>
                        <a:rPr sz="1600" strike="noStrike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trike="noStrike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learning </a:t>
                      </a:r>
                      <a:r>
                        <a:rPr sz="1600" strike="noStrike" spc="-5" dirty="0">
                          <a:latin typeface="Times New Roman"/>
                          <a:cs typeface="Times New Roman"/>
                        </a:rPr>
                        <a:t>differences.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7780" marR="63500">
                        <a:lnSpc>
                          <a:spcPct val="107000"/>
                        </a:lnSpc>
                      </a:pP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WA10: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Communicate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effectively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complex engineering activities with the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community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society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large,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such as being able to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comprehend and write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effective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reports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 design documentation, make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effective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presentations, and give and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receive clear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instructions.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6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7145" marR="208915">
                        <a:lnSpc>
                          <a:spcPct val="107000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Project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Management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600" b="1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Finance: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Level of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management required for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differing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types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activity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ts val="1864"/>
                        </a:lnSpc>
                      </a:pPr>
                      <a:r>
                        <a:rPr sz="1600" spc="-18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A1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sz="16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Ap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ly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latin typeface="Times New Roman"/>
                          <a:cs typeface="Times New Roman"/>
                        </a:rPr>
                        <a:t>Demonstrate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sz="1600" strike="noStrike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noStrike" dirty="0">
                          <a:latin typeface="Times New Roman"/>
                          <a:cs typeface="Times New Roman"/>
                        </a:rPr>
                        <a:t>and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understanding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management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 marR="201295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principles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economic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decision-making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 apply these to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one’s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own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work,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as a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member and leader in a team, and to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manage projects and in multidisciplinary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environments.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864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WA11: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Demonstrate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understanding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engineering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780" marR="21590">
                        <a:lnSpc>
                          <a:spcPct val="107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management principles and economic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decision-making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these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one’s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own work, as a member and leader in a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team, to manage projects and in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multidisciplinary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environments.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4368" y="564895"/>
            <a:ext cx="89528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000000"/>
                </a:solidFill>
              </a:rPr>
              <a:t>Washington</a:t>
            </a:r>
            <a:r>
              <a:rPr sz="2000" spc="-1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Accord</a:t>
            </a:r>
            <a:r>
              <a:rPr sz="2000" spc="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Graduate</a:t>
            </a:r>
            <a:r>
              <a:rPr sz="2000" spc="-11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Attributes</a:t>
            </a:r>
            <a:r>
              <a:rPr sz="2000" spc="20" dirty="0">
                <a:solidFill>
                  <a:srgbClr val="000000"/>
                </a:solidFill>
              </a:rPr>
              <a:t> </a:t>
            </a:r>
            <a:r>
              <a:rPr sz="2000" b="0" i="1" dirty="0">
                <a:solidFill>
                  <a:srgbClr val="000000"/>
                </a:solidFill>
                <a:latin typeface="Times New Roman"/>
                <a:cs typeface="Times New Roman"/>
              </a:rPr>
              <a:t>(Revised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Ver.</a:t>
            </a:r>
            <a:r>
              <a:rPr sz="2000" b="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4.0</a:t>
            </a:r>
            <a:r>
              <a:rPr sz="2000" b="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Vis-a-Vis</a:t>
            </a:r>
            <a:r>
              <a:rPr sz="2000"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Existing </a:t>
            </a:r>
            <a:r>
              <a:rPr sz="2000" b="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Ver.</a:t>
            </a:r>
            <a:r>
              <a:rPr sz="2000" b="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3.0)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175" y="1057402"/>
            <a:ext cx="8374380" cy="412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8980" marR="5080" algn="just">
              <a:lnSpc>
                <a:spcPct val="150000"/>
              </a:lnSpc>
              <a:spcBef>
                <a:spcPts val="100"/>
              </a:spcBef>
            </a:pPr>
            <a:r>
              <a:rPr sz="1800" i="1" spc="-30" dirty="0">
                <a:latin typeface="Cambria"/>
                <a:cs typeface="Cambria"/>
              </a:rPr>
              <a:t>Target </a:t>
            </a:r>
            <a:r>
              <a:rPr sz="1800" i="1" dirty="0">
                <a:latin typeface="Cambria"/>
                <a:cs typeface="Cambria"/>
              </a:rPr>
              <a:t>may </a:t>
            </a:r>
            <a:r>
              <a:rPr sz="1800" i="1" spc="-5" dirty="0">
                <a:latin typeface="Cambria"/>
                <a:cs typeface="Cambria"/>
              </a:rPr>
              <a:t>be stated </a:t>
            </a:r>
            <a:r>
              <a:rPr sz="1800" i="1" dirty="0">
                <a:latin typeface="Cambria"/>
                <a:cs typeface="Cambria"/>
              </a:rPr>
              <a:t>in </a:t>
            </a:r>
            <a:r>
              <a:rPr sz="1800" i="1" spc="-5" dirty="0">
                <a:latin typeface="Cambria"/>
                <a:cs typeface="Cambria"/>
              </a:rPr>
              <a:t>terms of </a:t>
            </a:r>
            <a:r>
              <a:rPr sz="1800" i="1" spc="-10" dirty="0">
                <a:latin typeface="Cambria"/>
                <a:cs typeface="Cambria"/>
              </a:rPr>
              <a:t>percentage </a:t>
            </a:r>
            <a:r>
              <a:rPr sz="1800" i="1" spc="-5" dirty="0">
                <a:latin typeface="Cambria"/>
                <a:cs typeface="Cambria"/>
              </a:rPr>
              <a:t>of students getting more than class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average</a:t>
            </a:r>
            <a:r>
              <a:rPr sz="1800" i="1" spc="-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marks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or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set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by</a:t>
            </a:r>
            <a:r>
              <a:rPr sz="1800" i="1" spc="-5" dirty="0">
                <a:latin typeface="Cambria"/>
                <a:cs typeface="Cambria"/>
              </a:rPr>
              <a:t> the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program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each</a:t>
            </a:r>
            <a:r>
              <a:rPr sz="1800" i="1" spc="-5" dirty="0">
                <a:latin typeface="Cambria"/>
                <a:cs typeface="Cambria"/>
              </a:rPr>
              <a:t> of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the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associated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COs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the </a:t>
            </a:r>
            <a:r>
              <a:rPr sz="1800" i="1" spc="-5" dirty="0">
                <a:latin typeface="Cambria"/>
                <a:cs typeface="Cambria"/>
              </a:rPr>
              <a:t> assessment </a:t>
            </a:r>
            <a:r>
              <a:rPr sz="1800" i="1" dirty="0">
                <a:latin typeface="Cambria"/>
                <a:cs typeface="Cambria"/>
              </a:rPr>
              <a:t>instruments </a:t>
            </a:r>
            <a:r>
              <a:rPr sz="1800" i="1" spc="-5" dirty="0">
                <a:latin typeface="Cambria"/>
                <a:cs typeface="Cambria"/>
              </a:rPr>
              <a:t>(midterm tests, </a:t>
            </a:r>
            <a:r>
              <a:rPr sz="1800" i="1" dirty="0">
                <a:latin typeface="Cambria"/>
                <a:cs typeface="Cambria"/>
              </a:rPr>
              <a:t>assignments, mini </a:t>
            </a:r>
            <a:r>
              <a:rPr sz="1800" i="1" spc="-5" dirty="0">
                <a:latin typeface="Cambria"/>
                <a:cs typeface="Cambria"/>
              </a:rPr>
              <a:t>projects, reports </a:t>
            </a:r>
            <a:r>
              <a:rPr sz="1800" i="1" dirty="0">
                <a:latin typeface="Cambria"/>
                <a:cs typeface="Cambria"/>
              </a:rPr>
              <a:t>and 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presentations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etc.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mapped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with the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COs.))</a:t>
            </a:r>
            <a:endParaRPr sz="1800">
              <a:latin typeface="Cambria"/>
              <a:cs typeface="Cambria"/>
            </a:endParaRPr>
          </a:p>
          <a:p>
            <a:pPr marL="726440" marR="5715" indent="-714375">
              <a:lnSpc>
                <a:spcPct val="150000"/>
              </a:lnSpc>
              <a:spcBef>
                <a:spcPts val="1580"/>
              </a:spcBef>
              <a:tabLst>
                <a:tab pos="726440" algn="l"/>
                <a:tab pos="2336165" algn="l"/>
                <a:tab pos="2741930" algn="l"/>
                <a:tab pos="4022725" algn="l"/>
                <a:tab pos="5452745" algn="l"/>
                <a:tab pos="6094095" algn="l"/>
                <a:tab pos="7374890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3.8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.	</a:t>
            </a:r>
            <a:r>
              <a:rPr sz="2200" b="1" spc="-5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tta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nme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t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f	P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og</a:t>
            </a:r>
            <a:r>
              <a:rPr sz="2200" b="1" spc="-45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m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Ou</a:t>
            </a:r>
            <a:r>
              <a:rPr sz="2200" b="1" spc="-3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ome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s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d	P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og</a:t>
            </a:r>
            <a:r>
              <a:rPr sz="2200" b="1" spc="-40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m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Spec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i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c 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Outcomes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(25)</a:t>
            </a:r>
            <a:endParaRPr sz="2200">
              <a:latin typeface="Cambria"/>
              <a:cs typeface="Cambria"/>
            </a:endParaRPr>
          </a:p>
          <a:p>
            <a:pPr marL="728980" marR="5080" indent="16510" algn="just">
              <a:lnSpc>
                <a:spcPct val="150000"/>
              </a:lnSpc>
              <a:spcBef>
                <a:spcPts val="100"/>
              </a:spcBef>
            </a:pPr>
            <a:r>
              <a:rPr sz="1800" i="1" dirty="0">
                <a:latin typeface="Cambria"/>
                <a:cs typeface="Cambria"/>
              </a:rPr>
              <a:t>(The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attainment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of</a:t>
            </a:r>
            <a:r>
              <a:rPr sz="1800" i="1" dirty="0">
                <a:latin typeface="Cambria"/>
                <a:cs typeface="Cambria"/>
              </a:rPr>
              <a:t> POs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and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PSOs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by</a:t>
            </a:r>
            <a:r>
              <a:rPr sz="1800" i="1" spc="-5" dirty="0">
                <a:latin typeface="Cambria"/>
                <a:cs typeface="Cambria"/>
              </a:rPr>
              <a:t> direct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assessment</a:t>
            </a:r>
            <a:r>
              <a:rPr sz="1800" i="1" dirty="0">
                <a:latin typeface="Cambria"/>
                <a:cs typeface="Cambria"/>
              </a:rPr>
              <a:t> based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on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student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performance</a:t>
            </a:r>
            <a:r>
              <a:rPr sz="1800" i="1" dirty="0">
                <a:latin typeface="Cambria"/>
                <a:cs typeface="Cambria"/>
              </a:rPr>
              <a:t> and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indirect</a:t>
            </a:r>
            <a:r>
              <a:rPr sz="1800" i="1" spc="-5" dirty="0">
                <a:latin typeface="Cambria"/>
                <a:cs typeface="Cambria"/>
              </a:rPr>
              <a:t> assessment</a:t>
            </a:r>
            <a:r>
              <a:rPr sz="1800" i="1" dirty="0">
                <a:latin typeface="Cambria"/>
                <a:cs typeface="Cambria"/>
              </a:rPr>
              <a:t> based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on</a:t>
            </a:r>
            <a:r>
              <a:rPr sz="1800" i="1" dirty="0">
                <a:latin typeface="Cambria"/>
                <a:cs typeface="Cambria"/>
              </a:rPr>
              <a:t> surveys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are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to</a:t>
            </a:r>
            <a:r>
              <a:rPr sz="1800" i="1" dirty="0">
                <a:latin typeface="Cambria"/>
                <a:cs typeface="Cambria"/>
              </a:rPr>
              <a:t> be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presented 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through</a:t>
            </a:r>
            <a:r>
              <a:rPr sz="1800" i="1" spc="-10" dirty="0">
                <a:latin typeface="Cambria"/>
                <a:cs typeface="Cambria"/>
              </a:rPr>
              <a:t> program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level</a:t>
            </a:r>
            <a:r>
              <a:rPr sz="1800" i="1" spc="-5" dirty="0">
                <a:latin typeface="Cambria"/>
                <a:cs typeface="Cambria"/>
              </a:rPr>
              <a:t> Course-PO&amp;PSO</a:t>
            </a:r>
            <a:r>
              <a:rPr sz="1800" i="1" spc="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matrices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as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indicated.)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5954" y="197424"/>
            <a:ext cx="9046210" cy="742315"/>
            <a:chOff x="585954" y="197424"/>
            <a:chExt cx="9046210" cy="742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54" y="808499"/>
              <a:ext cx="7873031" cy="926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2172" y="833246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9F8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2713" y="272033"/>
            <a:ext cx="69970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Criterion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3:</a:t>
            </a:r>
            <a:r>
              <a:rPr sz="2600" spc="-15" dirty="0">
                <a:solidFill>
                  <a:srgbClr val="996633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Outcome-Based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Assessment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8389" y="1161796"/>
            <a:ext cx="7466330" cy="76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spc="5" dirty="0">
                <a:latin typeface="Cambria"/>
                <a:cs typeface="Cambria"/>
              </a:rPr>
              <a:t>PO</a:t>
            </a:r>
            <a:r>
              <a:rPr sz="1900" i="1" spc="-40" dirty="0">
                <a:latin typeface="Cambria"/>
                <a:cs typeface="Cambria"/>
              </a:rPr>
              <a:t> </a:t>
            </a:r>
            <a:r>
              <a:rPr sz="1900" i="1" dirty="0">
                <a:latin typeface="Cambria"/>
                <a:cs typeface="Cambria"/>
              </a:rPr>
              <a:t>and</a:t>
            </a:r>
            <a:r>
              <a:rPr sz="1900" i="1" spc="-30" dirty="0">
                <a:latin typeface="Cambria"/>
                <a:cs typeface="Cambria"/>
              </a:rPr>
              <a:t> </a:t>
            </a:r>
            <a:r>
              <a:rPr sz="1900" i="1" spc="-5" dirty="0">
                <a:latin typeface="Cambria"/>
                <a:cs typeface="Cambria"/>
              </a:rPr>
              <a:t>PSO</a:t>
            </a:r>
            <a:r>
              <a:rPr sz="1900" i="1" spc="-35" dirty="0">
                <a:latin typeface="Cambria"/>
                <a:cs typeface="Cambria"/>
              </a:rPr>
              <a:t> </a:t>
            </a:r>
            <a:r>
              <a:rPr sz="1900" i="1" spc="-10" dirty="0">
                <a:latin typeface="Cambria"/>
                <a:cs typeface="Cambria"/>
              </a:rPr>
              <a:t>Attainment:</a:t>
            </a:r>
            <a:endParaRPr sz="1900">
              <a:latin typeface="Cambria"/>
              <a:cs typeface="Cambria"/>
            </a:endParaRPr>
          </a:p>
          <a:p>
            <a:pPr marL="367665">
              <a:lnSpc>
                <a:spcPct val="100000"/>
              </a:lnSpc>
              <a:spcBef>
                <a:spcPts val="1390"/>
              </a:spcBef>
            </a:pP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i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No.3.8.1:</a:t>
            </a:r>
            <a:r>
              <a:rPr sz="1800" i="1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5" dirty="0">
                <a:solidFill>
                  <a:srgbClr val="00AF50"/>
                </a:solidFill>
                <a:latin typeface="Cambria"/>
                <a:cs typeface="Cambria"/>
              </a:rPr>
              <a:t>PO</a:t>
            </a:r>
            <a:r>
              <a:rPr sz="1800" i="1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and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PSO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attainment</a:t>
            </a:r>
            <a:r>
              <a:rPr sz="1800" i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value</a:t>
            </a:r>
            <a:r>
              <a:rPr sz="1800" i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using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AF50"/>
                </a:solidFill>
                <a:latin typeface="Cambria"/>
                <a:cs typeface="Cambria"/>
              </a:rPr>
              <a:t>direct</a:t>
            </a:r>
            <a:r>
              <a:rPr sz="1800" i="1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assessment tools.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0844" y="4234153"/>
            <a:ext cx="8362315" cy="187896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865"/>
              </a:spcBef>
            </a:pPr>
            <a:r>
              <a:rPr sz="1700" i="1" spc="-10" dirty="0">
                <a:latin typeface="Cambria"/>
                <a:cs typeface="Cambria"/>
              </a:rPr>
              <a:t>Add</a:t>
            </a:r>
            <a:r>
              <a:rPr sz="1700" i="1" dirty="0">
                <a:latin typeface="Cambria"/>
                <a:cs typeface="Cambria"/>
              </a:rPr>
              <a:t> </a:t>
            </a:r>
            <a:r>
              <a:rPr sz="1700" i="1" spc="-10" dirty="0">
                <a:latin typeface="Cambria"/>
                <a:cs typeface="Cambria"/>
              </a:rPr>
              <a:t>more</a:t>
            </a:r>
            <a:r>
              <a:rPr sz="1700" i="1" spc="5" dirty="0">
                <a:latin typeface="Cambria"/>
                <a:cs typeface="Cambria"/>
              </a:rPr>
              <a:t> </a:t>
            </a:r>
            <a:r>
              <a:rPr sz="1700" i="1" spc="-10" dirty="0">
                <a:latin typeface="Cambria"/>
                <a:cs typeface="Cambria"/>
              </a:rPr>
              <a:t>columns</a:t>
            </a:r>
            <a:r>
              <a:rPr sz="1700" i="1" spc="25" dirty="0">
                <a:latin typeface="Cambria"/>
                <a:cs typeface="Cambria"/>
              </a:rPr>
              <a:t> </a:t>
            </a:r>
            <a:r>
              <a:rPr sz="1700" i="1" spc="-5" dirty="0">
                <a:latin typeface="Cambria"/>
                <a:cs typeface="Cambria"/>
              </a:rPr>
              <a:t>as</a:t>
            </a:r>
            <a:r>
              <a:rPr sz="1700" i="1" spc="5" dirty="0">
                <a:latin typeface="Cambria"/>
                <a:cs typeface="Cambria"/>
              </a:rPr>
              <a:t> </a:t>
            </a:r>
            <a:r>
              <a:rPr sz="1700" i="1" spc="-10" dirty="0">
                <a:latin typeface="Cambria"/>
                <a:cs typeface="Cambria"/>
              </a:rPr>
              <a:t>needed</a:t>
            </a:r>
            <a:r>
              <a:rPr sz="1700" i="1" spc="10" dirty="0">
                <a:latin typeface="Cambria"/>
                <a:cs typeface="Cambria"/>
              </a:rPr>
              <a:t> </a:t>
            </a:r>
            <a:r>
              <a:rPr sz="1700" i="1" spc="-10" dirty="0">
                <a:latin typeface="Cambria"/>
                <a:cs typeface="Cambria"/>
              </a:rPr>
              <a:t>for</a:t>
            </a:r>
            <a:r>
              <a:rPr sz="1700" i="1" spc="10" dirty="0">
                <a:latin typeface="Cambria"/>
                <a:cs typeface="Cambria"/>
              </a:rPr>
              <a:t> </a:t>
            </a:r>
            <a:r>
              <a:rPr sz="1700" i="1" spc="-5" dirty="0">
                <a:latin typeface="Cambria"/>
                <a:cs typeface="Cambria"/>
              </a:rPr>
              <a:t>PSOs</a:t>
            </a:r>
            <a:r>
              <a:rPr sz="1700" i="1" spc="5" dirty="0">
                <a:latin typeface="Cambria"/>
                <a:cs typeface="Cambria"/>
              </a:rPr>
              <a:t> </a:t>
            </a:r>
            <a:r>
              <a:rPr sz="1700" i="1" spc="-5" dirty="0">
                <a:latin typeface="Cambria"/>
                <a:cs typeface="Cambria"/>
              </a:rPr>
              <a:t>if</a:t>
            </a:r>
            <a:r>
              <a:rPr sz="1700" i="1" spc="5" dirty="0">
                <a:latin typeface="Cambria"/>
                <a:cs typeface="Cambria"/>
              </a:rPr>
              <a:t> </a:t>
            </a:r>
            <a:r>
              <a:rPr sz="1700" i="1" spc="-30" dirty="0">
                <a:latin typeface="Cambria"/>
                <a:cs typeface="Cambria"/>
              </a:rPr>
              <a:t>any.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500" b="1" spc="-10" dirty="0">
                <a:solidFill>
                  <a:srgbClr val="404040"/>
                </a:solidFill>
                <a:latin typeface="Cambria"/>
                <a:cs typeface="Cambria"/>
              </a:rPr>
              <a:t>Note:</a:t>
            </a:r>
            <a:endParaRPr sz="1500">
              <a:latin typeface="Cambria"/>
              <a:cs typeface="Cambria"/>
            </a:endParaRPr>
          </a:p>
          <a:p>
            <a:pPr marL="909955" marR="5080" indent="-342900" algn="just">
              <a:lnSpc>
                <a:spcPts val="1620"/>
              </a:lnSpc>
              <a:spcBef>
                <a:spcPts val="430"/>
              </a:spcBef>
              <a:buClr>
                <a:srgbClr val="A42F0F"/>
              </a:buClr>
              <a:buFont typeface="Wingdings"/>
              <a:buChar char=""/>
              <a:tabLst>
                <a:tab pos="910590" algn="l"/>
              </a:tabLst>
            </a:pP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C101, C102 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are indicative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courses in the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first </a:t>
            </a:r>
            <a:r>
              <a:rPr sz="1500" spc="-35" dirty="0">
                <a:solidFill>
                  <a:srgbClr val="404040"/>
                </a:solidFill>
                <a:latin typeface="Cambria"/>
                <a:cs typeface="Cambria"/>
              </a:rPr>
              <a:t>year. </a:t>
            </a:r>
            <a:r>
              <a:rPr sz="1500" spc="-20" dirty="0">
                <a:solidFill>
                  <a:srgbClr val="404040"/>
                </a:solidFill>
                <a:latin typeface="Cambria"/>
                <a:cs typeface="Cambria"/>
              </a:rPr>
              <a:t>Similarly,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C409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is final 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year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course. First </a:t>
            </a:r>
            <a:r>
              <a:rPr sz="15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numeric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digit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indicates 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year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study and remaining 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two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digits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indicate course nos.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in the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respective</a:t>
            </a:r>
            <a:r>
              <a:rPr sz="1500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year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of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30" dirty="0">
                <a:solidFill>
                  <a:srgbClr val="404040"/>
                </a:solidFill>
                <a:latin typeface="Cambria"/>
                <a:cs typeface="Cambria"/>
              </a:rPr>
              <a:t>study.</a:t>
            </a:r>
            <a:endParaRPr sz="1500">
              <a:latin typeface="Cambria"/>
              <a:cs typeface="Cambria"/>
            </a:endParaRPr>
          </a:p>
          <a:p>
            <a:pPr marL="910590" indent="-342900" algn="just">
              <a:lnSpc>
                <a:spcPts val="1710"/>
              </a:lnSpc>
              <a:spcBef>
                <a:spcPts val="590"/>
              </a:spcBef>
              <a:buClr>
                <a:srgbClr val="A42F0F"/>
              </a:buClr>
              <a:buFont typeface="Wingdings"/>
              <a:buChar char=""/>
              <a:tabLst>
                <a:tab pos="910590" algn="l"/>
              </a:tabLst>
            </a:pP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Direct</a:t>
            </a:r>
            <a:r>
              <a:rPr sz="1500" spc="5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attainment</a:t>
            </a:r>
            <a:r>
              <a:rPr sz="1500" spc="5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1500" spc="5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1500" spc="5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PO/PSO</a:t>
            </a:r>
            <a:r>
              <a:rPr sz="1500" spc="5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1500" spc="56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determined</a:t>
            </a:r>
            <a:r>
              <a:rPr sz="1500" spc="5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by</a:t>
            </a:r>
            <a:r>
              <a:rPr sz="1500" spc="5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taking</a:t>
            </a:r>
            <a:r>
              <a:rPr sz="1500" spc="56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15" dirty="0">
                <a:solidFill>
                  <a:srgbClr val="404040"/>
                </a:solidFill>
                <a:latin typeface="Cambria"/>
                <a:cs typeface="Cambria"/>
              </a:rPr>
              <a:t>average</a:t>
            </a:r>
            <a:r>
              <a:rPr sz="1500" spc="5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across</a:t>
            </a:r>
            <a:r>
              <a:rPr sz="1500" spc="5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all</a:t>
            </a:r>
            <a:r>
              <a:rPr sz="1500" spc="57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courses</a:t>
            </a:r>
            <a:endParaRPr sz="1500">
              <a:latin typeface="Cambria"/>
              <a:cs typeface="Cambria"/>
            </a:endParaRPr>
          </a:p>
          <a:p>
            <a:pPr marL="909955" algn="just">
              <a:lnSpc>
                <a:spcPts val="1710"/>
              </a:lnSpc>
            </a:pP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addressing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that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 PO/PSO.</a:t>
            </a:r>
            <a:endParaRPr sz="15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48994" y="2036317"/>
          <a:ext cx="7493000" cy="2237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54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07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Course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PO4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PO5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PO6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PO7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PO8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PO9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PO10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PO11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C101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C102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…….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C409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Direct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Attainment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585954" y="197424"/>
            <a:ext cx="9046210" cy="742315"/>
            <a:chOff x="585954" y="197424"/>
            <a:chExt cx="9046210" cy="7423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54" y="808499"/>
              <a:ext cx="7873031" cy="926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172" y="833246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9F8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32713" y="272033"/>
            <a:ext cx="69970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Criterion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3:</a:t>
            </a:r>
            <a:r>
              <a:rPr sz="2600" spc="-15" dirty="0">
                <a:solidFill>
                  <a:srgbClr val="996633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Outcome-Based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Assessment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827" y="1264920"/>
            <a:ext cx="7539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3.8.2:</a:t>
            </a:r>
            <a:r>
              <a:rPr sz="1800" spc="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PO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and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PSO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attainment </a:t>
            </a:r>
            <a:r>
              <a:rPr sz="1800" spc="-15" dirty="0">
                <a:solidFill>
                  <a:srgbClr val="00AF50"/>
                </a:solidFill>
                <a:latin typeface="Cambria"/>
                <a:cs typeface="Cambria"/>
              </a:rPr>
              <a:t>value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using indirect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assessment tools.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6563" y="4283455"/>
            <a:ext cx="8282940" cy="1755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mbria"/>
                <a:cs typeface="Cambria"/>
              </a:rPr>
              <a:t>Add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more columns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as </a:t>
            </a:r>
            <a:r>
              <a:rPr sz="1800" i="1" spc="-5" dirty="0">
                <a:latin typeface="Cambria"/>
                <a:cs typeface="Cambria"/>
              </a:rPr>
              <a:t>needed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for PSOs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if </a:t>
            </a:r>
            <a:r>
              <a:rPr sz="1800" i="1" spc="-25" dirty="0">
                <a:latin typeface="Cambria"/>
                <a:cs typeface="Cambria"/>
              </a:rPr>
              <a:t>any.</a:t>
            </a:r>
            <a:endParaRPr sz="1800">
              <a:latin typeface="Cambria"/>
              <a:cs typeface="Cambria"/>
            </a:endParaRPr>
          </a:p>
          <a:p>
            <a:pPr marL="138430">
              <a:lnSpc>
                <a:spcPct val="100000"/>
              </a:lnSpc>
              <a:spcBef>
                <a:spcPts val="1255"/>
              </a:spcBef>
            </a:pPr>
            <a:r>
              <a:rPr sz="1600" b="1" spc="-10" dirty="0">
                <a:solidFill>
                  <a:srgbClr val="404040"/>
                </a:solidFill>
                <a:latin typeface="Cambria"/>
                <a:cs typeface="Cambria"/>
              </a:rPr>
              <a:t>Note:</a:t>
            </a:r>
            <a:endParaRPr sz="1600">
              <a:latin typeface="Cambria"/>
              <a:cs typeface="Cambria"/>
            </a:endParaRPr>
          </a:p>
          <a:p>
            <a:pPr marL="761365" indent="-713105">
              <a:lnSpc>
                <a:spcPct val="100000"/>
              </a:lnSpc>
              <a:spcBef>
                <a:spcPts val="610"/>
              </a:spcBef>
              <a:buClr>
                <a:srgbClr val="A42F0F"/>
              </a:buClr>
              <a:buFont typeface="Wingdings"/>
              <a:buChar char=""/>
              <a:tabLst>
                <a:tab pos="761365" algn="l"/>
                <a:tab pos="762000" algn="l"/>
              </a:tabLst>
            </a:pP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Mention</a:t>
            </a:r>
            <a:r>
              <a:rPr sz="1600" spc="-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type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of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survey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conducted</a:t>
            </a:r>
            <a:r>
              <a:rPr sz="1600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location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of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its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source.</a:t>
            </a:r>
            <a:endParaRPr sz="1600">
              <a:latin typeface="Cambria"/>
              <a:cs typeface="Cambria"/>
            </a:endParaRPr>
          </a:p>
          <a:p>
            <a:pPr marL="761365" marR="5080" indent="-712470">
              <a:lnSpc>
                <a:spcPct val="150000"/>
              </a:lnSpc>
              <a:buClr>
                <a:srgbClr val="A42F0F"/>
              </a:buClr>
              <a:buFont typeface="Wingdings"/>
              <a:buChar char=""/>
              <a:tabLst>
                <a:tab pos="761365" algn="l"/>
                <a:tab pos="762000" algn="l"/>
              </a:tabLst>
            </a:pP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Indirect</a:t>
            </a:r>
            <a:r>
              <a:rPr sz="1600" spc="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attainment</a:t>
            </a:r>
            <a:r>
              <a:rPr sz="1600" spc="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404040"/>
                </a:solidFill>
                <a:latin typeface="Cambria"/>
                <a:cs typeface="Cambria"/>
              </a:rPr>
              <a:t>level</a:t>
            </a:r>
            <a:r>
              <a:rPr sz="1600" spc="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1600" spc="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a</a:t>
            </a:r>
            <a:r>
              <a:rPr sz="1600" spc="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PO/PSO</a:t>
            </a:r>
            <a:r>
              <a:rPr sz="1600" spc="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is</a:t>
            </a:r>
            <a:r>
              <a:rPr sz="1600" spc="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determined</a:t>
            </a:r>
            <a:r>
              <a:rPr sz="1600" spc="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based</a:t>
            </a:r>
            <a:r>
              <a:rPr sz="1600" spc="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on</a:t>
            </a:r>
            <a:r>
              <a:rPr sz="1600" spc="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1600" spc="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student</a:t>
            </a:r>
            <a:r>
              <a:rPr sz="1600" spc="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exit</a:t>
            </a:r>
            <a:r>
              <a:rPr sz="1600" spc="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surveys, </a:t>
            </a:r>
            <a:r>
              <a:rPr sz="1600" spc="-3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employer</a:t>
            </a:r>
            <a:r>
              <a:rPr sz="1600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surveys,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etc.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40167" y="1662176"/>
          <a:ext cx="7666990" cy="2451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9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531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the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5" dirty="0">
                          <a:latin typeface="Cambria"/>
                          <a:cs typeface="Cambria"/>
                        </a:rPr>
                        <a:t>Survey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PO4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PO5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PO6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PO7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PO8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PO9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PO10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PO11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Survey-1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Survey-2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Survey-3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……..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 marR="2990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Indirect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tta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nment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585954" y="197424"/>
            <a:ext cx="9046210" cy="742315"/>
            <a:chOff x="585954" y="197424"/>
            <a:chExt cx="9046210" cy="7423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54" y="808499"/>
              <a:ext cx="7873031" cy="926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172" y="833246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9F8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32713" y="272033"/>
            <a:ext cx="69970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Criterion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3:</a:t>
            </a:r>
            <a:r>
              <a:rPr sz="2600" spc="-15" dirty="0">
                <a:solidFill>
                  <a:srgbClr val="996633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Outcome-Based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Assessment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2801" y="1392935"/>
            <a:ext cx="5196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3.8.3:</a:t>
            </a:r>
            <a:r>
              <a:rPr sz="1800" spc="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00AF50"/>
                </a:solidFill>
                <a:latin typeface="Cambria"/>
                <a:cs typeface="Cambria"/>
              </a:rPr>
              <a:t>Overall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 PO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and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PSO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attainment </a:t>
            </a:r>
            <a:r>
              <a:rPr sz="1800" spc="-15" dirty="0">
                <a:solidFill>
                  <a:srgbClr val="00AF50"/>
                </a:solidFill>
                <a:latin typeface="Cambria"/>
                <a:cs typeface="Cambria"/>
              </a:rPr>
              <a:t>value.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8422" y="3939032"/>
            <a:ext cx="4217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mbria"/>
                <a:cs typeface="Cambria"/>
              </a:rPr>
              <a:t>Add</a:t>
            </a:r>
            <a:r>
              <a:rPr sz="1800" i="1" spc="-15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more columns</a:t>
            </a:r>
            <a:r>
              <a:rPr sz="1800" i="1" spc="-20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as </a:t>
            </a:r>
            <a:r>
              <a:rPr sz="1800" i="1" spc="-5" dirty="0">
                <a:latin typeface="Cambria"/>
                <a:cs typeface="Cambria"/>
              </a:rPr>
              <a:t>needed</a:t>
            </a:r>
            <a:r>
              <a:rPr sz="1800" i="1" spc="-1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for PSOs</a:t>
            </a:r>
            <a:r>
              <a:rPr sz="1800" i="1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if </a:t>
            </a:r>
            <a:r>
              <a:rPr sz="1800" i="1" spc="-25" dirty="0">
                <a:latin typeface="Cambria"/>
                <a:cs typeface="Cambria"/>
              </a:rPr>
              <a:t>any.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68703" y="1865376"/>
          <a:ext cx="7458075" cy="2054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81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51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Assessment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PO4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PO5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PO6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PO7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PO8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PO9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PO10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PO11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 marR="2616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Direct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tta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nment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 marR="2616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0" dirty="0">
                          <a:latin typeface="Cambria"/>
                          <a:cs typeface="Cambria"/>
                        </a:rPr>
                        <a:t>Indirect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tta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nment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15" dirty="0">
                          <a:latin typeface="Cambria"/>
                          <a:cs typeface="Cambria"/>
                        </a:rPr>
                        <a:t>Overall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Attainment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585954" y="197424"/>
            <a:ext cx="9046210" cy="742315"/>
            <a:chOff x="585954" y="197424"/>
            <a:chExt cx="9046210" cy="7423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954" y="808499"/>
              <a:ext cx="7873031" cy="926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172" y="833246"/>
              <a:ext cx="7807325" cy="0"/>
            </a:xfrm>
            <a:custGeom>
              <a:avLst/>
              <a:gdLst/>
              <a:ahLst/>
              <a:cxnLst/>
              <a:rect l="l" t="t" r="r" b="b"/>
              <a:pathLst>
                <a:path w="7807325">
                  <a:moveTo>
                    <a:pt x="0" y="0"/>
                  </a:moveTo>
                  <a:lnTo>
                    <a:pt x="7807325" y="0"/>
                  </a:lnTo>
                </a:path>
              </a:pathLst>
            </a:custGeom>
            <a:ln w="22098">
              <a:solidFill>
                <a:srgbClr val="9F83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32713" y="272033"/>
            <a:ext cx="69970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Criterion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3:</a:t>
            </a:r>
            <a:r>
              <a:rPr sz="2600" spc="-15" dirty="0">
                <a:solidFill>
                  <a:srgbClr val="996633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Outcome-Based</a:t>
            </a:r>
            <a:r>
              <a:rPr sz="2600" spc="-5" dirty="0">
                <a:solidFill>
                  <a:srgbClr val="996633"/>
                </a:solidFill>
                <a:latin typeface="Cambria"/>
                <a:cs typeface="Cambria"/>
              </a:rPr>
              <a:t> Assessment </a:t>
            </a:r>
            <a:r>
              <a:rPr sz="2600" spc="-10" dirty="0">
                <a:solidFill>
                  <a:srgbClr val="996633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472" y="1066798"/>
            <a:ext cx="7181088" cy="57668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5572" y="178562"/>
            <a:ext cx="63417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55" dirty="0">
                <a:solidFill>
                  <a:srgbClr val="C00000"/>
                </a:solidFill>
                <a:latin typeface="Verdana"/>
                <a:cs typeface="Verdana"/>
              </a:rPr>
              <a:t>Example</a:t>
            </a:r>
            <a:r>
              <a:rPr sz="2600" b="0" spc="-17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10" dirty="0">
                <a:solidFill>
                  <a:srgbClr val="C00000"/>
                </a:solidFill>
                <a:latin typeface="Verdana"/>
                <a:cs typeface="Verdana"/>
              </a:rPr>
              <a:t>of</a:t>
            </a:r>
            <a:r>
              <a:rPr sz="2600" b="0" spc="-19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-10" dirty="0">
                <a:solidFill>
                  <a:srgbClr val="C00000"/>
                </a:solidFill>
                <a:latin typeface="Verdana"/>
                <a:cs typeface="Verdana"/>
              </a:rPr>
              <a:t>CO-attainment</a:t>
            </a:r>
            <a:r>
              <a:rPr sz="2600" b="0" spc="-19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-105" dirty="0">
                <a:solidFill>
                  <a:srgbClr val="C00000"/>
                </a:solidFill>
                <a:latin typeface="Verdana"/>
                <a:cs typeface="Verdana"/>
              </a:rPr>
              <a:t>for</a:t>
            </a:r>
            <a:r>
              <a:rPr sz="2600" b="0" spc="-19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210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2600" b="0" spc="-19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-30" dirty="0">
                <a:solidFill>
                  <a:srgbClr val="C00000"/>
                </a:solidFill>
                <a:latin typeface="Verdana"/>
                <a:cs typeface="Verdana"/>
              </a:rPr>
              <a:t>course</a:t>
            </a:r>
            <a:endParaRPr sz="2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8856" y="566927"/>
            <a:ext cx="2535936" cy="221894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2455" y="743711"/>
            <a:ext cx="7973568" cy="58887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5572" y="178562"/>
            <a:ext cx="63417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55" dirty="0">
                <a:solidFill>
                  <a:srgbClr val="C00000"/>
                </a:solidFill>
                <a:latin typeface="Verdana"/>
                <a:cs typeface="Verdana"/>
              </a:rPr>
              <a:t>Example</a:t>
            </a:r>
            <a:r>
              <a:rPr sz="2600" b="0" spc="-17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10" dirty="0">
                <a:solidFill>
                  <a:srgbClr val="C00000"/>
                </a:solidFill>
                <a:latin typeface="Verdana"/>
                <a:cs typeface="Verdana"/>
              </a:rPr>
              <a:t>of</a:t>
            </a:r>
            <a:r>
              <a:rPr sz="2600" b="0" spc="-19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-10" dirty="0">
                <a:solidFill>
                  <a:srgbClr val="C00000"/>
                </a:solidFill>
                <a:latin typeface="Verdana"/>
                <a:cs typeface="Verdana"/>
              </a:rPr>
              <a:t>CO-attainment</a:t>
            </a:r>
            <a:r>
              <a:rPr sz="2600" b="0" spc="-19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-105" dirty="0">
                <a:solidFill>
                  <a:srgbClr val="C00000"/>
                </a:solidFill>
                <a:latin typeface="Verdana"/>
                <a:cs typeface="Verdana"/>
              </a:rPr>
              <a:t>for</a:t>
            </a:r>
            <a:r>
              <a:rPr sz="2600" b="0" spc="-19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210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2600" b="0" spc="-19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-30" dirty="0">
                <a:solidFill>
                  <a:srgbClr val="C00000"/>
                </a:solidFill>
                <a:latin typeface="Verdana"/>
                <a:cs typeface="Verdana"/>
              </a:rPr>
              <a:t>course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663" y="761998"/>
            <a:ext cx="7254240" cy="6095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5572" y="178562"/>
            <a:ext cx="63417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55" dirty="0">
                <a:solidFill>
                  <a:srgbClr val="C00000"/>
                </a:solidFill>
                <a:latin typeface="Verdana"/>
                <a:cs typeface="Verdana"/>
              </a:rPr>
              <a:t>Example</a:t>
            </a:r>
            <a:r>
              <a:rPr sz="2600" b="0" spc="-17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10" dirty="0">
                <a:solidFill>
                  <a:srgbClr val="C00000"/>
                </a:solidFill>
                <a:latin typeface="Verdana"/>
                <a:cs typeface="Verdana"/>
              </a:rPr>
              <a:t>of</a:t>
            </a:r>
            <a:r>
              <a:rPr sz="2600" b="0" spc="-19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-10" dirty="0">
                <a:solidFill>
                  <a:srgbClr val="C00000"/>
                </a:solidFill>
                <a:latin typeface="Verdana"/>
                <a:cs typeface="Verdana"/>
              </a:rPr>
              <a:t>CO-attainment</a:t>
            </a:r>
            <a:r>
              <a:rPr sz="2600" b="0" spc="-19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-105" dirty="0">
                <a:solidFill>
                  <a:srgbClr val="C00000"/>
                </a:solidFill>
                <a:latin typeface="Verdana"/>
                <a:cs typeface="Verdana"/>
              </a:rPr>
              <a:t>for</a:t>
            </a:r>
            <a:r>
              <a:rPr sz="2600" b="0" spc="-19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210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2600" b="0" spc="-19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-30" dirty="0">
                <a:solidFill>
                  <a:srgbClr val="C00000"/>
                </a:solidFill>
                <a:latin typeface="Verdana"/>
                <a:cs typeface="Verdana"/>
              </a:rPr>
              <a:t>course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5816" y="859534"/>
            <a:ext cx="7321296" cy="59375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5572" y="178562"/>
            <a:ext cx="634174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b="0" spc="-55" dirty="0">
                <a:solidFill>
                  <a:srgbClr val="C00000"/>
                </a:solidFill>
                <a:latin typeface="Verdana"/>
                <a:cs typeface="Verdana"/>
              </a:rPr>
              <a:t>Example</a:t>
            </a:r>
            <a:r>
              <a:rPr sz="2600" b="0" spc="-17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10" dirty="0">
                <a:solidFill>
                  <a:srgbClr val="C00000"/>
                </a:solidFill>
                <a:latin typeface="Verdana"/>
                <a:cs typeface="Verdana"/>
              </a:rPr>
              <a:t>of</a:t>
            </a:r>
            <a:r>
              <a:rPr sz="2600" b="0" spc="-19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-10" dirty="0">
                <a:solidFill>
                  <a:srgbClr val="C00000"/>
                </a:solidFill>
                <a:latin typeface="Verdana"/>
                <a:cs typeface="Verdana"/>
              </a:rPr>
              <a:t>CO-attainment</a:t>
            </a:r>
            <a:r>
              <a:rPr sz="2600" b="0" spc="-19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-105" dirty="0">
                <a:solidFill>
                  <a:srgbClr val="C00000"/>
                </a:solidFill>
                <a:latin typeface="Verdana"/>
                <a:cs typeface="Verdana"/>
              </a:rPr>
              <a:t>for</a:t>
            </a:r>
            <a:r>
              <a:rPr sz="2600" b="0" spc="-19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210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2600" b="0" spc="-19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600" b="0" spc="-30" dirty="0">
                <a:solidFill>
                  <a:srgbClr val="C00000"/>
                </a:solidFill>
                <a:latin typeface="Verdana"/>
                <a:cs typeface="Verdana"/>
              </a:rPr>
              <a:t>course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43710"/>
            <a:ext cx="9385300" cy="6114415"/>
            <a:chOff x="0" y="743710"/>
            <a:chExt cx="9385300" cy="6114415"/>
          </a:xfrm>
        </p:grpSpPr>
        <p:sp>
          <p:nvSpPr>
            <p:cNvPr id="3" name="object 3"/>
            <p:cNvSpPr/>
            <p:nvPr/>
          </p:nvSpPr>
          <p:spPr>
            <a:xfrm>
              <a:off x="0" y="4321392"/>
              <a:ext cx="1485265" cy="782320"/>
            </a:xfrm>
            <a:custGeom>
              <a:avLst/>
              <a:gdLst/>
              <a:ahLst/>
              <a:cxnLst/>
              <a:rect l="l" t="t" r="r" b="b"/>
              <a:pathLst>
                <a:path w="1485265" h="782320">
                  <a:moveTo>
                    <a:pt x="0" y="0"/>
                  </a:moveTo>
                  <a:lnTo>
                    <a:pt x="0" y="780983"/>
                  </a:lnTo>
                  <a:lnTo>
                    <a:pt x="1055852" y="781721"/>
                  </a:lnTo>
                  <a:lnTo>
                    <a:pt x="1066322" y="780914"/>
                  </a:lnTo>
                  <a:lnTo>
                    <a:pt x="1074889" y="778784"/>
                  </a:lnTo>
                  <a:lnTo>
                    <a:pt x="1081552" y="775774"/>
                  </a:lnTo>
                  <a:lnTo>
                    <a:pt x="1086307" y="772323"/>
                  </a:lnTo>
                  <a:lnTo>
                    <a:pt x="1086307" y="767624"/>
                  </a:lnTo>
                  <a:lnTo>
                    <a:pt x="1091387" y="767624"/>
                  </a:lnTo>
                  <a:lnTo>
                    <a:pt x="1477518" y="411135"/>
                  </a:lnTo>
                  <a:lnTo>
                    <a:pt x="1483233" y="402565"/>
                  </a:lnTo>
                  <a:lnTo>
                    <a:pt x="1485138" y="391815"/>
                  </a:lnTo>
                  <a:lnTo>
                    <a:pt x="1483233" y="380185"/>
                  </a:lnTo>
                  <a:lnTo>
                    <a:pt x="1477518" y="368971"/>
                  </a:lnTo>
                  <a:lnTo>
                    <a:pt x="1091387" y="17181"/>
                  </a:lnTo>
                  <a:lnTo>
                    <a:pt x="1091387" y="12355"/>
                  </a:lnTo>
                  <a:lnTo>
                    <a:pt x="1086307" y="12355"/>
                  </a:lnTo>
                  <a:lnTo>
                    <a:pt x="1081552" y="8978"/>
                  </a:lnTo>
                  <a:lnTo>
                    <a:pt x="1074889" y="6005"/>
                  </a:lnTo>
                  <a:lnTo>
                    <a:pt x="1066322" y="3890"/>
                  </a:lnTo>
                  <a:lnTo>
                    <a:pt x="1055852" y="3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1623" y="743710"/>
              <a:ext cx="8583168" cy="61142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18328" y="1865756"/>
              <a:ext cx="422275" cy="344805"/>
            </a:xfrm>
            <a:custGeom>
              <a:avLst/>
              <a:gdLst/>
              <a:ahLst/>
              <a:cxnLst/>
              <a:rect l="l" t="t" r="r" b="b"/>
              <a:pathLst>
                <a:path w="422275" h="344805">
                  <a:moveTo>
                    <a:pt x="0" y="172212"/>
                  </a:moveTo>
                  <a:lnTo>
                    <a:pt x="5573" y="132721"/>
                  </a:lnTo>
                  <a:lnTo>
                    <a:pt x="21451" y="96471"/>
                  </a:lnTo>
                  <a:lnTo>
                    <a:pt x="46366" y="64496"/>
                  </a:lnTo>
                  <a:lnTo>
                    <a:pt x="79052" y="37828"/>
                  </a:lnTo>
                  <a:lnTo>
                    <a:pt x="118243" y="17501"/>
                  </a:lnTo>
                  <a:lnTo>
                    <a:pt x="162672" y="4547"/>
                  </a:lnTo>
                  <a:lnTo>
                    <a:pt x="211074" y="0"/>
                  </a:lnTo>
                  <a:lnTo>
                    <a:pt x="259475" y="4547"/>
                  </a:lnTo>
                  <a:lnTo>
                    <a:pt x="303904" y="17501"/>
                  </a:lnTo>
                  <a:lnTo>
                    <a:pt x="343095" y="37828"/>
                  </a:lnTo>
                  <a:lnTo>
                    <a:pt x="375781" y="64496"/>
                  </a:lnTo>
                  <a:lnTo>
                    <a:pt x="400696" y="96471"/>
                  </a:lnTo>
                  <a:lnTo>
                    <a:pt x="416574" y="132721"/>
                  </a:lnTo>
                  <a:lnTo>
                    <a:pt x="422148" y="172212"/>
                  </a:lnTo>
                  <a:lnTo>
                    <a:pt x="416574" y="211702"/>
                  </a:lnTo>
                  <a:lnTo>
                    <a:pt x="400696" y="247952"/>
                  </a:lnTo>
                  <a:lnTo>
                    <a:pt x="375781" y="279927"/>
                  </a:lnTo>
                  <a:lnTo>
                    <a:pt x="343095" y="306595"/>
                  </a:lnTo>
                  <a:lnTo>
                    <a:pt x="303904" y="326922"/>
                  </a:lnTo>
                  <a:lnTo>
                    <a:pt x="259475" y="339876"/>
                  </a:lnTo>
                  <a:lnTo>
                    <a:pt x="211074" y="344423"/>
                  </a:lnTo>
                  <a:lnTo>
                    <a:pt x="162672" y="339876"/>
                  </a:lnTo>
                  <a:lnTo>
                    <a:pt x="118243" y="326922"/>
                  </a:lnTo>
                  <a:lnTo>
                    <a:pt x="79052" y="306595"/>
                  </a:lnTo>
                  <a:lnTo>
                    <a:pt x="46366" y="279927"/>
                  </a:lnTo>
                  <a:lnTo>
                    <a:pt x="21451" y="247952"/>
                  </a:lnTo>
                  <a:lnTo>
                    <a:pt x="5573" y="211702"/>
                  </a:lnTo>
                  <a:lnTo>
                    <a:pt x="0" y="172212"/>
                  </a:lnTo>
                  <a:close/>
                </a:path>
              </a:pathLst>
            </a:custGeom>
            <a:ln w="25146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4855" y="226567"/>
            <a:ext cx="33845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195" dirty="0">
                <a:solidFill>
                  <a:srgbClr val="FF0000"/>
                </a:solidFill>
                <a:latin typeface="Cambria"/>
                <a:cs typeface="Cambria"/>
              </a:rPr>
              <a:t>Attainment</a:t>
            </a:r>
            <a:r>
              <a:rPr sz="2700" spc="3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700" spc="135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sz="2700" spc="3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700" spc="140" dirty="0">
                <a:solidFill>
                  <a:srgbClr val="FF0000"/>
                </a:solidFill>
                <a:latin typeface="Cambria"/>
                <a:cs typeface="Cambria"/>
              </a:rPr>
              <a:t>Pos:</a:t>
            </a:r>
            <a:endParaRPr sz="2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1392"/>
            <a:ext cx="1485265" cy="782320"/>
          </a:xfrm>
          <a:custGeom>
            <a:avLst/>
            <a:gdLst/>
            <a:ahLst/>
            <a:cxnLst/>
            <a:rect l="l" t="t" r="r" b="b"/>
            <a:pathLst>
              <a:path w="1485265" h="782320">
                <a:moveTo>
                  <a:pt x="0" y="0"/>
                </a:moveTo>
                <a:lnTo>
                  <a:pt x="0" y="780983"/>
                </a:lnTo>
                <a:lnTo>
                  <a:pt x="1055852" y="781721"/>
                </a:lnTo>
                <a:lnTo>
                  <a:pt x="1066322" y="780914"/>
                </a:lnTo>
                <a:lnTo>
                  <a:pt x="1074889" y="778784"/>
                </a:lnTo>
                <a:lnTo>
                  <a:pt x="1081552" y="775774"/>
                </a:lnTo>
                <a:lnTo>
                  <a:pt x="1086307" y="772323"/>
                </a:lnTo>
                <a:lnTo>
                  <a:pt x="1086307" y="767624"/>
                </a:lnTo>
                <a:lnTo>
                  <a:pt x="1091387" y="767624"/>
                </a:lnTo>
                <a:lnTo>
                  <a:pt x="1477518" y="411135"/>
                </a:lnTo>
                <a:lnTo>
                  <a:pt x="1483233" y="402565"/>
                </a:lnTo>
                <a:lnTo>
                  <a:pt x="1485138" y="391815"/>
                </a:lnTo>
                <a:lnTo>
                  <a:pt x="1483233" y="380185"/>
                </a:lnTo>
                <a:lnTo>
                  <a:pt x="1477518" y="368971"/>
                </a:lnTo>
                <a:lnTo>
                  <a:pt x="1091387" y="17181"/>
                </a:lnTo>
                <a:lnTo>
                  <a:pt x="1091387" y="12355"/>
                </a:lnTo>
                <a:lnTo>
                  <a:pt x="1086307" y="12355"/>
                </a:lnTo>
                <a:lnTo>
                  <a:pt x="1081552" y="8978"/>
                </a:lnTo>
                <a:lnTo>
                  <a:pt x="1074889" y="6005"/>
                </a:lnTo>
                <a:lnTo>
                  <a:pt x="1066322" y="3890"/>
                </a:lnTo>
                <a:lnTo>
                  <a:pt x="1055852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86700" y="0"/>
            <a:ext cx="11836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240" dirty="0">
                <a:solidFill>
                  <a:srgbClr val="FF0000"/>
                </a:solidFill>
                <a:latin typeface="Cambria"/>
                <a:cs typeface="Cambria"/>
              </a:rPr>
              <a:t>Contd…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2455" y="353568"/>
            <a:ext cx="7882128" cy="6047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7952" y="705230"/>
          <a:ext cx="9399270" cy="355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9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843">
                <a:tc>
                  <a:txBody>
                    <a:bodyPr/>
                    <a:lstStyle/>
                    <a:p>
                      <a:pPr marL="525145">
                        <a:lnSpc>
                          <a:spcPts val="1864"/>
                        </a:lnSpc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Differentiating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454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Characteristic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864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GAPC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4.0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… for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ashington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cord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Graduate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ts val="1864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GAPC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3.0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… for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ashington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cord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28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Graduate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7145" marR="88265">
                        <a:lnSpc>
                          <a:spcPct val="1071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Lifelong learning: 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Preparation</a:t>
                      </a:r>
                      <a:r>
                        <a:rPr sz="1600" strike="sngStrike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600" strike="sngStrike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trike="sngStrike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depth</a:t>
                      </a:r>
                      <a:r>
                        <a:rPr sz="1600" strike="sngStrike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600" strike="noStrike" spc="-3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continuing</a:t>
                      </a:r>
                      <a:r>
                        <a:rPr sz="1600" strike="sngStrike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trike="sngStrike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learning.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14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Duration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manner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7780" marR="43180">
                        <a:lnSpc>
                          <a:spcPct val="107000"/>
                        </a:lnSpc>
                      </a:pP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WA11: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Recognize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 need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for,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have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 preparation and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ability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i)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independent and life-long learning ii)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adaptability to new and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emerging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technologies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iii)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critical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thinking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broadest context of technological change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(WK8)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7780" marR="22860">
                        <a:lnSpc>
                          <a:spcPct val="107000"/>
                        </a:lnSpc>
                      </a:pP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WA12: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Recognize the need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for,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and have </a:t>
                      </a:r>
                      <a:r>
                        <a:rPr sz="1600" spc="-3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the preparation and ability to engage in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independent and life-long learning in the </a:t>
                      </a:r>
                      <a:r>
                        <a:rPr sz="1600" spc="-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broadest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context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technological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change.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2572" y="102362"/>
            <a:ext cx="89528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5" dirty="0">
                <a:solidFill>
                  <a:srgbClr val="000000"/>
                </a:solidFill>
              </a:rPr>
              <a:t>Washington</a:t>
            </a:r>
            <a:r>
              <a:rPr sz="2000" spc="-114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Accord</a:t>
            </a:r>
            <a:r>
              <a:rPr sz="2000" spc="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Graduate</a:t>
            </a:r>
            <a:r>
              <a:rPr sz="2000" spc="-10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Attributes</a:t>
            </a:r>
            <a:r>
              <a:rPr sz="2000" spc="20" dirty="0">
                <a:solidFill>
                  <a:srgbClr val="000000"/>
                </a:solidFill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(Revised</a:t>
            </a:r>
            <a:r>
              <a:rPr sz="2000" b="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Ver.</a:t>
            </a:r>
            <a:r>
              <a:rPr sz="2000" b="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4.0</a:t>
            </a:r>
            <a:r>
              <a:rPr sz="2000" b="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35" dirty="0">
                <a:solidFill>
                  <a:srgbClr val="000000"/>
                </a:solidFill>
                <a:latin typeface="Times New Roman"/>
                <a:cs typeface="Times New Roman"/>
              </a:rPr>
              <a:t>Vis-a-Vis</a:t>
            </a:r>
            <a:r>
              <a:rPr sz="2000"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Existing</a:t>
            </a:r>
            <a:r>
              <a:rPr sz="2000" b="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114" dirty="0">
                <a:solidFill>
                  <a:srgbClr val="000000"/>
                </a:solidFill>
                <a:latin typeface="Times New Roman"/>
                <a:cs typeface="Times New Roman"/>
              </a:rPr>
              <a:t>Ver.</a:t>
            </a:r>
            <a:r>
              <a:rPr sz="2000" b="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3.0)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0945"/>
            <a:ext cx="1479550" cy="508634"/>
          </a:xfrm>
          <a:custGeom>
            <a:avLst/>
            <a:gdLst/>
            <a:ahLst/>
            <a:cxnLst/>
            <a:rect l="l" t="t" r="r" b="b"/>
            <a:pathLst>
              <a:path w="1479550" h="508634">
                <a:moveTo>
                  <a:pt x="0" y="0"/>
                </a:moveTo>
                <a:lnTo>
                  <a:pt x="0" y="505078"/>
                </a:lnTo>
                <a:lnTo>
                  <a:pt x="1104315" y="508253"/>
                </a:lnTo>
                <a:lnTo>
                  <a:pt x="1212977" y="508253"/>
                </a:lnTo>
                <a:lnTo>
                  <a:pt x="1217993" y="503427"/>
                </a:lnTo>
                <a:lnTo>
                  <a:pt x="1219669" y="501903"/>
                </a:lnTo>
                <a:lnTo>
                  <a:pt x="1471422" y="269620"/>
                </a:lnTo>
                <a:lnTo>
                  <a:pt x="1479137" y="255333"/>
                </a:lnTo>
                <a:lnTo>
                  <a:pt x="1477208" y="248189"/>
                </a:lnTo>
                <a:lnTo>
                  <a:pt x="1471422" y="241045"/>
                </a:lnTo>
                <a:lnTo>
                  <a:pt x="1223391" y="11937"/>
                </a:lnTo>
                <a:lnTo>
                  <a:pt x="1217993" y="11937"/>
                </a:lnTo>
                <a:lnTo>
                  <a:pt x="1217993" y="7112"/>
                </a:lnTo>
                <a:lnTo>
                  <a:pt x="1212977" y="7112"/>
                </a:lnTo>
                <a:lnTo>
                  <a:pt x="1207770" y="2412"/>
                </a:lnTo>
                <a:lnTo>
                  <a:pt x="110431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6645" y="95503"/>
            <a:ext cx="54578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1500" algn="l"/>
                <a:tab pos="4202430" algn="l"/>
                <a:tab pos="4888865" algn="l"/>
              </a:tabLst>
            </a:pPr>
            <a:r>
              <a:rPr sz="3000" spc="204" dirty="0">
                <a:solidFill>
                  <a:srgbClr val="FF0000"/>
                </a:solidFill>
                <a:latin typeface="Cambria"/>
                <a:cs typeface="Cambria"/>
              </a:rPr>
              <a:t>Exampl</a:t>
            </a:r>
            <a:r>
              <a:rPr sz="3000" spc="195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3000" dirty="0">
                <a:solidFill>
                  <a:srgbClr val="FF0000"/>
                </a:solidFill>
                <a:latin typeface="Cambria"/>
                <a:cs typeface="Cambria"/>
              </a:rPr>
              <a:t>	</a:t>
            </a:r>
            <a:r>
              <a:rPr sz="3000" spc="155" dirty="0">
                <a:solidFill>
                  <a:srgbClr val="FF0000"/>
                </a:solidFill>
                <a:latin typeface="Cambria"/>
                <a:cs typeface="Cambria"/>
              </a:rPr>
              <a:t>Weightages</a:t>
            </a:r>
            <a:r>
              <a:rPr sz="3000" dirty="0">
                <a:solidFill>
                  <a:srgbClr val="FF0000"/>
                </a:solidFill>
                <a:latin typeface="Cambria"/>
                <a:cs typeface="Cambria"/>
              </a:rPr>
              <a:t>	</a:t>
            </a:r>
            <a:r>
              <a:rPr sz="3000" spc="100" dirty="0">
                <a:solidFill>
                  <a:srgbClr val="FF0000"/>
                </a:solidFill>
                <a:latin typeface="Cambria"/>
                <a:cs typeface="Cambria"/>
              </a:rPr>
              <a:t>for</a:t>
            </a:r>
            <a:r>
              <a:rPr sz="3000" dirty="0">
                <a:solidFill>
                  <a:srgbClr val="FF0000"/>
                </a:solidFill>
                <a:latin typeface="Cambria"/>
                <a:cs typeface="Cambria"/>
              </a:rPr>
              <a:t>	</a:t>
            </a:r>
            <a:r>
              <a:rPr sz="3000" spc="220" dirty="0">
                <a:solidFill>
                  <a:srgbClr val="FF0000"/>
                </a:solidFill>
                <a:latin typeface="Cambria"/>
                <a:cs typeface="Cambria"/>
              </a:rPr>
              <a:t>PO</a:t>
            </a:r>
            <a:endParaRPr sz="30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65326" y="630202"/>
          <a:ext cx="7357109" cy="5938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46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3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2644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75"/>
                        </a:lnSpc>
                      </a:pPr>
                      <a:r>
                        <a:rPr sz="1000" b="1" spc="375" dirty="0">
                          <a:latin typeface="Times New Roman"/>
                          <a:cs typeface="Times New Roman"/>
                        </a:rPr>
                        <a:t>PO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50"/>
                        </a:lnSpc>
                      </a:pPr>
                      <a:r>
                        <a:rPr sz="1000" b="1" spc="32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7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3070"/>
                        </a:lnSpc>
                      </a:pPr>
                      <a:r>
                        <a:rPr sz="3000" b="1" spc="220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Attainment</a:t>
                      </a:r>
                      <a:endParaRPr sz="3000">
                        <a:latin typeface="Cambria"/>
                        <a:cs typeface="Cambria"/>
                      </a:endParaRPr>
                    </a:p>
                    <a:p>
                      <a:pPr marL="5848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300" dirty="0">
                          <a:latin typeface="Times New Roman"/>
                          <a:cs typeface="Times New Roman"/>
                        </a:rPr>
                        <a:t>Method</a:t>
                      </a:r>
                      <a:r>
                        <a:rPr sz="1000" b="1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215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000" b="1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260" dirty="0">
                          <a:latin typeface="Times New Roman"/>
                          <a:cs typeface="Times New Roman"/>
                        </a:rPr>
                        <a:t>Assessment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25"/>
                        </a:lnSpc>
                      </a:pPr>
                      <a:r>
                        <a:rPr sz="1000" b="1" spc="254" dirty="0">
                          <a:latin typeface="Times New Roman"/>
                          <a:cs typeface="Times New Roman"/>
                        </a:rPr>
                        <a:t>Dire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4139" marR="98425" indent="-1270" algn="ctr">
                        <a:lnSpc>
                          <a:spcPct val="95600"/>
                        </a:lnSpc>
                        <a:spcBef>
                          <a:spcPts val="30"/>
                        </a:spcBef>
                      </a:pPr>
                      <a:r>
                        <a:rPr sz="1000" b="1" spc="210" dirty="0">
                          <a:latin typeface="Times New Roman"/>
                          <a:cs typeface="Times New Roman"/>
                        </a:rPr>
                        <a:t>ct </a:t>
                      </a:r>
                      <a:r>
                        <a:rPr sz="1000" b="1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260" dirty="0">
                          <a:latin typeface="Times New Roman"/>
                          <a:cs typeface="Times New Roman"/>
                        </a:rPr>
                        <a:t>Asse </a:t>
                      </a:r>
                      <a:r>
                        <a:rPr sz="1000" b="1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e  </a:t>
                      </a:r>
                      <a:r>
                        <a:rPr sz="1000" b="1" spc="240" dirty="0">
                          <a:latin typeface="Times New Roman"/>
                          <a:cs typeface="Times New Roman"/>
                        </a:rPr>
                        <a:t>nt </a:t>
                      </a:r>
                      <a:r>
                        <a:rPr sz="1000" b="1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IE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95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74625" marR="166370" indent="-5080" algn="ctr">
                        <a:lnSpc>
                          <a:spcPct val="95900"/>
                        </a:lnSpc>
                      </a:pPr>
                      <a:r>
                        <a:rPr sz="1000" b="1" spc="235" dirty="0">
                          <a:latin typeface="Times New Roman"/>
                          <a:cs typeface="Times New Roman"/>
                        </a:rPr>
                        <a:t>Direct </a:t>
                      </a:r>
                      <a:r>
                        <a:rPr sz="1000" b="1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ess  </a:t>
                      </a:r>
                      <a:r>
                        <a:rPr sz="1000" b="1" spc="295" dirty="0">
                          <a:latin typeface="Times New Roman"/>
                          <a:cs typeface="Times New Roman"/>
                        </a:rPr>
                        <a:t>ment </a:t>
                      </a:r>
                      <a:r>
                        <a:rPr sz="1000" b="1" spc="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275" dirty="0">
                          <a:latin typeface="Times New Roman"/>
                          <a:cs typeface="Times New Roman"/>
                        </a:rPr>
                        <a:t>(SEE)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6839" marR="109855" indent="2540" algn="ctr">
                        <a:lnSpc>
                          <a:spcPct val="956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Stude  </a:t>
                      </a:r>
                      <a:r>
                        <a:rPr sz="1000" b="1" spc="240" dirty="0">
                          <a:latin typeface="Times New Roman"/>
                          <a:cs typeface="Times New Roman"/>
                        </a:rPr>
                        <a:t>nt </a:t>
                      </a:r>
                      <a:r>
                        <a:rPr sz="1000" b="1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235" dirty="0">
                          <a:latin typeface="Times New Roman"/>
                          <a:cs typeface="Times New Roman"/>
                        </a:rPr>
                        <a:t>Exit </a:t>
                      </a:r>
                      <a:r>
                        <a:rPr sz="1000" b="1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rve  </a:t>
                      </a:r>
                      <a:r>
                        <a:rPr sz="1000" b="1" spc="270" dirty="0">
                          <a:latin typeface="Times New Roman"/>
                          <a:cs typeface="Times New Roman"/>
                        </a:rPr>
                        <a:t>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00330" marR="90805" algn="ctr">
                        <a:lnSpc>
                          <a:spcPct val="95900"/>
                        </a:lnSpc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ours  </a:t>
                      </a:r>
                      <a:r>
                        <a:rPr sz="1000" b="1" spc="240" dirty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000" b="1" spc="320" dirty="0">
                          <a:latin typeface="Times New Roman"/>
                          <a:cs typeface="Times New Roman"/>
                        </a:rPr>
                        <a:t>End </a:t>
                      </a:r>
                      <a:r>
                        <a:rPr sz="1000" b="1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270" dirty="0">
                          <a:latin typeface="Times New Roman"/>
                          <a:cs typeface="Times New Roman"/>
                        </a:rPr>
                        <a:t>Surve </a:t>
                      </a:r>
                      <a:r>
                        <a:rPr sz="1000" b="1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270" dirty="0">
                          <a:latin typeface="Times New Roman"/>
                          <a:cs typeface="Times New Roman"/>
                        </a:rPr>
                        <a:t>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00330" marR="90170" algn="ctr">
                        <a:lnSpc>
                          <a:spcPct val="95900"/>
                        </a:lnSpc>
                      </a:pP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acu  </a:t>
                      </a:r>
                      <a:r>
                        <a:rPr sz="1000" b="1" spc="200" dirty="0">
                          <a:latin typeface="Times New Roman"/>
                          <a:cs typeface="Times New Roman"/>
                        </a:rPr>
                        <a:t>lty </a:t>
                      </a:r>
                      <a:r>
                        <a:rPr sz="1000" b="1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rv  </a:t>
                      </a:r>
                      <a:r>
                        <a:rPr sz="1000" b="1" spc="254" dirty="0">
                          <a:latin typeface="Times New Roman"/>
                          <a:cs typeface="Times New Roman"/>
                        </a:rPr>
                        <a:t>ey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75"/>
                        </a:lnSpc>
                        <a:spcBef>
                          <a:spcPts val="880"/>
                        </a:spcBef>
                      </a:pPr>
                      <a:r>
                        <a:rPr sz="1000" b="1" spc="375" dirty="0">
                          <a:latin typeface="Times New Roman"/>
                          <a:cs typeface="Times New Roman"/>
                        </a:rPr>
                        <a:t>PO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8585" marR="101600" algn="ctr">
                        <a:lnSpc>
                          <a:spcPts val="1140"/>
                        </a:lnSpc>
                        <a:spcBef>
                          <a:spcPts val="6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tta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sz="1000" b="1" spc="260" dirty="0">
                          <a:latin typeface="Times New Roman"/>
                          <a:cs typeface="Times New Roman"/>
                        </a:rPr>
                        <a:t>ment,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ts val="1170"/>
                        </a:lnSpc>
                      </a:pPr>
                      <a:r>
                        <a:rPr sz="1000" b="1" spc="270" dirty="0">
                          <a:latin typeface="Times New Roman"/>
                          <a:cs typeface="Times New Roman"/>
                        </a:rPr>
                        <a:t>Weightage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ts val="1110"/>
                        </a:lnSpc>
                      </a:pPr>
                      <a:r>
                        <a:rPr sz="1000" b="1" spc="375" dirty="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sz="1000" b="1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240" dirty="0">
                          <a:latin typeface="Times New Roman"/>
                          <a:cs typeface="Times New Roman"/>
                        </a:rPr>
                        <a:t>Description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50%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30%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10%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000" b="1" spc="405" dirty="0">
                          <a:latin typeface="Times New Roman"/>
                          <a:cs typeface="Times New Roman"/>
                        </a:rPr>
                        <a:t>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405" dirty="0">
                          <a:latin typeface="Times New Roman"/>
                          <a:cs typeface="Times New Roman"/>
                        </a:rPr>
                        <a:t>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6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89865" marR="106680" indent="-74930">
                        <a:lnSpc>
                          <a:spcPts val="114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PO  </a:t>
                      </a:r>
                      <a:r>
                        <a:rPr sz="1000" spc="270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88265" algn="just">
                        <a:lnSpc>
                          <a:spcPct val="111200"/>
                        </a:lnSpc>
                        <a:spcBef>
                          <a:spcPts val="110"/>
                        </a:spcBef>
                        <a:tabLst>
                          <a:tab pos="1885950" algn="l"/>
                        </a:tabLst>
                      </a:pPr>
                      <a:r>
                        <a:rPr sz="900" spc="245" dirty="0">
                          <a:latin typeface="Times New Roman"/>
                          <a:cs typeface="Times New Roman"/>
                        </a:rPr>
                        <a:t>Apply</a:t>
                      </a:r>
                      <a:r>
                        <a:rPr sz="9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9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35" dirty="0">
                          <a:latin typeface="Times New Roman"/>
                          <a:cs typeface="Times New Roman"/>
                        </a:rPr>
                        <a:t>knowledge</a:t>
                      </a:r>
                      <a:r>
                        <a:rPr sz="90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tic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ci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ce, 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9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fundamentals,  </a:t>
                      </a:r>
                      <a:r>
                        <a:rPr sz="900" spc="23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an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engineering </a:t>
                      </a:r>
                      <a:r>
                        <a:rPr sz="900" spc="195" dirty="0">
                          <a:latin typeface="Times New Roman"/>
                          <a:cs typeface="Times New Roman"/>
                        </a:rPr>
                        <a:t>specialization </a:t>
                      </a:r>
                      <a:r>
                        <a:rPr sz="900" spc="19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900" spc="195" dirty="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 solution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 of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45" dirty="0">
                          <a:latin typeface="Times New Roman"/>
                          <a:cs typeface="Times New Roman"/>
                        </a:rPr>
                        <a:t>complex </a:t>
                      </a:r>
                      <a:r>
                        <a:rPr sz="9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9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15" dirty="0">
                          <a:latin typeface="Times New Roman"/>
                          <a:cs typeface="Times New Roman"/>
                        </a:rPr>
                        <a:t>problems.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38%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22%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405" dirty="0">
                          <a:latin typeface="Times New Roman"/>
                          <a:cs typeface="Times New Roman"/>
                        </a:rPr>
                        <a:t>7%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405" dirty="0">
                          <a:latin typeface="Times New Roman"/>
                          <a:cs typeface="Times New Roman"/>
                        </a:rPr>
                        <a:t>4%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405" dirty="0">
                          <a:latin typeface="Times New Roman"/>
                          <a:cs typeface="Times New Roman"/>
                        </a:rPr>
                        <a:t>4%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76%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36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9865" marR="106680" indent="-74930">
                        <a:lnSpc>
                          <a:spcPts val="1150"/>
                        </a:lnSpc>
                        <a:spcBef>
                          <a:spcPts val="84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PO  </a:t>
                      </a:r>
                      <a:r>
                        <a:rPr sz="1000" spc="270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90170" algn="just">
                        <a:lnSpc>
                          <a:spcPct val="111100"/>
                        </a:lnSpc>
                        <a:spcBef>
                          <a:spcPts val="100"/>
                        </a:spcBef>
                        <a:tabLst>
                          <a:tab pos="1073150" algn="l"/>
                          <a:tab pos="2196465" algn="l"/>
                        </a:tabLst>
                      </a:pPr>
                      <a:r>
                        <a:rPr sz="900" spc="185" dirty="0">
                          <a:latin typeface="Times New Roman"/>
                          <a:cs typeface="Times New Roman"/>
                        </a:rPr>
                        <a:t>Identify,</a:t>
                      </a:r>
                      <a:r>
                        <a:rPr sz="9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formulate,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 research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70" dirty="0">
                          <a:latin typeface="Times New Roman"/>
                          <a:cs typeface="Times New Roman"/>
                        </a:rPr>
                        <a:t>literature, 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analyz </a:t>
                      </a:r>
                      <a:r>
                        <a:rPr sz="900" spc="215" dirty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900" spc="245" dirty="0">
                          <a:latin typeface="Times New Roman"/>
                          <a:cs typeface="Times New Roman"/>
                        </a:rPr>
                        <a:t>complex </a:t>
                      </a:r>
                      <a:r>
                        <a:rPr sz="9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9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25" dirty="0">
                          <a:latin typeface="Times New Roman"/>
                          <a:cs typeface="Times New Roman"/>
                        </a:rPr>
                        <a:t>problems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reaching </a:t>
                      </a:r>
                      <a:r>
                        <a:rPr sz="9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95" dirty="0">
                          <a:latin typeface="Times New Roman"/>
                          <a:cs typeface="Times New Roman"/>
                        </a:rPr>
                        <a:t>substantiated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conclusions using </a:t>
                      </a:r>
                      <a:r>
                        <a:rPr sz="90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55" dirty="0">
                          <a:latin typeface="Times New Roman"/>
                          <a:cs typeface="Times New Roman"/>
                        </a:rPr>
                        <a:t>first </a:t>
                      </a:r>
                      <a:r>
                        <a:rPr sz="900" spc="195" dirty="0">
                          <a:latin typeface="Times New Roman"/>
                          <a:cs typeface="Times New Roman"/>
                        </a:rPr>
                        <a:t>principles 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900" spc="215" dirty="0">
                          <a:latin typeface="Times New Roman"/>
                          <a:cs typeface="Times New Roman"/>
                        </a:rPr>
                        <a:t>mathematics, </a:t>
                      </a:r>
                      <a:r>
                        <a:rPr sz="90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ral	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ie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,	a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9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95" dirty="0">
                          <a:latin typeface="Times New Roman"/>
                          <a:cs typeface="Times New Roman"/>
                        </a:rPr>
                        <a:t>sciences.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37%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22%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405" dirty="0">
                          <a:latin typeface="Times New Roman"/>
                          <a:cs typeface="Times New Roman"/>
                        </a:rPr>
                        <a:t>7%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sz="1000" b="1" spc="405" dirty="0">
                          <a:latin typeface="Times New Roman"/>
                          <a:cs typeface="Times New Roman"/>
                        </a:rPr>
                        <a:t>4%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405" dirty="0">
                          <a:latin typeface="Times New Roman"/>
                          <a:cs typeface="Times New Roman"/>
                        </a:rPr>
                        <a:t>4%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</a:pP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75%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61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89865" marR="106680" indent="-74930">
                        <a:lnSpc>
                          <a:spcPts val="1150"/>
                        </a:lnSpc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PO  </a:t>
                      </a:r>
                      <a:r>
                        <a:rPr sz="1000" spc="270" dirty="0"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90170" algn="just">
                        <a:lnSpc>
                          <a:spcPct val="111300"/>
                        </a:lnSpc>
                        <a:spcBef>
                          <a:spcPts val="100"/>
                        </a:spcBef>
                      </a:pPr>
                      <a:r>
                        <a:rPr sz="900" spc="229" dirty="0">
                          <a:latin typeface="Times New Roman"/>
                          <a:cs typeface="Times New Roman"/>
                        </a:rPr>
                        <a:t>Design</a:t>
                      </a:r>
                      <a:r>
                        <a:rPr sz="9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95" dirty="0">
                          <a:latin typeface="Times New Roman"/>
                          <a:cs typeface="Times New Roman"/>
                        </a:rPr>
                        <a:t>solutions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85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90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45" dirty="0">
                          <a:latin typeface="Times New Roman"/>
                          <a:cs typeface="Times New Roman"/>
                        </a:rPr>
                        <a:t>complex </a:t>
                      </a:r>
                      <a:r>
                        <a:rPr sz="900" spc="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engineering</a:t>
                      </a:r>
                      <a:r>
                        <a:rPr sz="9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problems</a:t>
                      </a:r>
                      <a:r>
                        <a:rPr sz="9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35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15" dirty="0">
                          <a:latin typeface="Times New Roman"/>
                          <a:cs typeface="Times New Roman"/>
                        </a:rPr>
                        <a:t>design </a:t>
                      </a:r>
                      <a:r>
                        <a:rPr sz="900" spc="-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system </a:t>
                      </a:r>
                      <a:r>
                        <a:rPr sz="900" spc="235" dirty="0">
                          <a:latin typeface="Times New Roman"/>
                          <a:cs typeface="Times New Roman"/>
                        </a:rPr>
                        <a:t>components 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processes </a:t>
                      </a:r>
                      <a:r>
                        <a:rPr sz="9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80" dirty="0">
                          <a:latin typeface="Times New Roman"/>
                          <a:cs typeface="Times New Roman"/>
                        </a:rPr>
                        <a:t>that</a:t>
                      </a:r>
                      <a:r>
                        <a:rPr sz="9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meet</a:t>
                      </a:r>
                      <a:r>
                        <a:rPr sz="9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95" dirty="0">
                          <a:latin typeface="Times New Roman"/>
                          <a:cs typeface="Times New Roman"/>
                        </a:rPr>
                        <a:t>specified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20" dirty="0">
                          <a:latin typeface="Times New Roman"/>
                          <a:cs typeface="Times New Roman"/>
                        </a:rPr>
                        <a:t>needs </a:t>
                      </a:r>
                      <a:r>
                        <a:rPr sz="90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15" dirty="0"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90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appropriate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consideration </a:t>
                      </a:r>
                      <a:r>
                        <a:rPr sz="9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85" dirty="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sz="900" spc="19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public 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health 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spc="180" dirty="0">
                          <a:latin typeface="Times New Roman"/>
                          <a:cs typeface="Times New Roman"/>
                        </a:rPr>
                        <a:t>safety, </a:t>
                      </a:r>
                      <a:r>
                        <a:rPr sz="9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9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9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80" dirty="0">
                          <a:latin typeface="Times New Roman"/>
                          <a:cs typeface="Times New Roman"/>
                        </a:rPr>
                        <a:t>cultural,</a:t>
                      </a:r>
                      <a:r>
                        <a:rPr sz="9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80" dirty="0">
                          <a:latin typeface="Times New Roman"/>
                          <a:cs typeface="Times New Roman"/>
                        </a:rPr>
                        <a:t>societal,</a:t>
                      </a:r>
                      <a:r>
                        <a:rPr sz="90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3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spc="-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15" dirty="0">
                          <a:latin typeface="Times New Roman"/>
                          <a:cs typeface="Times New Roman"/>
                        </a:rPr>
                        <a:t>environmental</a:t>
                      </a:r>
                      <a:r>
                        <a:rPr sz="90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considerations.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32%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23%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b="1" spc="405" dirty="0">
                          <a:latin typeface="Times New Roman"/>
                          <a:cs typeface="Times New Roman"/>
                        </a:rPr>
                        <a:t>7%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b="1" spc="405" dirty="0">
                          <a:latin typeface="Times New Roman"/>
                          <a:cs typeface="Times New Roman"/>
                        </a:rPr>
                        <a:t>3%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b="1" spc="405" dirty="0">
                          <a:latin typeface="Times New Roman"/>
                          <a:cs typeface="Times New Roman"/>
                        </a:rPr>
                        <a:t>3%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68%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89865" marR="106680" indent="-74930">
                        <a:lnSpc>
                          <a:spcPts val="116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PO  </a:t>
                      </a:r>
                      <a:r>
                        <a:rPr sz="1000" spc="270" dirty="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90170" algn="just">
                        <a:lnSpc>
                          <a:spcPct val="111200"/>
                        </a:lnSpc>
                        <a:spcBef>
                          <a:spcPts val="100"/>
                        </a:spcBef>
                      </a:pPr>
                      <a:r>
                        <a:rPr sz="900" spc="254" dirty="0">
                          <a:latin typeface="Times New Roman"/>
                          <a:cs typeface="Times New Roman"/>
                        </a:rPr>
                        <a:t>Use 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sz="900" spc="225" dirty="0">
                          <a:latin typeface="Times New Roman"/>
                          <a:cs typeface="Times New Roman"/>
                        </a:rPr>
                        <a:t>based </a:t>
                      </a:r>
                      <a:r>
                        <a:rPr sz="900" spc="235" dirty="0">
                          <a:latin typeface="Times New Roman"/>
                          <a:cs typeface="Times New Roman"/>
                        </a:rPr>
                        <a:t>knowledge </a:t>
                      </a:r>
                      <a:r>
                        <a:rPr sz="90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research </a:t>
                      </a:r>
                      <a:r>
                        <a:rPr sz="900" spc="235" dirty="0">
                          <a:latin typeface="Times New Roman"/>
                          <a:cs typeface="Times New Roman"/>
                        </a:rPr>
                        <a:t>methods 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including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15" dirty="0">
                          <a:latin typeface="Times New Roman"/>
                          <a:cs typeface="Times New Roman"/>
                        </a:rPr>
                        <a:t>design 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experiments, </a:t>
                      </a:r>
                      <a:r>
                        <a:rPr sz="900" spc="195" dirty="0">
                          <a:latin typeface="Times New Roman"/>
                          <a:cs typeface="Times New Roman"/>
                        </a:rPr>
                        <a:t>analysis 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spc="190" dirty="0">
                          <a:latin typeface="Times New Roman"/>
                          <a:cs typeface="Times New Roman"/>
                        </a:rPr>
                        <a:t>interpretation 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900" spc="190" dirty="0">
                          <a:latin typeface="Times New Roman"/>
                          <a:cs typeface="Times New Roman"/>
                        </a:rPr>
                        <a:t>data, </a:t>
                      </a:r>
                      <a:r>
                        <a:rPr sz="900" spc="229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90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synthesis </a:t>
                      </a:r>
                      <a:r>
                        <a:rPr sz="900" spc="204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900" spc="19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900" spc="210" dirty="0">
                          <a:latin typeface="Times New Roman"/>
                          <a:cs typeface="Times New Roman"/>
                        </a:rPr>
                        <a:t>information </a:t>
                      </a:r>
                      <a:r>
                        <a:rPr sz="900" spc="19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90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15" dirty="0">
                          <a:latin typeface="Times New Roman"/>
                          <a:cs typeface="Times New Roman"/>
                        </a:rPr>
                        <a:t>provide</a:t>
                      </a:r>
                      <a:r>
                        <a:rPr sz="9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195" dirty="0">
                          <a:latin typeface="Times New Roman"/>
                          <a:cs typeface="Times New Roman"/>
                        </a:rPr>
                        <a:t>valid</a:t>
                      </a:r>
                      <a:r>
                        <a:rPr sz="9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200" dirty="0">
                          <a:latin typeface="Times New Roman"/>
                          <a:cs typeface="Times New Roman"/>
                        </a:rPr>
                        <a:t>conclusions.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39%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23%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405" dirty="0">
                          <a:latin typeface="Times New Roman"/>
                          <a:cs typeface="Times New Roman"/>
                        </a:rPr>
                        <a:t>7%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405" dirty="0">
                          <a:latin typeface="Times New Roman"/>
                          <a:cs typeface="Times New Roman"/>
                        </a:rPr>
                        <a:t>4%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405" dirty="0">
                          <a:latin typeface="Times New Roman"/>
                          <a:cs typeface="Times New Roman"/>
                        </a:rPr>
                        <a:t>3%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1000" b="1" spc="360" dirty="0">
                          <a:latin typeface="Times New Roman"/>
                          <a:cs typeface="Times New Roman"/>
                        </a:rPr>
                        <a:t>77%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854058" y="1662297"/>
            <a:ext cx="2542540" cy="437515"/>
          </a:xfrm>
          <a:custGeom>
            <a:avLst/>
            <a:gdLst/>
            <a:ahLst/>
            <a:cxnLst/>
            <a:rect l="l" t="t" r="r" b="b"/>
            <a:pathLst>
              <a:path w="2542540" h="437514">
                <a:moveTo>
                  <a:pt x="0" y="0"/>
                </a:moveTo>
                <a:lnTo>
                  <a:pt x="2542157" y="437271"/>
                </a:lnTo>
              </a:path>
            </a:pathLst>
          </a:custGeom>
          <a:ln w="56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0945"/>
            <a:ext cx="1479550" cy="508634"/>
          </a:xfrm>
          <a:custGeom>
            <a:avLst/>
            <a:gdLst/>
            <a:ahLst/>
            <a:cxnLst/>
            <a:rect l="l" t="t" r="r" b="b"/>
            <a:pathLst>
              <a:path w="1479550" h="508634">
                <a:moveTo>
                  <a:pt x="0" y="0"/>
                </a:moveTo>
                <a:lnTo>
                  <a:pt x="0" y="505078"/>
                </a:lnTo>
                <a:lnTo>
                  <a:pt x="1104315" y="508253"/>
                </a:lnTo>
                <a:lnTo>
                  <a:pt x="1212977" y="508253"/>
                </a:lnTo>
                <a:lnTo>
                  <a:pt x="1217993" y="503427"/>
                </a:lnTo>
                <a:lnTo>
                  <a:pt x="1219669" y="501903"/>
                </a:lnTo>
                <a:lnTo>
                  <a:pt x="1471422" y="269620"/>
                </a:lnTo>
                <a:lnTo>
                  <a:pt x="1479137" y="255333"/>
                </a:lnTo>
                <a:lnTo>
                  <a:pt x="1477208" y="248189"/>
                </a:lnTo>
                <a:lnTo>
                  <a:pt x="1471422" y="241045"/>
                </a:lnTo>
                <a:lnTo>
                  <a:pt x="1223391" y="11937"/>
                </a:lnTo>
                <a:lnTo>
                  <a:pt x="1217993" y="11937"/>
                </a:lnTo>
                <a:lnTo>
                  <a:pt x="1217993" y="7112"/>
                </a:lnTo>
                <a:lnTo>
                  <a:pt x="1212977" y="7112"/>
                </a:lnTo>
                <a:lnTo>
                  <a:pt x="1207770" y="2412"/>
                </a:lnTo>
                <a:lnTo>
                  <a:pt x="1104315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5213" y="370332"/>
            <a:ext cx="2988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7865" algn="l"/>
              </a:tabLst>
            </a:pPr>
            <a:r>
              <a:rPr sz="3000" spc="220" dirty="0">
                <a:solidFill>
                  <a:srgbClr val="FF0000"/>
                </a:solidFill>
                <a:latin typeface="Cambria"/>
                <a:cs typeface="Cambria"/>
              </a:rPr>
              <a:t>PO	Attainment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3004" y="1241805"/>
            <a:ext cx="7483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69265" algn="l"/>
                <a:tab pos="469900" algn="l"/>
                <a:tab pos="1080770" algn="l"/>
                <a:tab pos="1812289" algn="l"/>
                <a:tab pos="2456180" algn="l"/>
                <a:tab pos="2965450" algn="l"/>
                <a:tab pos="4504690" algn="l"/>
                <a:tab pos="5928995" algn="l"/>
                <a:tab pos="7098665" algn="l"/>
              </a:tabLst>
            </a:pP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All	POs	can	be	adeq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at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ly	addressed	through	t</a:t>
            </a: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3004" y="1480311"/>
            <a:ext cx="7482205" cy="272859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100"/>
              </a:spcBef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selection</a:t>
            </a:r>
            <a:r>
              <a:rPr sz="24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core</a:t>
            </a: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courses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their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COs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005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Attainable</a:t>
            </a:r>
            <a:r>
              <a:rPr sz="2400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targets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can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be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selected</a:t>
            </a:r>
            <a:r>
              <a:rPr sz="2400" spc="-3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for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each</a:t>
            </a:r>
            <a:r>
              <a:rPr sz="24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CO.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1000"/>
              </a:spcBef>
              <a:buFont typeface="Wingdings"/>
              <a:buChar char="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If</a:t>
            </a:r>
            <a:r>
              <a:rPr sz="2400" spc="1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assessment</a:t>
            </a:r>
            <a:r>
              <a:rPr sz="2400" spc="1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is</a:t>
            </a:r>
            <a:r>
              <a:rPr sz="2400" spc="1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in</a:t>
            </a:r>
            <a:r>
              <a:rPr sz="2400" spc="1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alignment</a:t>
            </a:r>
            <a:r>
              <a:rPr sz="2400" spc="1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with</a:t>
            </a:r>
            <a:r>
              <a:rPr sz="2400" spc="1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COs</a:t>
            </a:r>
            <a:r>
              <a:rPr sz="2400" spc="1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2400" spc="1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performance </a:t>
            </a:r>
            <a:r>
              <a:rPr sz="2400" spc="-5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students</a:t>
            </a: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indicates</a:t>
            </a:r>
            <a:r>
              <a:rPr sz="2400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 CO attainment.</a:t>
            </a:r>
            <a:endParaRPr sz="24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994"/>
              </a:spcBef>
              <a:buFont typeface="Wingdings"/>
              <a:buChar char=""/>
              <a:tabLst>
                <a:tab pos="469265" algn="l"/>
                <a:tab pos="469900" algn="l"/>
                <a:tab pos="1351280" algn="l"/>
                <a:tab pos="3247390" algn="l"/>
                <a:tab pos="4332605" algn="l"/>
                <a:tab pos="4859020" algn="l"/>
                <a:tab pos="5622925" algn="l"/>
                <a:tab pos="6132195" algn="l"/>
              </a:tabLst>
            </a:pP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These	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surements	provide	the	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ba</a:t>
            </a: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is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	for	cont</a:t>
            </a:r>
            <a:r>
              <a:rPr sz="2400" spc="-1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nuous  improvement</a:t>
            </a:r>
            <a:r>
              <a:rPr sz="2400" spc="-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in the</a:t>
            </a:r>
            <a:r>
              <a:rPr sz="24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quality</a:t>
            </a:r>
            <a:r>
              <a:rPr sz="2400" spc="-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learning.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6966" y="1210055"/>
            <a:ext cx="6296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835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0000"/>
                </a:solidFill>
                <a:latin typeface="Cambria"/>
                <a:cs typeface="Cambria"/>
              </a:rPr>
              <a:t>Table</a:t>
            </a:r>
            <a:r>
              <a:rPr sz="1800" b="1" spc="-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No.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mbria"/>
                <a:cs typeface="Cambria"/>
              </a:rPr>
              <a:t>4A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: </a:t>
            </a:r>
            <a:r>
              <a:rPr sz="1800" spc="-5" dirty="0">
                <a:solidFill>
                  <a:srgbClr val="000099"/>
                </a:solidFill>
                <a:latin typeface="Cambria"/>
                <a:cs typeface="Cambria"/>
              </a:rPr>
              <a:t>Admission</a:t>
            </a:r>
            <a:r>
              <a:rPr sz="1800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mbria"/>
                <a:cs typeface="Cambria"/>
              </a:rPr>
              <a:t>details</a:t>
            </a:r>
            <a:r>
              <a:rPr sz="1800" spc="15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mbria"/>
                <a:cs typeface="Cambria"/>
              </a:rPr>
              <a:t>for</a:t>
            </a:r>
            <a:r>
              <a:rPr sz="1800" spc="5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mbria"/>
                <a:cs typeface="Cambria"/>
              </a:rPr>
              <a:t>the</a:t>
            </a:r>
            <a:r>
              <a:rPr sz="1800" spc="-10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000099"/>
                </a:solidFill>
                <a:latin typeface="Cambria"/>
                <a:cs typeface="Cambria"/>
              </a:rPr>
              <a:t>program </a:t>
            </a:r>
            <a:r>
              <a:rPr sz="1800" spc="-10" dirty="0">
                <a:solidFill>
                  <a:srgbClr val="000099"/>
                </a:solidFill>
                <a:latin typeface="Cambria"/>
                <a:cs typeface="Cambria"/>
              </a:rPr>
              <a:t> excluding</a:t>
            </a:r>
            <a:r>
              <a:rPr sz="1800" spc="10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mbria"/>
                <a:cs typeface="Cambria"/>
              </a:rPr>
              <a:t>those</a:t>
            </a:r>
            <a:r>
              <a:rPr sz="1800" spc="-15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mbria"/>
                <a:cs typeface="Cambria"/>
              </a:rPr>
              <a:t>admitted</a:t>
            </a:r>
            <a:r>
              <a:rPr sz="1800" spc="10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mbria"/>
                <a:cs typeface="Cambria"/>
              </a:rPr>
              <a:t>through</a:t>
            </a:r>
            <a:r>
              <a:rPr sz="1800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mbria"/>
                <a:cs typeface="Cambria"/>
              </a:rPr>
              <a:t>multiple</a:t>
            </a:r>
            <a:r>
              <a:rPr sz="1800" dirty="0">
                <a:solidFill>
                  <a:srgbClr val="000099"/>
                </a:solidFill>
                <a:latin typeface="Cambria"/>
                <a:cs typeface="Cambria"/>
              </a:rPr>
              <a:t> entry</a:t>
            </a:r>
            <a:r>
              <a:rPr sz="1800" spc="15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mbria"/>
                <a:cs typeface="Cambria"/>
              </a:rPr>
              <a:t>and </a:t>
            </a:r>
            <a:r>
              <a:rPr sz="1800" spc="-10" dirty="0">
                <a:solidFill>
                  <a:srgbClr val="000099"/>
                </a:solidFill>
                <a:latin typeface="Cambria"/>
                <a:cs typeface="Cambria"/>
              </a:rPr>
              <a:t>exit</a:t>
            </a:r>
            <a:r>
              <a:rPr sz="1800" spc="15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mbria"/>
                <a:cs typeface="Cambria"/>
              </a:rPr>
              <a:t>points.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31963" y="1976120"/>
          <a:ext cx="7616190" cy="3945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0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3919">
                <a:tc>
                  <a:txBody>
                    <a:bodyPr/>
                    <a:lstStyle/>
                    <a:p>
                      <a:pPr marL="120650" marR="113664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Item (Information is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be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provided 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cumulatively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for all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shifts</a:t>
                      </a:r>
                      <a:r>
                        <a:rPr sz="13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 explicit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 headings,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wherever</a:t>
                      </a:r>
                      <a:r>
                        <a:rPr sz="13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applicable)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14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m1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606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m2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m3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58750" marR="87630" indent="-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b="1" spc="-1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b="1" spc="-85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m4  </a:t>
                      </a:r>
                      <a:r>
                        <a:rPr sz="1400" b="1" spc="-50" dirty="0">
                          <a:latin typeface="Cambria"/>
                          <a:cs typeface="Cambria"/>
                        </a:rPr>
                        <a:t>(LYG)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9220" marR="100965" indent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CAYm5 </a:t>
                      </a:r>
                      <a:r>
                        <a:rPr sz="14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</a:t>
                      </a:r>
                      <a:r>
                        <a:rPr sz="1400" b="1" spc="-15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b="1" spc="-6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Gm1)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5885" marR="87630" indent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CAYm6 </a:t>
                      </a:r>
                      <a:r>
                        <a:rPr sz="14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</a:t>
                      </a:r>
                      <a:r>
                        <a:rPr sz="1400" b="1" spc="-15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b="1" spc="-6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Gm2)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1405890" algn="l"/>
                          <a:tab pos="2007235" algn="l"/>
                        </a:tabLst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N=</a:t>
                      </a:r>
                      <a:r>
                        <a:rPr sz="1400" spc="7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Sanctioned	intake	of</a:t>
                      </a:r>
                      <a:r>
                        <a:rPr sz="1400" spc="5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the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1017905" algn="l"/>
                          <a:tab pos="1522095" algn="l"/>
                          <a:tab pos="2053589" algn="l"/>
                        </a:tabLst>
                      </a:pPr>
                      <a:r>
                        <a:rPr sz="1400" spc="-15" dirty="0">
                          <a:latin typeface="Cambria"/>
                          <a:cs typeface="Cambria"/>
                        </a:rPr>
                        <a:t>program	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(as	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per	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AICTE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/Competent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authority)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N1=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admitted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 the 1st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year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minus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students,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who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migrated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other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programs/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institutions plus no. of students,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who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migrated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this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program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943">
                <a:tc>
                  <a:txBody>
                    <a:bodyPr/>
                    <a:lstStyle/>
                    <a:p>
                      <a:pPr marL="91440" marR="8255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N2=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Number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admitted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2nd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spc="3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same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batch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via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lateral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entry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including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leftover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seats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1450" y="4493209"/>
            <a:ext cx="5802630" cy="18180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400" spc="-30" dirty="0">
                <a:latin typeface="Cambria"/>
                <a:cs typeface="Cambria"/>
              </a:rPr>
              <a:t>CAY=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Current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Academic </a:t>
            </a:r>
            <a:r>
              <a:rPr sz="1400" spc="-55" dirty="0">
                <a:latin typeface="Cambria"/>
                <a:cs typeface="Cambria"/>
              </a:rPr>
              <a:t>Year.</a:t>
            </a:r>
            <a:endParaRPr sz="1400">
              <a:latin typeface="Cambria"/>
              <a:cs typeface="Cambria"/>
            </a:endParaRPr>
          </a:p>
          <a:p>
            <a:pPr marL="12700" marR="5080">
              <a:lnSpc>
                <a:spcPct val="140000"/>
              </a:lnSpc>
            </a:pPr>
            <a:r>
              <a:rPr sz="1400" spc="-35" dirty="0">
                <a:latin typeface="Cambria"/>
                <a:cs typeface="Cambria"/>
              </a:rPr>
              <a:t>CAYm1=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Current</a:t>
            </a:r>
            <a:r>
              <a:rPr sz="1400" spc="-5" dirty="0">
                <a:latin typeface="Cambria"/>
                <a:cs typeface="Cambria"/>
              </a:rPr>
              <a:t> Academic </a:t>
            </a:r>
            <a:r>
              <a:rPr sz="1400" spc="-35" dirty="0">
                <a:latin typeface="Cambria"/>
                <a:cs typeface="Cambria"/>
              </a:rPr>
              <a:t>Year</a:t>
            </a:r>
            <a:r>
              <a:rPr sz="1400" spc="23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Minus 1= </a:t>
            </a:r>
            <a:r>
              <a:rPr sz="1400" spc="-10" dirty="0">
                <a:latin typeface="Cambria"/>
                <a:cs typeface="Cambria"/>
              </a:rPr>
              <a:t>Current</a:t>
            </a:r>
            <a:r>
              <a:rPr sz="1400" spc="29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Assessment</a:t>
            </a:r>
            <a:r>
              <a:rPr sz="1400" spc="285" dirty="0">
                <a:latin typeface="Cambria"/>
                <a:cs typeface="Cambria"/>
              </a:rPr>
              <a:t> </a:t>
            </a:r>
            <a:r>
              <a:rPr sz="1400" spc="-55" dirty="0">
                <a:latin typeface="Cambria"/>
                <a:cs typeface="Cambria"/>
              </a:rPr>
              <a:t>Year. </a:t>
            </a:r>
            <a:r>
              <a:rPr sz="1400" spc="-50" dirty="0">
                <a:latin typeface="Cambria"/>
                <a:cs typeface="Cambria"/>
              </a:rPr>
              <a:t> </a:t>
            </a:r>
            <a:r>
              <a:rPr sz="1400" spc="-35" dirty="0">
                <a:latin typeface="Cambria"/>
                <a:cs typeface="Cambria"/>
              </a:rPr>
              <a:t>CAYm2=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Current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Academic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35" dirty="0">
                <a:latin typeface="Cambria"/>
                <a:cs typeface="Cambria"/>
              </a:rPr>
              <a:t>Year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Minus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2=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Current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Assessment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35" dirty="0">
                <a:latin typeface="Cambria"/>
                <a:cs typeface="Cambria"/>
              </a:rPr>
              <a:t>Year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Minus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1.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5" dirty="0">
                <a:latin typeface="Cambria"/>
                <a:cs typeface="Cambria"/>
              </a:rPr>
              <a:t>LYG=</a:t>
            </a:r>
            <a:r>
              <a:rPr sz="1400" spc="-5" dirty="0">
                <a:latin typeface="Cambria"/>
                <a:cs typeface="Cambria"/>
              </a:rPr>
              <a:t> Last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35" dirty="0">
                <a:latin typeface="Cambria"/>
                <a:cs typeface="Cambria"/>
              </a:rPr>
              <a:t>Year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Graduate.</a:t>
            </a:r>
            <a:endParaRPr sz="1400">
              <a:latin typeface="Cambria"/>
              <a:cs typeface="Cambria"/>
            </a:endParaRPr>
          </a:p>
          <a:p>
            <a:pPr marL="12700" marR="3009265">
              <a:lnSpc>
                <a:spcPct val="140000"/>
              </a:lnSpc>
              <a:spcBef>
                <a:spcPts val="5"/>
              </a:spcBef>
            </a:pPr>
            <a:r>
              <a:rPr sz="1400" spc="-40" dirty="0">
                <a:latin typeface="Cambria"/>
                <a:cs typeface="Cambria"/>
              </a:rPr>
              <a:t>LYGm1=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Last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35" dirty="0">
                <a:latin typeface="Cambria"/>
                <a:cs typeface="Cambria"/>
              </a:rPr>
              <a:t>Year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Graduate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Minus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1.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40" dirty="0">
                <a:latin typeface="Cambria"/>
                <a:cs typeface="Cambria"/>
              </a:rPr>
              <a:t>LYGm2=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Last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35" dirty="0">
                <a:latin typeface="Cambria"/>
                <a:cs typeface="Cambria"/>
              </a:rPr>
              <a:t>Year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Graduate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Minus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2.</a:t>
            </a:r>
            <a:endParaRPr sz="14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76603" y="1091057"/>
          <a:ext cx="7607300" cy="3316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3919">
                <a:tc>
                  <a:txBody>
                    <a:bodyPr/>
                    <a:lstStyle/>
                    <a:p>
                      <a:pPr marL="116205" marR="109220" indent="-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Item (Information is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be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provided 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cumulatively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for all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shifts</a:t>
                      </a:r>
                      <a:r>
                        <a:rPr sz="13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 explicit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 headings,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wherever</a:t>
                      </a:r>
                      <a:r>
                        <a:rPr sz="13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applicable)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1400" b="1" spc="-35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4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m1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400" b="1" spc="-35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m2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sz="14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m3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58750" marR="87630" indent="-635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b="1" spc="-1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b="1" spc="-85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m4  </a:t>
                      </a:r>
                      <a:r>
                        <a:rPr sz="1400" b="1" spc="-50" dirty="0">
                          <a:latin typeface="Cambria"/>
                          <a:cs typeface="Cambria"/>
                        </a:rPr>
                        <a:t>(LYG)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8585" marR="100965" indent="68580">
                        <a:lnSpc>
                          <a:spcPct val="100000"/>
                        </a:lnSpc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CAYm5 </a:t>
                      </a:r>
                      <a:r>
                        <a:rPr sz="14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</a:t>
                      </a:r>
                      <a:r>
                        <a:rPr sz="1400" b="1" spc="-15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b="1" spc="-6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Gm1)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5885" marR="87630" indent="68580">
                        <a:lnSpc>
                          <a:spcPct val="100000"/>
                        </a:lnSpc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CAYm6 </a:t>
                      </a:r>
                      <a:r>
                        <a:rPr sz="14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</a:t>
                      </a:r>
                      <a:r>
                        <a:rPr sz="1400" b="1" spc="-15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b="1" spc="-6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Gm2)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5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N3=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 Separate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division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if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any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N4=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admitted in the 1st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year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via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all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supernumerary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quotas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91440" marR="8572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25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number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admitted</a:t>
                      </a:r>
                      <a:r>
                        <a:rPr sz="1400" b="1" spc="1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b="1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b="1" spc="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400" b="1" spc="1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(N1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91440" marR="84455" algn="just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+ N2 + N3 + N4) -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excluding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those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admitted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through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multiple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entry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400" b="1" spc="3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exit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points.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183129" y="6235446"/>
            <a:ext cx="88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5" dirty="0">
                <a:solidFill>
                  <a:srgbClr val="888888"/>
                </a:solidFill>
                <a:latin typeface="Verdana"/>
                <a:cs typeface="Verdana"/>
              </a:rPr>
              <a:t>1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5711" y="1146047"/>
            <a:ext cx="6930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6455" marR="5080" indent="-83439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Cambria"/>
                <a:cs typeface="Cambria"/>
              </a:rPr>
              <a:t>Example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for</a:t>
            </a:r>
            <a:r>
              <a:rPr sz="1800" spc="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Cambria"/>
                <a:cs typeface="Cambria"/>
              </a:rPr>
              <a:t>Table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mbria"/>
                <a:cs typeface="Cambria"/>
              </a:rPr>
              <a:t>No.4A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: Admission</a:t>
            </a:r>
            <a:r>
              <a:rPr sz="1800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details</a:t>
            </a:r>
            <a:r>
              <a:rPr sz="1800" spc="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for</a:t>
            </a:r>
            <a:r>
              <a:rPr sz="1800" spc="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program</a:t>
            </a:r>
            <a:r>
              <a:rPr sz="1800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mbria"/>
                <a:cs typeface="Cambria"/>
              </a:rPr>
              <a:t>excluding </a:t>
            </a:r>
            <a:r>
              <a:rPr sz="1800" spc="-3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those</a:t>
            </a:r>
            <a:r>
              <a:rPr sz="1800" spc="-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admitted</a:t>
            </a:r>
            <a:r>
              <a:rPr sz="1800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through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 multiple</a:t>
            </a:r>
            <a:r>
              <a:rPr sz="18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entry</a:t>
            </a:r>
            <a:r>
              <a:rPr sz="1800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"/>
                <a:cs typeface="Cambria"/>
              </a:rPr>
              <a:t>and</a:t>
            </a:r>
            <a:r>
              <a:rPr sz="18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exit</a:t>
            </a:r>
            <a:r>
              <a:rPr sz="1800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mbria"/>
                <a:cs typeface="Cambria"/>
              </a:rPr>
              <a:t>points.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91513" y="1862201"/>
          <a:ext cx="7896225" cy="435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82039">
                <a:tc>
                  <a:txBody>
                    <a:bodyPr/>
                    <a:lstStyle/>
                    <a:p>
                      <a:pPr marL="165100" marR="157480" indent="-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Item (Information is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be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provided 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cumulatively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for all </a:t>
                      </a:r>
                      <a:r>
                        <a:rPr sz="1300" b="1" spc="-2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shifts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with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explicit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 headings, 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wherever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applicable)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2023-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m1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2023-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m2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2023-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4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m3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2023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-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9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3345" marR="85725" indent="635" algn="ctr">
                        <a:lnSpc>
                          <a:spcPct val="100000"/>
                        </a:lnSpc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CAYm4 </a:t>
                      </a:r>
                      <a:r>
                        <a:rPr sz="14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0" dirty="0">
                          <a:latin typeface="Cambria"/>
                          <a:cs typeface="Cambria"/>
                        </a:rPr>
                        <a:t>(LYG) </a:t>
                      </a:r>
                      <a:r>
                        <a:rPr sz="14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202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2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-24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710" marR="85090" indent="1270" algn="ctr">
                        <a:lnSpc>
                          <a:spcPct val="100000"/>
                        </a:lnSpc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CAYm5 </a:t>
                      </a:r>
                      <a:r>
                        <a:rPr sz="14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</a:t>
                      </a:r>
                      <a:r>
                        <a:rPr sz="1400" b="1" spc="-15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b="1" spc="-6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Gm1)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2023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-24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00330" marR="90805" indent="-635" algn="ctr">
                        <a:lnSpc>
                          <a:spcPct val="100000"/>
                        </a:lnSpc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CAYm6 </a:t>
                      </a:r>
                      <a:r>
                        <a:rPr sz="14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</a:t>
                      </a:r>
                      <a:r>
                        <a:rPr sz="1400" b="1" spc="-15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b="1" spc="-6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Gm2)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2023-24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 marR="8382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982344" algn="l"/>
                          <a:tab pos="1451610" algn="l"/>
                          <a:tab pos="1946910" algn="l"/>
                        </a:tabLst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N=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Sanctioned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intake</a:t>
                      </a:r>
                      <a:r>
                        <a:rPr sz="14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og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m	(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s	per	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AICTE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/Competent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authority)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88925" algn="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325120" algn="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331470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 marL="91440" marR="84455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N1=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admitted in the 1st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year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minus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students,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who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migrated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other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programs/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institutions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plus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students,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who migrated to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this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program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116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R="28892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R="32512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R="33147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54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N2=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Number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students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admitted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in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2nd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same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batch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via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lateral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entry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including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leftover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seats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FF0000"/>
                          </a:solidFill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R="285750" algn="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R="322580" algn="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R="328295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11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5552" y="1213865"/>
            <a:ext cx="693039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5819" marR="5080" indent="-833755">
              <a:lnSpc>
                <a:spcPct val="11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99"/>
                </a:solidFill>
                <a:latin typeface="Cambria"/>
                <a:cs typeface="Cambria"/>
              </a:rPr>
              <a:t>Example</a:t>
            </a:r>
            <a:r>
              <a:rPr sz="1800" b="1" spc="-5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mbria"/>
                <a:cs typeface="Cambria"/>
              </a:rPr>
              <a:t>for</a:t>
            </a:r>
            <a:r>
              <a:rPr sz="1800" spc="15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35" dirty="0">
                <a:solidFill>
                  <a:srgbClr val="990033"/>
                </a:solidFill>
                <a:latin typeface="Cambria"/>
                <a:cs typeface="Cambria"/>
              </a:rPr>
              <a:t>Table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990033"/>
                </a:solidFill>
                <a:latin typeface="Cambria"/>
                <a:cs typeface="Cambria"/>
              </a:rPr>
              <a:t>No.4A</a:t>
            </a:r>
            <a:r>
              <a:rPr sz="1800" spc="-5" dirty="0">
                <a:solidFill>
                  <a:srgbClr val="000099"/>
                </a:solidFill>
                <a:latin typeface="Cambria"/>
                <a:cs typeface="Cambria"/>
              </a:rPr>
              <a:t>: Admission</a:t>
            </a:r>
            <a:r>
              <a:rPr sz="1800" spc="10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mbria"/>
                <a:cs typeface="Cambria"/>
              </a:rPr>
              <a:t>details</a:t>
            </a:r>
            <a:r>
              <a:rPr sz="1800" spc="15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mbria"/>
                <a:cs typeface="Cambria"/>
              </a:rPr>
              <a:t>for</a:t>
            </a:r>
            <a:r>
              <a:rPr sz="1800" spc="15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mbria"/>
                <a:cs typeface="Cambria"/>
              </a:rPr>
              <a:t>the </a:t>
            </a:r>
            <a:r>
              <a:rPr sz="1800" spc="-10" dirty="0">
                <a:solidFill>
                  <a:srgbClr val="000099"/>
                </a:solidFill>
                <a:latin typeface="Cambria"/>
                <a:cs typeface="Cambria"/>
              </a:rPr>
              <a:t>program</a:t>
            </a:r>
            <a:r>
              <a:rPr sz="1800" spc="10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000099"/>
                </a:solidFill>
                <a:latin typeface="Cambria"/>
                <a:cs typeface="Cambria"/>
              </a:rPr>
              <a:t>excluding </a:t>
            </a:r>
            <a:r>
              <a:rPr sz="1800" spc="-380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mbria"/>
                <a:cs typeface="Cambria"/>
              </a:rPr>
              <a:t>those</a:t>
            </a:r>
            <a:r>
              <a:rPr sz="1800" spc="-20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mbria"/>
                <a:cs typeface="Cambria"/>
              </a:rPr>
              <a:t>admitted</a:t>
            </a:r>
            <a:r>
              <a:rPr sz="1800" spc="10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0099"/>
                </a:solidFill>
                <a:latin typeface="Cambria"/>
                <a:cs typeface="Cambria"/>
              </a:rPr>
              <a:t>through </a:t>
            </a:r>
            <a:r>
              <a:rPr sz="1800" spc="-5" dirty="0">
                <a:solidFill>
                  <a:srgbClr val="000099"/>
                </a:solidFill>
                <a:latin typeface="Cambria"/>
                <a:cs typeface="Cambria"/>
              </a:rPr>
              <a:t>multiple</a:t>
            </a:r>
            <a:r>
              <a:rPr sz="1800" spc="10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0099"/>
                </a:solidFill>
                <a:latin typeface="Cambria"/>
                <a:cs typeface="Cambria"/>
              </a:rPr>
              <a:t>entry</a:t>
            </a:r>
            <a:r>
              <a:rPr sz="1800" spc="5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mbria"/>
                <a:cs typeface="Cambria"/>
              </a:rPr>
              <a:t>and </a:t>
            </a:r>
            <a:r>
              <a:rPr sz="1800" spc="-10" dirty="0">
                <a:solidFill>
                  <a:srgbClr val="000099"/>
                </a:solidFill>
                <a:latin typeface="Cambria"/>
                <a:cs typeface="Cambria"/>
              </a:rPr>
              <a:t>exit</a:t>
            </a:r>
            <a:r>
              <a:rPr sz="1800" spc="15" dirty="0">
                <a:solidFill>
                  <a:srgbClr val="000099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0099"/>
                </a:solidFill>
                <a:latin typeface="Cambria"/>
                <a:cs typeface="Cambria"/>
              </a:rPr>
              <a:t>points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52296" y="1926589"/>
          <a:ext cx="7607300" cy="312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8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2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3920">
                <a:tc>
                  <a:txBody>
                    <a:bodyPr/>
                    <a:lstStyle/>
                    <a:p>
                      <a:pPr marL="116205" marR="109220" indent="-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Item (Information is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be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provided 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cumulatively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for all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shifts</a:t>
                      </a:r>
                      <a:r>
                        <a:rPr sz="13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with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 explicit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 headings,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wherever</a:t>
                      </a:r>
                      <a:r>
                        <a:rPr sz="13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applicable)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193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2023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m1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2023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m2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2023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-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6319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m3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2023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-24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8763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b="1" spc="-10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b="1" spc="-85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m4  </a:t>
                      </a:r>
                      <a:r>
                        <a:rPr sz="1400" b="1" spc="-50" dirty="0">
                          <a:latin typeface="Cambria"/>
                          <a:cs typeface="Cambria"/>
                        </a:rPr>
                        <a:t>(LYG) </a:t>
                      </a:r>
                      <a:r>
                        <a:rPr sz="14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2023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-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100330" indent="127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CAYm5 </a:t>
                      </a:r>
                      <a:r>
                        <a:rPr sz="14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</a:t>
                      </a:r>
                      <a:r>
                        <a:rPr sz="1400" b="1" spc="-15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b="1" spc="-6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Gm1)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2023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-24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87630" indent="127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CAYm6 </a:t>
                      </a:r>
                      <a:r>
                        <a:rPr sz="14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</a:t>
                      </a:r>
                      <a:r>
                        <a:rPr sz="1400" b="1" spc="-15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b="1" spc="-6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Gm2) 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2023-24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N3=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Separate</a:t>
                      </a:r>
                      <a:r>
                        <a:rPr sz="14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division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if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any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N4=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admitted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 the 1st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year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via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all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supernumerary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quotas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39">
                <a:tc>
                  <a:txBody>
                    <a:bodyPr/>
                    <a:lstStyle/>
                    <a:p>
                      <a:pPr marL="91440" marR="8445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5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number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admitted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in the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program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(N1 +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N2 + N3 +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N4)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-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excluding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those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admitted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through</a:t>
                      </a:r>
                      <a:r>
                        <a:rPr sz="1400" spc="2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multiple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entry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4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exit</a:t>
                      </a:r>
                      <a:r>
                        <a:rPr sz="14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points.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132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125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131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130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600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131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1623" y="1055878"/>
            <a:ext cx="58572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3305" marR="5080" indent="-10312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6600FF"/>
                </a:solidFill>
                <a:latin typeface="Cambria"/>
                <a:cs typeface="Cambria"/>
              </a:rPr>
              <a:t>Example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6600FF"/>
                </a:solidFill>
                <a:latin typeface="Cambria"/>
                <a:cs typeface="Cambria"/>
              </a:rPr>
              <a:t>for</a:t>
            </a:r>
            <a:r>
              <a:rPr sz="1800" spc="2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35" dirty="0">
                <a:solidFill>
                  <a:srgbClr val="CC3300"/>
                </a:solidFill>
                <a:latin typeface="Cambria"/>
                <a:cs typeface="Cambria"/>
              </a:rPr>
              <a:t>Table</a:t>
            </a:r>
            <a:r>
              <a:rPr sz="180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Cambria"/>
                <a:cs typeface="Cambria"/>
              </a:rPr>
              <a:t>No.4B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:</a:t>
            </a:r>
            <a:r>
              <a:rPr sz="1800" spc="1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Admission</a:t>
            </a:r>
            <a:r>
              <a:rPr sz="18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details</a:t>
            </a:r>
            <a:r>
              <a:rPr sz="1800" spc="2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6600FF"/>
                </a:solidFill>
                <a:latin typeface="Cambria"/>
                <a:cs typeface="Cambria"/>
              </a:rPr>
              <a:t>for</a:t>
            </a:r>
            <a:r>
              <a:rPr sz="1800" spc="1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the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6600FF"/>
                </a:solidFill>
                <a:latin typeface="Cambria"/>
                <a:cs typeface="Cambria"/>
              </a:rPr>
              <a:t>program </a:t>
            </a:r>
            <a:r>
              <a:rPr sz="1800" spc="-38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6600FF"/>
                </a:solidFill>
                <a:latin typeface="Cambria"/>
                <a:cs typeface="Cambria"/>
              </a:rPr>
              <a:t>through</a:t>
            </a:r>
            <a:r>
              <a:rPr sz="1800" spc="-1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multiple</a:t>
            </a:r>
            <a:r>
              <a:rPr sz="18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6600FF"/>
                </a:solidFill>
                <a:latin typeface="Cambria"/>
                <a:cs typeface="Cambria"/>
              </a:rPr>
              <a:t>entry</a:t>
            </a:r>
            <a:r>
              <a:rPr sz="18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6600FF"/>
                </a:solidFill>
                <a:latin typeface="Cambria"/>
                <a:cs typeface="Cambria"/>
              </a:rPr>
              <a:t>and </a:t>
            </a:r>
            <a:r>
              <a:rPr sz="1800" spc="-10" dirty="0">
                <a:solidFill>
                  <a:srgbClr val="6600FF"/>
                </a:solidFill>
                <a:latin typeface="Cambria"/>
                <a:cs typeface="Cambria"/>
              </a:rPr>
              <a:t>exit</a:t>
            </a:r>
            <a:r>
              <a:rPr sz="1800" spc="1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6600FF"/>
                </a:solidFill>
                <a:latin typeface="Cambria"/>
                <a:cs typeface="Cambria"/>
              </a:rPr>
              <a:t>points.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70583" y="1772030"/>
          <a:ext cx="7607300" cy="4345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0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88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34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22960">
                <a:tc gridSpan="2"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Item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(No.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3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admitted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/ </a:t>
                      </a:r>
                      <a:r>
                        <a:rPr sz="1300" b="1" spc="-2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exited through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multiple entry and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exit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points)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respective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batch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marR="93980" indent="4572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30" dirty="0">
                          <a:latin typeface="Cambria"/>
                          <a:cs typeface="Cambria"/>
                        </a:rPr>
                        <a:t>CAY 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2023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-24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1240"/>
                        </a:lnSpc>
                        <a:spcBef>
                          <a:spcPts val="330"/>
                        </a:spcBef>
                      </a:pPr>
                      <a:r>
                        <a:rPr sz="1200" b="1" spc="-30" dirty="0">
                          <a:latin typeface="Cambria"/>
                          <a:cs typeface="Cambria"/>
                        </a:rPr>
                        <a:t>CAY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68910">
                        <a:lnSpc>
                          <a:spcPts val="1680"/>
                        </a:lnSpc>
                      </a:pPr>
                      <a:r>
                        <a:rPr sz="1200" b="1" spc="-550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2400" baseline="6944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2400" spc="-202" baseline="694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1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01600">
                        <a:lnSpc>
                          <a:spcPts val="14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2022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6573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-23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30" dirty="0">
                          <a:latin typeface="Cambria"/>
                          <a:cs typeface="Cambria"/>
                        </a:rPr>
                        <a:t>CAY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09855" marR="102235" indent="666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m2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2021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-22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30" dirty="0">
                          <a:latin typeface="Cambria"/>
                          <a:cs typeface="Cambria"/>
                        </a:rPr>
                        <a:t>CAY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14300" marR="106680" indent="666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m3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2020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-21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 marR="876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200" b="1" spc="-8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200" b="1" spc="-75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m4  </a:t>
                      </a:r>
                      <a:r>
                        <a:rPr sz="1200" b="1" spc="-45" dirty="0">
                          <a:latin typeface="Cambria"/>
                          <a:cs typeface="Cambria"/>
                        </a:rPr>
                        <a:t>(LYG) </a:t>
                      </a:r>
                      <a:r>
                        <a:rPr sz="12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2019</a:t>
                      </a:r>
                      <a:r>
                        <a:rPr sz="12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-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50" marR="13779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35" dirty="0">
                          <a:latin typeface="Cambria"/>
                          <a:cs typeface="Cambria"/>
                        </a:rPr>
                        <a:t>CAYm5 </a:t>
                      </a:r>
                      <a:r>
                        <a:rPr sz="1200" b="1" spc="-30" dirty="0">
                          <a:latin typeface="Cambria"/>
                          <a:cs typeface="Cambria"/>
                        </a:rPr>
                        <a:t> (LYGm1) </a:t>
                      </a:r>
                      <a:r>
                        <a:rPr sz="1200" b="1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201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8</a:t>
                      </a:r>
                      <a:r>
                        <a:rPr sz="12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-19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2509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35" dirty="0">
                          <a:latin typeface="Cambria"/>
                          <a:cs typeface="Cambria"/>
                        </a:rPr>
                        <a:t>CAYm6 </a:t>
                      </a:r>
                      <a:r>
                        <a:rPr sz="1200" b="1" spc="-30" dirty="0">
                          <a:latin typeface="Cambria"/>
                          <a:cs typeface="Cambria"/>
                        </a:rPr>
                        <a:t> (LYGm2) </a:t>
                      </a:r>
                      <a:r>
                        <a:rPr sz="1200" b="1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201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7</a:t>
                      </a:r>
                      <a:r>
                        <a:rPr sz="12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-18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3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400" b="1" spc="-5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N5(Multiple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entry)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1440" marR="104139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N5=N52+N5  </a:t>
                      </a:r>
                      <a:r>
                        <a:rPr sz="1400" b="1" spc="-10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3+N54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003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N52= No. of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admitted</a:t>
                      </a:r>
                      <a:r>
                        <a:rPr sz="12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in</a:t>
                      </a:r>
                      <a:r>
                        <a:rPr sz="1200" b="1" spc="-30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2nd</a:t>
                      </a:r>
                      <a:r>
                        <a:rPr sz="1200" b="1" spc="-30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year </a:t>
                      </a:r>
                      <a:r>
                        <a:rPr sz="1200" b="1" spc="-250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via</a:t>
                      </a:r>
                      <a:r>
                        <a:rPr sz="12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multiple</a:t>
                      </a:r>
                      <a:r>
                        <a:rPr sz="12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entry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and exit points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same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 batch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Cambria"/>
                          <a:cs typeface="Cambria"/>
                        </a:rPr>
                        <a:t>(NA)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24154" algn="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36854" algn="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(a)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6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2446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N53= No. of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200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admitted</a:t>
                      </a:r>
                      <a:r>
                        <a:rPr sz="12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in</a:t>
                      </a:r>
                      <a:r>
                        <a:rPr sz="1200" b="1" spc="-35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3rd</a:t>
                      </a:r>
                      <a:r>
                        <a:rPr sz="1200" b="1" spc="-30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year </a:t>
                      </a:r>
                      <a:r>
                        <a:rPr sz="1200" b="1" spc="-250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via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multiple entry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and exit points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same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 batch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Cambria"/>
                          <a:cs typeface="Cambria"/>
                        </a:rPr>
                        <a:t>(NA)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Cambria"/>
                          <a:cs typeface="Cambria"/>
                        </a:rPr>
                        <a:t>(NA)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36854" algn="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4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(b)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9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47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N54=</a:t>
                      </a:r>
                      <a:r>
                        <a:rPr sz="12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2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2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200" spc="-2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admitted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4th </a:t>
                      </a:r>
                      <a:r>
                        <a:rPr sz="1200" spc="-10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year </a:t>
                      </a:r>
                      <a:r>
                        <a:rPr sz="1200" spc="-5" dirty="0">
                          <a:solidFill>
                            <a:srgbClr val="99003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via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multiple entry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and exit points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same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 batch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mbria"/>
                          <a:cs typeface="Cambria"/>
                        </a:rPr>
                        <a:t>(NA)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Cambria"/>
                          <a:cs typeface="Cambria"/>
                        </a:rPr>
                        <a:t>(NA)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07950" marR="99695" indent="1333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0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(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36854" algn="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(c)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 gridSpan="2">
                  <a:txBody>
                    <a:bodyPr/>
                    <a:lstStyle/>
                    <a:p>
                      <a:pPr marL="124523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N5=N52+N53+N54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10" dirty="0">
                          <a:latin typeface="Cambria"/>
                          <a:cs typeface="Cambria"/>
                        </a:rPr>
                        <a:t>(NA)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4154" algn="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6854" algn="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32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2000" b="1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4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2000" y="1138428"/>
            <a:ext cx="5935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3310" marR="5080" indent="-107061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00FF"/>
                </a:solidFill>
                <a:latin typeface="Cambria"/>
                <a:cs typeface="Cambria"/>
              </a:rPr>
              <a:t>Example</a:t>
            </a:r>
            <a:r>
              <a:rPr sz="180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Cambria"/>
                <a:cs typeface="Cambria"/>
              </a:rPr>
              <a:t>for</a:t>
            </a:r>
            <a:r>
              <a:rPr sz="18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b="1" spc="-35" dirty="0">
                <a:solidFill>
                  <a:srgbClr val="CC3300"/>
                </a:solidFill>
                <a:latin typeface="Cambria"/>
                <a:cs typeface="Cambria"/>
              </a:rPr>
              <a:t>Table</a:t>
            </a:r>
            <a:r>
              <a:rPr sz="1800" b="1" spc="-1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No.4B</a:t>
            </a:r>
            <a:r>
              <a:rPr sz="1800" spc="-5" dirty="0">
                <a:solidFill>
                  <a:srgbClr val="0000FF"/>
                </a:solidFill>
                <a:latin typeface="Cambria"/>
                <a:cs typeface="Cambria"/>
              </a:rPr>
              <a:t>:</a:t>
            </a:r>
            <a:r>
              <a:rPr sz="180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ambria"/>
                <a:cs typeface="Cambria"/>
              </a:rPr>
              <a:t>Admission</a:t>
            </a:r>
            <a:r>
              <a:rPr sz="1800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ambria"/>
                <a:cs typeface="Cambria"/>
              </a:rPr>
              <a:t>details</a:t>
            </a:r>
            <a:r>
              <a:rPr sz="18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Cambria"/>
                <a:cs typeface="Cambria"/>
              </a:rPr>
              <a:t>for</a:t>
            </a:r>
            <a:r>
              <a:rPr sz="18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ambria"/>
                <a:cs typeface="Cambria"/>
              </a:rPr>
              <a:t>the </a:t>
            </a:r>
            <a:r>
              <a:rPr sz="1800" spc="-15" dirty="0">
                <a:solidFill>
                  <a:srgbClr val="0000FF"/>
                </a:solidFill>
                <a:latin typeface="Cambria"/>
                <a:cs typeface="Cambria"/>
              </a:rPr>
              <a:t>program </a:t>
            </a:r>
            <a:r>
              <a:rPr sz="1800" spc="-38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Cambria"/>
                <a:cs typeface="Cambria"/>
              </a:rPr>
              <a:t>through</a:t>
            </a:r>
            <a:r>
              <a:rPr sz="1800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ambria"/>
                <a:cs typeface="Cambria"/>
              </a:rPr>
              <a:t>multiple</a:t>
            </a:r>
            <a:r>
              <a:rPr sz="18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00FF"/>
                </a:solidFill>
                <a:latin typeface="Cambria"/>
                <a:cs typeface="Cambria"/>
              </a:rPr>
              <a:t>entry</a:t>
            </a:r>
            <a:r>
              <a:rPr sz="18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Cambria"/>
                <a:cs typeface="Cambria"/>
              </a:rPr>
              <a:t>and </a:t>
            </a:r>
            <a:r>
              <a:rPr sz="1800" spc="-10" dirty="0">
                <a:solidFill>
                  <a:srgbClr val="0000FF"/>
                </a:solidFill>
                <a:latin typeface="Cambria"/>
                <a:cs typeface="Cambria"/>
              </a:rPr>
              <a:t>exit</a:t>
            </a:r>
            <a:r>
              <a:rPr sz="18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Cambria"/>
                <a:cs typeface="Cambria"/>
              </a:rPr>
              <a:t>points.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42211" y="1865376"/>
          <a:ext cx="7607300" cy="4792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5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0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9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28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22960">
                <a:tc gridSpan="2"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Item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(No.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3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admitted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/ </a:t>
                      </a:r>
                      <a:r>
                        <a:rPr sz="13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exited through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multiple entry and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exit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points)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3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respective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batch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098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 marR="102235" indent="4572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30" dirty="0">
                          <a:latin typeface="Cambria"/>
                          <a:cs typeface="Cambria"/>
                        </a:rPr>
                        <a:t>CAY 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2023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-24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ts val="1240"/>
                        </a:lnSpc>
                        <a:spcBef>
                          <a:spcPts val="330"/>
                        </a:spcBef>
                      </a:pPr>
                      <a:r>
                        <a:rPr sz="1200" b="1" spc="-30" dirty="0">
                          <a:latin typeface="Cambria"/>
                          <a:cs typeface="Cambria"/>
                        </a:rPr>
                        <a:t>CAY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18745">
                        <a:lnSpc>
                          <a:spcPts val="1680"/>
                        </a:lnSpc>
                      </a:pPr>
                      <a:r>
                        <a:rPr sz="2400" baseline="10416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2400" spc="-337" baseline="10416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m1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09855">
                        <a:lnSpc>
                          <a:spcPts val="14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2022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7526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-23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30" dirty="0">
                          <a:latin typeface="Cambria"/>
                          <a:cs typeface="Cambria"/>
                        </a:rPr>
                        <a:t>CAY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06045" marR="97790" indent="666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m2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2021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7018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-22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30" dirty="0">
                          <a:latin typeface="Cambria"/>
                          <a:cs typeface="Cambria"/>
                        </a:rPr>
                        <a:t>CAY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93345" marR="8445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m3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202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2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-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marR="1009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200" b="1" spc="-8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200" b="1" spc="-75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m4  </a:t>
                      </a:r>
                      <a:r>
                        <a:rPr sz="1200" b="1" spc="-45" dirty="0">
                          <a:latin typeface="Cambria"/>
                          <a:cs typeface="Cambria"/>
                        </a:rPr>
                        <a:t>(LYG) </a:t>
                      </a:r>
                      <a:r>
                        <a:rPr sz="12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2019</a:t>
                      </a:r>
                      <a:r>
                        <a:rPr sz="12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-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20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 marR="106045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35" dirty="0">
                          <a:latin typeface="Cambria"/>
                          <a:cs typeface="Cambria"/>
                        </a:rPr>
                        <a:t>CAYm5 </a:t>
                      </a:r>
                      <a:r>
                        <a:rPr sz="1200" b="1" spc="-30" dirty="0">
                          <a:latin typeface="Cambria"/>
                          <a:cs typeface="Cambria"/>
                        </a:rPr>
                        <a:t> (LYGm1) </a:t>
                      </a:r>
                      <a:r>
                        <a:rPr sz="1200" b="1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201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8</a:t>
                      </a:r>
                      <a:r>
                        <a:rPr sz="12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-19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95885" indent="7048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35" dirty="0">
                          <a:latin typeface="Cambria"/>
                          <a:cs typeface="Cambria"/>
                        </a:rPr>
                        <a:t>CAYm6 </a:t>
                      </a:r>
                      <a:r>
                        <a:rPr sz="1200" b="1" spc="-30" dirty="0">
                          <a:latin typeface="Cambria"/>
                          <a:cs typeface="Cambria"/>
                        </a:rPr>
                        <a:t> (LYGm2) </a:t>
                      </a:r>
                      <a:r>
                        <a:rPr sz="1200" b="1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201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7</a:t>
                      </a:r>
                      <a:r>
                        <a:rPr sz="12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-18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N6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1440" marR="33845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(Multi</a:t>
                      </a:r>
                      <a:r>
                        <a:rPr sz="1600" b="1" spc="-10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pl</a:t>
                      </a:r>
                      <a:r>
                        <a:rPr sz="1600" b="1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e  </a:t>
                      </a:r>
                      <a:r>
                        <a:rPr sz="1600" b="1" spc="-10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exit)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1440" marR="1898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N6=N6</a:t>
                      </a:r>
                      <a:r>
                        <a:rPr sz="1600" b="1" spc="-10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1</a:t>
                      </a:r>
                      <a:r>
                        <a:rPr sz="16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+N  62+N63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854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N61= No. of </a:t>
                      </a:r>
                      <a:r>
                        <a:rPr sz="12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2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exits</a:t>
                      </a:r>
                      <a:r>
                        <a:rPr sz="12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after </a:t>
                      </a:r>
                      <a:r>
                        <a:rPr sz="1200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1st</a:t>
                      </a:r>
                      <a:r>
                        <a:rPr sz="1400" spc="-10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 year</a:t>
                      </a:r>
                      <a:r>
                        <a:rPr sz="1400" spc="10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v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ia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multiple entry and </a:t>
                      </a:r>
                      <a:r>
                        <a:rPr sz="1200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exit points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in same </a:t>
                      </a:r>
                      <a:r>
                        <a:rPr sz="1200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batch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07950" marR="99695" indent="1333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0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(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413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2286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259079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(d)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1844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N62= No. of </a:t>
                      </a:r>
                      <a:r>
                        <a:rPr sz="12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students exit after </a:t>
                      </a:r>
                      <a:r>
                        <a:rPr sz="1200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2nd </a:t>
                      </a:r>
                      <a:r>
                        <a:rPr sz="1200" spc="-10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yea</a:t>
                      </a:r>
                      <a:r>
                        <a:rPr sz="1200" spc="-10" dirty="0">
                          <a:latin typeface="Cambria"/>
                          <a:cs typeface="Cambria"/>
                        </a:rPr>
                        <a:t>r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via </a:t>
                      </a:r>
                      <a:r>
                        <a:rPr sz="12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multiple</a:t>
                      </a:r>
                      <a:r>
                        <a:rPr sz="12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entry</a:t>
                      </a:r>
                      <a:r>
                        <a:rPr sz="12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200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exit</a:t>
                      </a:r>
                      <a:r>
                        <a:rPr sz="12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points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7950" marR="99695" indent="1333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0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(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7950" marR="99695" indent="1333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0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(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28600" algn="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259079" algn="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(e)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070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Cambria"/>
                          <a:cs typeface="Cambria"/>
                        </a:rPr>
                        <a:t>N63= No. of </a:t>
                      </a:r>
                      <a:r>
                        <a:rPr sz="12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students exit after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10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3rd year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via </a:t>
                      </a:r>
                      <a:r>
                        <a:rPr sz="12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multiple entry and </a:t>
                      </a:r>
                      <a:r>
                        <a:rPr sz="1200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exit</a:t>
                      </a:r>
                      <a:r>
                        <a:rPr sz="1200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points</a:t>
                      </a:r>
                      <a:r>
                        <a:rPr sz="12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2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dirty="0">
                          <a:latin typeface="Cambria"/>
                          <a:cs typeface="Cambria"/>
                        </a:rPr>
                        <a:t>same </a:t>
                      </a:r>
                      <a:r>
                        <a:rPr sz="1200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spc="-5" dirty="0">
                          <a:latin typeface="Cambria"/>
                          <a:cs typeface="Cambria"/>
                        </a:rPr>
                        <a:t>batch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7950" marR="99695" indent="1333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0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(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7950" marR="99695" indent="13335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0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(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3505" marR="95250" indent="13208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0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(</a:t>
                      </a:r>
                      <a:r>
                        <a:rPr sz="1400" spc="-2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R="259079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0</a:t>
                      </a:r>
                      <a:r>
                        <a:rPr sz="14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(f)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 gridSpan="2">
                  <a:txBody>
                    <a:bodyPr/>
                    <a:lstStyle/>
                    <a:p>
                      <a:pPr marL="1271905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N6=N61+N62+N63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(NA)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8600" algn="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9079" algn="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2000" b="1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2</a:t>
                      </a:r>
                      <a:endParaRPr sz="2000">
                        <a:latin typeface="Cambria"/>
                        <a:cs typeface="Cambria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6866" y="1105916"/>
            <a:ext cx="5918200" cy="387286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551180" indent="-539115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551180" algn="l"/>
                <a:tab pos="551815" algn="l"/>
              </a:tabLst>
            </a:pPr>
            <a:r>
              <a:rPr sz="1800" b="1" spc="-10" dirty="0">
                <a:latin typeface="Cambria"/>
                <a:cs typeface="Cambria"/>
              </a:rPr>
              <a:t>Example: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Cambria"/>
                <a:cs typeface="Cambria"/>
              </a:rPr>
              <a:t>Multiple</a:t>
            </a:r>
            <a:r>
              <a:rPr sz="1800" spc="-1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CC3300"/>
                </a:solidFill>
                <a:latin typeface="Cambria"/>
                <a:cs typeface="Cambria"/>
              </a:rPr>
              <a:t>entry</a:t>
            </a:r>
            <a:r>
              <a:rPr sz="1800" spc="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CC3300"/>
                </a:solidFill>
                <a:latin typeface="Cambria"/>
                <a:cs typeface="Cambria"/>
              </a:rPr>
              <a:t>for</a:t>
            </a:r>
            <a:r>
              <a:rPr sz="180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CC3300"/>
                </a:solidFill>
                <a:latin typeface="Cambria"/>
                <a:cs typeface="Cambria"/>
              </a:rPr>
              <a:t>Batch</a:t>
            </a:r>
            <a:r>
              <a:rPr sz="1800" spc="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b="1" spc="-95" dirty="0">
                <a:solidFill>
                  <a:srgbClr val="CC3300"/>
                </a:solidFill>
                <a:latin typeface="Cambria"/>
                <a:cs typeface="Cambria"/>
              </a:rPr>
              <a:t>LYG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 m2 (2017-18):</a:t>
            </a:r>
            <a:endParaRPr sz="1800">
              <a:latin typeface="Cambria"/>
              <a:cs typeface="Cambria"/>
            </a:endParaRPr>
          </a:p>
          <a:p>
            <a:pPr marL="726440" lvl="1" indent="-352425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Font typeface="Wingdings"/>
              <a:buChar char=""/>
              <a:tabLst>
                <a:tab pos="726440" algn="l"/>
                <a:tab pos="727075" algn="l"/>
              </a:tabLst>
            </a:pPr>
            <a:r>
              <a:rPr sz="1800" dirty="0">
                <a:latin typeface="Cambria"/>
                <a:cs typeface="Cambria"/>
              </a:rPr>
              <a:t>No.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 students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admitted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through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multiple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entry: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C3300"/>
                </a:solidFill>
                <a:latin typeface="Cambria"/>
                <a:cs typeface="Cambria"/>
              </a:rPr>
              <a:t>4</a:t>
            </a:r>
            <a:endParaRPr sz="1800">
              <a:latin typeface="Cambria"/>
              <a:cs typeface="Cambria"/>
            </a:endParaRPr>
          </a:p>
          <a:p>
            <a:pPr marL="726440" lvl="1" indent="-352425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Font typeface="Wingdings"/>
              <a:buChar char=""/>
              <a:tabLst>
                <a:tab pos="726440" algn="l"/>
                <a:tab pos="727075" algn="l"/>
              </a:tabLst>
            </a:pPr>
            <a:r>
              <a:rPr sz="1800" spc="-15" dirty="0">
                <a:latin typeface="Cambria"/>
                <a:cs typeface="Cambria"/>
              </a:rPr>
              <a:t>Breakdown: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2(a)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+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1(b) +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1(c),</a:t>
            </a:r>
            <a:r>
              <a:rPr sz="1800" spc="-10" dirty="0">
                <a:latin typeface="Cambria"/>
                <a:cs typeface="Cambria"/>
              </a:rPr>
              <a:t> where:</a:t>
            </a:r>
            <a:endParaRPr sz="1800">
              <a:latin typeface="Cambria"/>
              <a:cs typeface="Cambria"/>
            </a:endParaRPr>
          </a:p>
          <a:p>
            <a:pPr marL="1087755" lvl="2" indent="-36195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Wingdings"/>
              <a:buChar char=""/>
              <a:tabLst>
                <a:tab pos="1087755" algn="l"/>
                <a:tab pos="1088390" algn="l"/>
              </a:tabLst>
            </a:pPr>
            <a:r>
              <a:rPr sz="1600" dirty="0">
                <a:latin typeface="Cambria"/>
                <a:cs typeface="Cambria"/>
              </a:rPr>
              <a:t>a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=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no.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students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admitted </a:t>
            </a:r>
            <a:r>
              <a:rPr sz="1600" dirty="0">
                <a:latin typeface="Cambria"/>
                <a:cs typeface="Cambria"/>
              </a:rPr>
              <a:t>in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2nd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year</a:t>
            </a:r>
            <a:endParaRPr sz="1600">
              <a:latin typeface="Cambria"/>
              <a:cs typeface="Cambria"/>
            </a:endParaRPr>
          </a:p>
          <a:p>
            <a:pPr marL="1087755" lvl="2" indent="-361950">
              <a:lnSpc>
                <a:spcPct val="100000"/>
              </a:lnSpc>
              <a:spcBef>
                <a:spcPts val="960"/>
              </a:spcBef>
              <a:buClr>
                <a:srgbClr val="A42F0F"/>
              </a:buClr>
              <a:buFont typeface="Wingdings"/>
              <a:buChar char=""/>
              <a:tabLst>
                <a:tab pos="1087755" algn="l"/>
                <a:tab pos="1088390" algn="l"/>
              </a:tabLst>
            </a:pPr>
            <a:r>
              <a:rPr sz="1600" dirty="0">
                <a:latin typeface="Cambria"/>
                <a:cs typeface="Cambria"/>
              </a:rPr>
              <a:t>b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=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no.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students</a:t>
            </a:r>
            <a:r>
              <a:rPr sz="1600" spc="-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admitted </a:t>
            </a:r>
            <a:r>
              <a:rPr sz="1600" dirty="0">
                <a:latin typeface="Cambria"/>
                <a:cs typeface="Cambria"/>
              </a:rPr>
              <a:t>in</a:t>
            </a:r>
            <a:r>
              <a:rPr sz="1600" spc="-10" dirty="0">
                <a:latin typeface="Cambria"/>
                <a:cs typeface="Cambria"/>
              </a:rPr>
              <a:t> 3rd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year</a:t>
            </a:r>
            <a:endParaRPr sz="1600">
              <a:latin typeface="Cambria"/>
              <a:cs typeface="Cambria"/>
            </a:endParaRPr>
          </a:p>
          <a:p>
            <a:pPr marL="1087755" lvl="2" indent="-361950">
              <a:lnSpc>
                <a:spcPct val="100000"/>
              </a:lnSpc>
              <a:spcBef>
                <a:spcPts val="960"/>
              </a:spcBef>
              <a:buClr>
                <a:srgbClr val="A42F0F"/>
              </a:buClr>
              <a:buFont typeface="Wingdings"/>
              <a:buChar char=""/>
              <a:tabLst>
                <a:tab pos="1087755" algn="l"/>
                <a:tab pos="1088390" algn="l"/>
              </a:tabLst>
            </a:pPr>
            <a:r>
              <a:rPr sz="1600" dirty="0">
                <a:latin typeface="Cambria"/>
                <a:cs typeface="Cambria"/>
              </a:rPr>
              <a:t>c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=</a:t>
            </a:r>
            <a:r>
              <a:rPr sz="1600" spc="-5" dirty="0">
                <a:latin typeface="Cambria"/>
                <a:cs typeface="Cambria"/>
              </a:rPr>
              <a:t> no.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students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admitted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in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4th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year</a:t>
            </a:r>
            <a:endParaRPr sz="1600">
              <a:latin typeface="Cambria"/>
              <a:cs typeface="Cambria"/>
            </a:endParaRPr>
          </a:p>
          <a:p>
            <a:pPr lvl="2">
              <a:lnSpc>
                <a:spcPct val="100000"/>
              </a:lnSpc>
              <a:buClr>
                <a:srgbClr val="A42F0F"/>
              </a:buClr>
              <a:buFont typeface="Wingdings"/>
              <a:buChar char=""/>
            </a:pPr>
            <a:endParaRPr sz="1900">
              <a:latin typeface="Cambria"/>
              <a:cs typeface="Cambria"/>
            </a:endParaRPr>
          </a:p>
          <a:p>
            <a:pPr marL="911225" lvl="1" indent="-537210">
              <a:lnSpc>
                <a:spcPct val="100000"/>
              </a:lnSpc>
              <a:spcBef>
                <a:spcPts val="1685"/>
              </a:spcBef>
              <a:buClr>
                <a:srgbClr val="A42F0F"/>
              </a:buClr>
              <a:buFont typeface="Wingdings"/>
              <a:buChar char=""/>
              <a:tabLst>
                <a:tab pos="911225" algn="l"/>
                <a:tab pos="911860" algn="l"/>
              </a:tabLst>
            </a:pPr>
            <a:r>
              <a:rPr sz="1800" spc="-10" dirty="0">
                <a:latin typeface="Cambria"/>
                <a:cs typeface="Cambria"/>
              </a:rPr>
              <a:t>Therefore, for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batch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90" dirty="0">
                <a:latin typeface="Cambria"/>
                <a:cs typeface="Cambria"/>
              </a:rPr>
              <a:t>LYG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m2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(2017-18):</a:t>
            </a:r>
            <a:endParaRPr sz="1800">
              <a:latin typeface="Cambria"/>
              <a:cs typeface="Cambria"/>
            </a:endParaRPr>
          </a:p>
          <a:p>
            <a:pPr marL="1087755" lvl="2" indent="-36195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Wingdings"/>
              <a:buChar char=""/>
              <a:tabLst>
                <a:tab pos="1087755" algn="l"/>
                <a:tab pos="1088390" algn="l"/>
              </a:tabLst>
            </a:pPr>
            <a:r>
              <a:rPr sz="1600" dirty="0">
                <a:latin typeface="Cambria"/>
                <a:cs typeface="Cambria"/>
              </a:rPr>
              <a:t>2</a:t>
            </a:r>
            <a:r>
              <a:rPr sz="1600" spc="-5" dirty="0">
                <a:latin typeface="Cambria"/>
                <a:cs typeface="Cambria"/>
              </a:rPr>
              <a:t> students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were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admitted </a:t>
            </a:r>
            <a:r>
              <a:rPr sz="1600" dirty="0">
                <a:latin typeface="Cambria"/>
                <a:cs typeface="Cambria"/>
              </a:rPr>
              <a:t>in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2nd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40" dirty="0">
                <a:latin typeface="Cambria"/>
                <a:cs typeface="Cambria"/>
              </a:rPr>
              <a:t>year.</a:t>
            </a:r>
            <a:endParaRPr sz="1600">
              <a:latin typeface="Cambria"/>
              <a:cs typeface="Cambria"/>
            </a:endParaRPr>
          </a:p>
          <a:p>
            <a:pPr marL="1087755" lvl="2" indent="-361950">
              <a:lnSpc>
                <a:spcPct val="100000"/>
              </a:lnSpc>
              <a:spcBef>
                <a:spcPts val="960"/>
              </a:spcBef>
              <a:buClr>
                <a:srgbClr val="A42F0F"/>
              </a:buClr>
              <a:buFont typeface="Wingdings"/>
              <a:buChar char=""/>
              <a:tabLst>
                <a:tab pos="1087755" algn="l"/>
                <a:tab pos="1088390" algn="l"/>
              </a:tabLst>
            </a:pPr>
            <a:r>
              <a:rPr sz="1600" dirty="0">
                <a:latin typeface="Cambria"/>
                <a:cs typeface="Cambria"/>
              </a:rPr>
              <a:t>1 </a:t>
            </a:r>
            <a:r>
              <a:rPr sz="1600" spc="-5" dirty="0">
                <a:latin typeface="Cambria"/>
                <a:cs typeface="Cambria"/>
              </a:rPr>
              <a:t>student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was</a:t>
            </a:r>
            <a:r>
              <a:rPr sz="1600" spc="-5" dirty="0">
                <a:latin typeface="Cambria"/>
                <a:cs typeface="Cambria"/>
              </a:rPr>
              <a:t> admitted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each </a:t>
            </a:r>
            <a:r>
              <a:rPr sz="1600" dirty="0">
                <a:latin typeface="Cambria"/>
                <a:cs typeface="Cambria"/>
              </a:rPr>
              <a:t>in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spc="-10" dirty="0">
                <a:latin typeface="Cambria"/>
                <a:cs typeface="Cambria"/>
              </a:rPr>
              <a:t> 3rd</a:t>
            </a:r>
            <a:r>
              <a:rPr sz="1600" spc="-5" dirty="0">
                <a:latin typeface="Cambria"/>
                <a:cs typeface="Cambria"/>
              </a:rPr>
              <a:t> and </a:t>
            </a:r>
            <a:r>
              <a:rPr sz="1600" dirty="0">
                <a:latin typeface="Cambria"/>
                <a:cs typeface="Cambria"/>
              </a:rPr>
              <a:t>4th </a:t>
            </a:r>
            <a:r>
              <a:rPr sz="1600" spc="-10" dirty="0">
                <a:latin typeface="Cambria"/>
                <a:cs typeface="Cambria"/>
              </a:rPr>
              <a:t>years.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2294" y="1189228"/>
            <a:ext cx="6021705" cy="422719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537210" indent="-537845">
              <a:lnSpc>
                <a:spcPct val="100000"/>
              </a:lnSpc>
              <a:spcBef>
                <a:spcPts val="1095"/>
              </a:spcBef>
              <a:buAutoNum type="arabicPeriod" startAt="2"/>
              <a:tabLst>
                <a:tab pos="537210" algn="l"/>
                <a:tab pos="537845" algn="l"/>
              </a:tabLst>
            </a:pPr>
            <a:r>
              <a:rPr sz="1800" b="1" dirty="0">
                <a:latin typeface="Cambria"/>
                <a:cs typeface="Cambria"/>
              </a:rPr>
              <a:t>E</a:t>
            </a:r>
            <a:r>
              <a:rPr sz="1800" b="1" spc="-25" dirty="0">
                <a:latin typeface="Cambria"/>
                <a:cs typeface="Cambria"/>
              </a:rPr>
              <a:t>x</a:t>
            </a:r>
            <a:r>
              <a:rPr sz="1800" b="1" spc="-5" dirty="0">
                <a:latin typeface="Cambria"/>
                <a:cs typeface="Cambria"/>
              </a:rPr>
              <a:t>ample</a:t>
            </a:r>
            <a:r>
              <a:rPr sz="1800" b="1" dirty="0">
                <a:latin typeface="Cambria"/>
                <a:cs typeface="Cambria"/>
              </a:rPr>
              <a:t>:</a:t>
            </a:r>
            <a:r>
              <a:rPr sz="1800" b="1" spc="-15" dirty="0"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Multipl</a:t>
            </a:r>
            <a:r>
              <a:rPr sz="1800" b="1" dirty="0">
                <a:solidFill>
                  <a:srgbClr val="CC3300"/>
                </a:solidFill>
                <a:latin typeface="Cambria"/>
                <a:cs typeface="Cambria"/>
              </a:rPr>
              <a:t>e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b="1" spc="-45" dirty="0">
                <a:solidFill>
                  <a:srgbClr val="CC3300"/>
                </a:solidFill>
                <a:latin typeface="Cambria"/>
                <a:cs typeface="Cambria"/>
              </a:rPr>
              <a:t>e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xi</a:t>
            </a:r>
            <a:r>
              <a:rPr sz="1800" b="1" dirty="0">
                <a:solidFill>
                  <a:srgbClr val="CC3300"/>
                </a:solidFill>
                <a:latin typeface="Cambria"/>
                <a:cs typeface="Cambria"/>
              </a:rPr>
              <a:t>t</a:t>
            </a:r>
            <a:r>
              <a:rPr sz="1800" b="1" spc="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fo</a:t>
            </a:r>
            <a:r>
              <a:rPr sz="1800" b="1" dirty="0">
                <a:solidFill>
                  <a:srgbClr val="CC3300"/>
                </a:solidFill>
                <a:latin typeface="Cambria"/>
                <a:cs typeface="Cambria"/>
              </a:rPr>
              <a:t>r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 Ba</a:t>
            </a:r>
            <a:r>
              <a:rPr sz="1800" b="1" spc="-20" dirty="0">
                <a:solidFill>
                  <a:srgbClr val="CC3300"/>
                </a:solidFill>
                <a:latin typeface="Cambria"/>
                <a:cs typeface="Cambria"/>
              </a:rPr>
              <a:t>t</a:t>
            </a:r>
            <a:r>
              <a:rPr sz="1800" b="1" dirty="0">
                <a:solidFill>
                  <a:srgbClr val="CC3300"/>
                </a:solidFill>
                <a:latin typeface="Cambria"/>
                <a:cs typeface="Cambria"/>
              </a:rPr>
              <a:t>ch</a:t>
            </a:r>
            <a:r>
              <a:rPr sz="1800" b="1" spc="1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b="1" spc="-200" dirty="0">
                <a:solidFill>
                  <a:srgbClr val="CC3300"/>
                </a:solidFill>
                <a:latin typeface="Cambria"/>
                <a:cs typeface="Cambria"/>
              </a:rPr>
              <a:t>L</a:t>
            </a:r>
            <a:r>
              <a:rPr sz="1800" b="1" spc="-85" dirty="0">
                <a:solidFill>
                  <a:srgbClr val="CC3300"/>
                </a:solidFill>
                <a:latin typeface="Cambria"/>
                <a:cs typeface="Cambria"/>
              </a:rPr>
              <a:t>Y</a:t>
            </a:r>
            <a:r>
              <a:rPr sz="1800" b="1" dirty="0">
                <a:solidFill>
                  <a:srgbClr val="CC3300"/>
                </a:solidFill>
                <a:latin typeface="Cambria"/>
                <a:cs typeface="Cambria"/>
              </a:rPr>
              <a:t>G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 m</a:t>
            </a:r>
            <a:r>
              <a:rPr sz="1800" b="1" dirty="0">
                <a:solidFill>
                  <a:srgbClr val="CC3300"/>
                </a:solidFill>
                <a:latin typeface="Cambria"/>
                <a:cs typeface="Cambria"/>
              </a:rPr>
              <a:t>2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 (2</a:t>
            </a:r>
            <a:r>
              <a:rPr sz="1800" b="1" dirty="0">
                <a:solidFill>
                  <a:srgbClr val="CC3300"/>
                </a:solidFill>
                <a:latin typeface="Cambria"/>
                <a:cs typeface="Cambria"/>
              </a:rPr>
              <a:t>0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1</a:t>
            </a:r>
            <a:r>
              <a:rPr sz="1800" b="1" spc="15" dirty="0">
                <a:solidFill>
                  <a:srgbClr val="CC3300"/>
                </a:solidFill>
                <a:latin typeface="Cambria"/>
                <a:cs typeface="Cambria"/>
              </a:rPr>
              <a:t>7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-18):</a:t>
            </a:r>
            <a:endParaRPr sz="1800">
              <a:latin typeface="Cambria"/>
              <a:cs typeface="Cambria"/>
            </a:endParaRPr>
          </a:p>
          <a:p>
            <a:pPr marL="537210" lvl="1" indent="-36195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"/>
              <a:tabLst>
                <a:tab pos="537210" algn="l"/>
                <a:tab pos="537845" algn="l"/>
              </a:tabLst>
            </a:pPr>
            <a:r>
              <a:rPr sz="1800" dirty="0">
                <a:latin typeface="Cambria"/>
                <a:cs typeface="Cambria"/>
              </a:rPr>
              <a:t>No. of students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exiting/dropped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through </a:t>
            </a:r>
            <a:r>
              <a:rPr sz="1800" spc="-5" dirty="0">
                <a:latin typeface="Cambria"/>
                <a:cs typeface="Cambria"/>
              </a:rPr>
              <a:t>multiple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exit: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CC3300"/>
                </a:solidFill>
                <a:latin typeface="Cambria"/>
                <a:cs typeface="Cambria"/>
              </a:rPr>
              <a:t>2</a:t>
            </a:r>
            <a:endParaRPr sz="1800">
              <a:latin typeface="Cambria"/>
              <a:cs typeface="Cambria"/>
            </a:endParaRPr>
          </a:p>
          <a:p>
            <a:pPr marL="537210" lvl="1" indent="-36195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Wingdings"/>
              <a:buChar char=""/>
              <a:tabLst>
                <a:tab pos="537210" algn="l"/>
                <a:tab pos="537845" algn="l"/>
              </a:tabLst>
            </a:pPr>
            <a:r>
              <a:rPr sz="1800" spc="-15" dirty="0">
                <a:latin typeface="Cambria"/>
                <a:cs typeface="Cambria"/>
              </a:rPr>
              <a:t>Breakdown: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1(d) + 1(e)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+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0(f)),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where:</a:t>
            </a:r>
            <a:endParaRPr sz="1800">
              <a:latin typeface="Cambria"/>
              <a:cs typeface="Cambria"/>
            </a:endParaRPr>
          </a:p>
          <a:p>
            <a:pPr marL="896619" lvl="2" indent="-343535">
              <a:lnSpc>
                <a:spcPct val="100000"/>
              </a:lnSpc>
              <a:spcBef>
                <a:spcPts val="1005"/>
              </a:spcBef>
              <a:buClr>
                <a:srgbClr val="A42F0F"/>
              </a:buClr>
              <a:buFont typeface="Wingdings"/>
              <a:buChar char=""/>
              <a:tabLst>
                <a:tab pos="896619" algn="l"/>
                <a:tab pos="897255" algn="l"/>
              </a:tabLst>
            </a:pPr>
            <a:r>
              <a:rPr sz="1600" dirty="0">
                <a:latin typeface="Cambria"/>
                <a:cs typeface="Cambria"/>
              </a:rPr>
              <a:t>d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=</a:t>
            </a:r>
            <a:r>
              <a:rPr sz="1600" spc="-5" dirty="0">
                <a:latin typeface="Cambria"/>
                <a:cs typeface="Cambria"/>
              </a:rPr>
              <a:t> no.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 students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exiting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after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1st</a:t>
            </a:r>
            <a:r>
              <a:rPr sz="1600" spc="-10" dirty="0">
                <a:latin typeface="Cambria"/>
                <a:cs typeface="Cambria"/>
              </a:rPr>
              <a:t> year</a:t>
            </a:r>
            <a:endParaRPr sz="1600">
              <a:latin typeface="Cambria"/>
              <a:cs typeface="Cambria"/>
            </a:endParaRPr>
          </a:p>
          <a:p>
            <a:pPr marL="896619" lvl="2" indent="-343535">
              <a:lnSpc>
                <a:spcPct val="100000"/>
              </a:lnSpc>
              <a:spcBef>
                <a:spcPts val="1005"/>
              </a:spcBef>
              <a:buClr>
                <a:srgbClr val="A42F0F"/>
              </a:buClr>
              <a:buFont typeface="Wingdings"/>
              <a:buChar char=""/>
              <a:tabLst>
                <a:tab pos="896619" algn="l"/>
                <a:tab pos="897255" algn="l"/>
              </a:tabLst>
            </a:pPr>
            <a:r>
              <a:rPr sz="1600" dirty="0">
                <a:latin typeface="Cambria"/>
                <a:cs typeface="Cambria"/>
              </a:rPr>
              <a:t>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=</a:t>
            </a:r>
            <a:r>
              <a:rPr sz="1600" spc="-5" dirty="0">
                <a:latin typeface="Cambria"/>
                <a:cs typeface="Cambria"/>
              </a:rPr>
              <a:t> no.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 students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exiting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after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2nd</a:t>
            </a:r>
            <a:r>
              <a:rPr sz="1600" spc="-10" dirty="0">
                <a:latin typeface="Cambria"/>
                <a:cs typeface="Cambria"/>
              </a:rPr>
              <a:t> year</a:t>
            </a:r>
            <a:endParaRPr sz="1600">
              <a:latin typeface="Cambria"/>
              <a:cs typeface="Cambria"/>
            </a:endParaRPr>
          </a:p>
          <a:p>
            <a:pPr marL="896619" lvl="2" indent="-343535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Wingdings"/>
              <a:buChar char=""/>
              <a:tabLst>
                <a:tab pos="896619" algn="l"/>
                <a:tab pos="897255" algn="l"/>
              </a:tabLst>
            </a:pPr>
            <a:r>
              <a:rPr sz="1600" dirty="0">
                <a:latin typeface="Cambria"/>
                <a:cs typeface="Cambria"/>
              </a:rPr>
              <a:t>f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=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no.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-5" dirty="0">
                <a:latin typeface="Cambria"/>
                <a:cs typeface="Cambria"/>
              </a:rPr>
              <a:t> students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exiting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after</a:t>
            </a:r>
            <a:r>
              <a:rPr sz="1600" spc="-10" dirty="0">
                <a:latin typeface="Cambria"/>
                <a:cs typeface="Cambria"/>
              </a:rPr>
              <a:t> 3rd year</a:t>
            </a:r>
            <a:endParaRPr sz="1600">
              <a:latin typeface="Cambria"/>
              <a:cs typeface="Cambria"/>
            </a:endParaRPr>
          </a:p>
          <a:p>
            <a:pPr lvl="2">
              <a:lnSpc>
                <a:spcPct val="100000"/>
              </a:lnSpc>
              <a:buClr>
                <a:srgbClr val="A42F0F"/>
              </a:buClr>
              <a:buFont typeface="Wingdings"/>
              <a:buChar char=""/>
            </a:pPr>
            <a:endParaRPr sz="1900">
              <a:latin typeface="Cambria"/>
              <a:cs typeface="Cambria"/>
            </a:endParaRPr>
          </a:p>
          <a:p>
            <a:pPr marL="537210" lvl="1" indent="-361950">
              <a:lnSpc>
                <a:spcPct val="100000"/>
              </a:lnSpc>
              <a:spcBef>
                <a:spcPts val="1685"/>
              </a:spcBef>
              <a:buClr>
                <a:srgbClr val="A42F0F"/>
              </a:buClr>
              <a:buFont typeface="Wingdings"/>
              <a:buChar char=""/>
              <a:tabLst>
                <a:tab pos="537210" algn="l"/>
                <a:tab pos="537845" algn="l"/>
              </a:tabLst>
            </a:pPr>
            <a:r>
              <a:rPr sz="1800" spc="-10" dirty="0">
                <a:latin typeface="Cambria"/>
                <a:cs typeface="Cambria"/>
              </a:rPr>
              <a:t>Therefore, for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batch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90" dirty="0">
                <a:latin typeface="Cambria"/>
                <a:cs typeface="Cambria"/>
              </a:rPr>
              <a:t>LYG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m2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(2017-18):</a:t>
            </a:r>
            <a:endParaRPr sz="1800">
              <a:latin typeface="Cambria"/>
              <a:cs typeface="Cambria"/>
            </a:endParaRPr>
          </a:p>
          <a:p>
            <a:pPr marL="896619" lvl="2" indent="-36068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Wingdings"/>
              <a:buChar char=""/>
              <a:tabLst>
                <a:tab pos="896619" algn="l"/>
                <a:tab pos="897255" algn="l"/>
              </a:tabLst>
            </a:pPr>
            <a:r>
              <a:rPr sz="1600" dirty="0">
                <a:latin typeface="Cambria"/>
                <a:cs typeface="Cambria"/>
              </a:rPr>
              <a:t>1</a:t>
            </a:r>
            <a:r>
              <a:rPr sz="1600" spc="-5" dirty="0">
                <a:latin typeface="Cambria"/>
                <a:cs typeface="Cambria"/>
              </a:rPr>
              <a:t> student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exited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after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1st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40" dirty="0">
                <a:latin typeface="Cambria"/>
                <a:cs typeface="Cambria"/>
              </a:rPr>
              <a:t>year.</a:t>
            </a:r>
            <a:endParaRPr sz="1600">
              <a:latin typeface="Cambria"/>
              <a:cs typeface="Cambria"/>
            </a:endParaRPr>
          </a:p>
          <a:p>
            <a:pPr marL="896619" lvl="2" indent="-36068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"/>
              <a:tabLst>
                <a:tab pos="896619" algn="l"/>
                <a:tab pos="897255" algn="l"/>
              </a:tabLst>
            </a:pPr>
            <a:r>
              <a:rPr sz="1600" dirty="0">
                <a:latin typeface="Cambria"/>
                <a:cs typeface="Cambria"/>
              </a:rPr>
              <a:t>1</a:t>
            </a:r>
            <a:r>
              <a:rPr sz="1600" spc="-5" dirty="0">
                <a:latin typeface="Cambria"/>
                <a:cs typeface="Cambria"/>
              </a:rPr>
              <a:t> student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exited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after the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2nd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40" dirty="0">
                <a:latin typeface="Cambria"/>
                <a:cs typeface="Cambria"/>
              </a:rPr>
              <a:t>year.</a:t>
            </a:r>
            <a:endParaRPr sz="1600">
              <a:latin typeface="Cambria"/>
              <a:cs typeface="Cambria"/>
            </a:endParaRPr>
          </a:p>
          <a:p>
            <a:pPr marL="896619" lvl="2" indent="-360680">
              <a:lnSpc>
                <a:spcPct val="100000"/>
              </a:lnSpc>
              <a:spcBef>
                <a:spcPts val="1005"/>
              </a:spcBef>
              <a:buClr>
                <a:srgbClr val="A42F0F"/>
              </a:buClr>
              <a:buFont typeface="Wingdings"/>
              <a:buChar char=""/>
              <a:tabLst>
                <a:tab pos="896619" algn="l"/>
                <a:tab pos="897255" algn="l"/>
              </a:tabLst>
            </a:pPr>
            <a:r>
              <a:rPr sz="1600" dirty="0">
                <a:latin typeface="Cambria"/>
                <a:cs typeface="Cambria"/>
              </a:rPr>
              <a:t>No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students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exited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after the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3rd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40" dirty="0">
                <a:latin typeface="Cambria"/>
                <a:cs typeface="Cambria"/>
              </a:rPr>
              <a:t>year.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315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5226" y="607821"/>
            <a:ext cx="5801995" cy="4591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Revised</a:t>
            </a:r>
            <a:r>
              <a:rPr spc="10" dirty="0"/>
              <a:t> </a:t>
            </a:r>
            <a:r>
              <a:rPr spc="35" dirty="0"/>
              <a:t>POs</a:t>
            </a:r>
            <a:r>
              <a:rPr spc="-10" dirty="0"/>
              <a:t> </a:t>
            </a:r>
            <a:r>
              <a:rPr spc="5" dirty="0"/>
              <a:t>as</a:t>
            </a:r>
            <a:r>
              <a:rPr spc="-10" dirty="0"/>
              <a:t> </a:t>
            </a:r>
            <a:r>
              <a:rPr spc="-85" dirty="0"/>
              <a:t>per</a:t>
            </a:r>
            <a:r>
              <a:rPr spc="-15" dirty="0"/>
              <a:t> </a:t>
            </a:r>
            <a:r>
              <a:rPr spc="-120" dirty="0"/>
              <a:t>GAPC</a:t>
            </a:r>
            <a:r>
              <a:rPr spc="-10" dirty="0"/>
              <a:t> </a:t>
            </a:r>
            <a:r>
              <a:rPr spc="-65" dirty="0"/>
              <a:t>Version</a:t>
            </a:r>
            <a:r>
              <a:rPr spc="10" dirty="0"/>
              <a:t> </a:t>
            </a:r>
            <a:r>
              <a:rPr spc="-55" dirty="0"/>
              <a:t>4.0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8186" y="1199388"/>
          <a:ext cx="9476105" cy="490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773">
                <a:tc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spc="-40" dirty="0">
                          <a:latin typeface="Arial"/>
                          <a:cs typeface="Arial"/>
                        </a:rPr>
                        <a:t>Sr.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27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698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Engineer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Graduate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Washington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Accord </a:t>
                      </a:r>
                      <a:r>
                        <a:rPr sz="1800" b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as per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GAPC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4.0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25019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NBA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Program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Outcomes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GAPC </a:t>
                      </a:r>
                      <a:r>
                        <a:rPr sz="1800" b="1" spc="-4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4.0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6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WA1: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Apply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knowledge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of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mathematics, 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natural science, computing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and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engineering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fundamentals,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engineering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specialization as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specified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 WK1 to WK4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respectively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develop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solutions</a:t>
                      </a:r>
                      <a:r>
                        <a:rPr sz="1800" spc="4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to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complex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engineering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problems.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ts val="207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PO1:</a:t>
                      </a:r>
                      <a:r>
                        <a:rPr sz="1800" b="1" spc="9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Engineering</a:t>
                      </a:r>
                      <a:r>
                        <a:rPr sz="1800" b="1" spc="9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Knowledge:</a:t>
                      </a:r>
                      <a:r>
                        <a:rPr sz="1800" b="1" spc="9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Apply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114300" algn="just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knowledge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of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mathematics,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natural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science,</a:t>
                      </a:r>
                      <a:r>
                        <a:rPr sz="1800" spc="4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computing,</a:t>
                      </a:r>
                      <a:r>
                        <a:rPr sz="1800" spc="4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engineering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fundamentals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engineering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specialization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specified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WK1</a:t>
                      </a:r>
                      <a:r>
                        <a:rPr sz="1800" b="1" spc="49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800" b="1" spc="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WK4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respectively to develop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solutions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complex engineering</a:t>
                      </a:r>
                      <a:r>
                        <a:rPr sz="1800" b="1" spc="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problems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4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WA2: 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Identify,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formulate,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research literature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 analyze complex engineering problems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reaching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substantiated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conclusions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using </a:t>
                      </a:r>
                      <a:r>
                        <a:rPr sz="1800" dirty="0">
                          <a:solidFill>
                            <a:srgbClr val="006FC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first</a:t>
                      </a:r>
                      <a:r>
                        <a:rPr sz="1800" u="heavy" spc="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principles</a:t>
                      </a:r>
                      <a:r>
                        <a:rPr sz="1800" u="heavy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 of</a:t>
                      </a:r>
                      <a:r>
                        <a:rPr sz="1800" u="heavy" spc="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mathematics,</a:t>
                      </a:r>
                      <a:r>
                        <a:rPr sz="1800" u="heavy" spc="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natural </a:t>
                      </a:r>
                      <a:r>
                        <a:rPr sz="1800" dirty="0">
                          <a:solidFill>
                            <a:srgbClr val="006FC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sciences</a:t>
                      </a:r>
                      <a:r>
                        <a:rPr sz="1800" u="heavy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 and</a:t>
                      </a:r>
                      <a:r>
                        <a:rPr sz="1800" u="heavy" spc="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engineering</a:t>
                      </a:r>
                      <a:r>
                        <a:rPr sz="1800" u="heavy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 sciences</a:t>
                      </a:r>
                      <a:r>
                        <a:rPr sz="1800" u="heavy" spc="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006FC0"/>
                          </a:solidFill>
                          <a:latin typeface="Arial MT"/>
                          <a:cs typeface="Arial MT"/>
                        </a:rPr>
                        <a:t>with </a:t>
                      </a:r>
                      <a:r>
                        <a:rPr sz="1800" spc="5" dirty="0">
                          <a:solidFill>
                            <a:srgbClr val="006FC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holistic</a:t>
                      </a:r>
                      <a:r>
                        <a:rPr sz="1800" spc="5" dirty="0">
                          <a:solidFill>
                            <a:srgbClr val="006FC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consideration</a:t>
                      </a:r>
                      <a:r>
                        <a:rPr sz="1800" u="heavy" spc="-5" dirty="0">
                          <a:solidFill>
                            <a:srgbClr val="006FC0"/>
                          </a:solidFill>
                          <a:uFill>
                            <a:solidFill>
                              <a:srgbClr val="006FC0"/>
                            </a:solidFill>
                          </a:uFill>
                          <a:latin typeface="Arial MT"/>
                          <a:cs typeface="Arial MT"/>
                        </a:rPr>
                        <a:t>s</a:t>
                      </a:r>
                      <a:r>
                        <a:rPr sz="1800" dirty="0">
                          <a:solidFill>
                            <a:srgbClr val="006FC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sustainable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development*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(WK1 to WK4).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algn="just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2220595" algn="l"/>
                          <a:tab pos="3234055" algn="l"/>
                        </a:tabLst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PO2: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Problem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Analysis: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Identify,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formulate, </a:t>
                      </a:r>
                      <a:r>
                        <a:rPr sz="1800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review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research literature and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analyze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complex engineering problems </a:t>
                      </a:r>
                      <a:r>
                        <a:rPr sz="1800" b="1" spc="-49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reaching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substantiated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conclusions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with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consi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eration	for	sustai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able 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development.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WK1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WK4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742423" y="5939790"/>
            <a:ext cx="8890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6167" y="1133094"/>
            <a:ext cx="8248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CC3300"/>
                </a:solidFill>
                <a:latin typeface="Cambria"/>
                <a:cs typeface="Cambria"/>
              </a:rPr>
              <a:t>Table</a:t>
            </a:r>
            <a:r>
              <a:rPr sz="1800" b="1" spc="-2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Cambria"/>
                <a:cs typeface="Cambria"/>
              </a:rPr>
              <a:t>No.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 4C:</a:t>
            </a:r>
            <a:r>
              <a:rPr sz="1800" b="1" spc="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No. of students</a:t>
            </a:r>
            <a:r>
              <a:rPr sz="1800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graduated</a:t>
            </a:r>
            <a:r>
              <a:rPr sz="1800" spc="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within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the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stipulated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period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of the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program</a:t>
            </a:r>
            <a:r>
              <a:rPr sz="1600" spc="-10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02918" y="1659127"/>
          <a:ext cx="7609205" cy="4382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8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723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73380" marR="302895" indent="-62865">
                        <a:lnSpc>
                          <a:spcPct val="100000"/>
                        </a:lnSpc>
                      </a:pPr>
                      <a:r>
                        <a:rPr sz="1600" b="1" spc="-145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ear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of 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Entry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69545" marR="161290" indent="-1270" algn="ctr">
                        <a:lnSpc>
                          <a:spcPct val="100000"/>
                        </a:lnSpc>
                      </a:pPr>
                      <a:r>
                        <a:rPr sz="1500" b="1" spc="-30" dirty="0">
                          <a:latin typeface="Cambria"/>
                          <a:cs typeface="Cambria"/>
                        </a:rPr>
                        <a:t>Total </a:t>
                      </a:r>
                      <a:r>
                        <a:rPr sz="1500" b="1" spc="-5" dirty="0">
                          <a:latin typeface="Cambria"/>
                          <a:cs typeface="Cambria"/>
                        </a:rPr>
                        <a:t>no. of </a:t>
                      </a:r>
                      <a:r>
                        <a:rPr sz="1500" b="1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5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(N1+N2+</a:t>
                      </a:r>
                      <a:r>
                        <a:rPr sz="1500" b="1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N</a:t>
                      </a:r>
                      <a:r>
                        <a:rPr sz="15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3+N4+N</a:t>
                      </a:r>
                      <a:r>
                        <a:rPr sz="1500" b="1" spc="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5</a:t>
                      </a:r>
                      <a:r>
                        <a:rPr sz="15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-N6</a:t>
                      </a:r>
                      <a:endParaRPr sz="15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500" b="1" spc="-5" dirty="0">
                          <a:latin typeface="Cambria"/>
                          <a:cs typeface="Cambria"/>
                        </a:rPr>
                        <a:t>as</a:t>
                      </a:r>
                      <a:r>
                        <a:rPr sz="15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latin typeface="Cambria"/>
                          <a:cs typeface="Cambria"/>
                        </a:rPr>
                        <a:t>defined</a:t>
                      </a:r>
                      <a:r>
                        <a:rPr sz="15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15" dirty="0">
                          <a:latin typeface="Cambria"/>
                          <a:cs typeface="Cambria"/>
                        </a:rPr>
                        <a:t>above)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03505" marR="97155" indent="2857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spc="-5" dirty="0">
                          <a:latin typeface="Cambria"/>
                          <a:cs typeface="Cambria"/>
                        </a:rPr>
                        <a:t>Number of </a:t>
                      </a:r>
                      <a:r>
                        <a:rPr sz="1500" b="1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500" b="1" spc="-5" dirty="0">
                          <a:latin typeface="Cambria"/>
                          <a:cs typeface="Cambria"/>
                        </a:rPr>
                        <a:t>who </a:t>
                      </a:r>
                      <a:r>
                        <a:rPr sz="1500" b="1" spc="-25" dirty="0">
                          <a:latin typeface="Cambria"/>
                          <a:cs typeface="Cambria"/>
                        </a:rPr>
                        <a:t>have </a:t>
                      </a:r>
                      <a:r>
                        <a:rPr sz="1500" b="1" spc="-10" dirty="0">
                          <a:latin typeface="Cambria"/>
                          <a:cs typeface="Cambria"/>
                        </a:rPr>
                        <a:t>successfully </a:t>
                      </a:r>
                      <a:r>
                        <a:rPr sz="1500" b="1" spc="-3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10" dirty="0">
                          <a:latin typeface="Cambria"/>
                          <a:cs typeface="Cambria"/>
                        </a:rPr>
                        <a:t>graduated </a:t>
                      </a:r>
                      <a:r>
                        <a:rPr sz="1500" b="1" spc="-5" dirty="0">
                          <a:latin typeface="Cambria"/>
                          <a:cs typeface="Cambria"/>
                        </a:rPr>
                        <a:t>in the stipulated period of </a:t>
                      </a:r>
                      <a:r>
                        <a:rPr sz="1500" b="1" spc="-10" dirty="0">
                          <a:latin typeface="Cambria"/>
                          <a:cs typeface="Cambria"/>
                        </a:rPr>
                        <a:t>study </a:t>
                      </a:r>
                      <a:r>
                        <a:rPr sz="1500" b="1" spc="-3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[Total </a:t>
                      </a:r>
                      <a:r>
                        <a:rPr sz="15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of</a:t>
                      </a:r>
                      <a:r>
                        <a:rPr sz="1500" b="1" spc="-2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with</a:t>
                      </a:r>
                      <a:r>
                        <a:rPr sz="1500" b="1" spc="-1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Backlogs+</a:t>
                      </a:r>
                      <a:r>
                        <a:rPr sz="1500" b="1" spc="-3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without Backlogs]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6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II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35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III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IV</a:t>
                      </a:r>
                      <a:r>
                        <a:rPr sz="16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40" dirty="0">
                          <a:latin typeface="Cambria"/>
                          <a:cs typeface="Cambria"/>
                        </a:rPr>
                        <a:t>CAY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45" dirty="0">
                          <a:latin typeface="Cambria"/>
                          <a:cs typeface="Cambria"/>
                        </a:rPr>
                        <a:t>CAYm3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 marR="5537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600" spc="-12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600" spc="-10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m4  </a:t>
                      </a:r>
                      <a:r>
                        <a:rPr sz="1600" spc="-50" dirty="0">
                          <a:latin typeface="Cambria"/>
                          <a:cs typeface="Cambria"/>
                        </a:rPr>
                        <a:t>(LYG)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 marR="4083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45" dirty="0">
                          <a:latin typeface="Cambria"/>
                          <a:cs typeface="Cambria"/>
                        </a:rPr>
                        <a:t>CAYm5 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</a:t>
                      </a:r>
                      <a:r>
                        <a:rPr sz="1600" spc="-16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600" spc="-7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Gm1)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9158">
                <a:tc>
                  <a:txBody>
                    <a:bodyPr/>
                    <a:lstStyle/>
                    <a:p>
                      <a:pPr marL="91440" marR="4083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45" dirty="0">
                          <a:latin typeface="Cambria"/>
                          <a:cs typeface="Cambria"/>
                        </a:rPr>
                        <a:t>CAYm6 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</a:t>
                      </a:r>
                      <a:r>
                        <a:rPr sz="1600" spc="-16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600" spc="-7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Gm2)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5791" y="1059941"/>
            <a:ext cx="8248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CC3300"/>
                </a:solidFill>
                <a:latin typeface="Cambria"/>
                <a:cs typeface="Cambria"/>
              </a:rPr>
              <a:t>Table</a:t>
            </a:r>
            <a:r>
              <a:rPr sz="1800" b="1" spc="-2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Cambria"/>
                <a:cs typeface="Cambria"/>
              </a:rPr>
              <a:t>No.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CC3300"/>
                </a:solidFill>
                <a:latin typeface="Cambria"/>
                <a:cs typeface="Cambria"/>
              </a:rPr>
              <a:t>4C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: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No. of students</a:t>
            </a:r>
            <a:r>
              <a:rPr sz="1800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graduated</a:t>
            </a:r>
            <a:r>
              <a:rPr sz="1800" spc="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within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the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stipulated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period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of the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program</a:t>
            </a:r>
            <a:r>
              <a:rPr sz="1600" spc="-10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41018" y="1522730"/>
          <a:ext cx="7609205" cy="5224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8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4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5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Entry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06375" marR="1993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4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(N1+N2+N3+N4+N5-N6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as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defined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above)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78130" marR="270510" indent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spc="-5" dirty="0">
                          <a:latin typeface="Cambria"/>
                          <a:cs typeface="Cambria"/>
                        </a:rPr>
                        <a:t>Number of </a:t>
                      </a:r>
                      <a:r>
                        <a:rPr sz="1500" b="1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500" b="1" spc="-5" dirty="0">
                          <a:latin typeface="Cambria"/>
                          <a:cs typeface="Cambria"/>
                        </a:rPr>
                        <a:t>who </a:t>
                      </a:r>
                      <a:r>
                        <a:rPr sz="1500" b="1" spc="-25" dirty="0">
                          <a:latin typeface="Cambria"/>
                          <a:cs typeface="Cambria"/>
                        </a:rPr>
                        <a:t>have </a:t>
                      </a:r>
                      <a:r>
                        <a:rPr sz="15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10" dirty="0">
                          <a:latin typeface="Cambria"/>
                          <a:cs typeface="Cambria"/>
                        </a:rPr>
                        <a:t>successfully</a:t>
                      </a:r>
                      <a:r>
                        <a:rPr sz="15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10" dirty="0">
                          <a:latin typeface="Cambria"/>
                          <a:cs typeface="Cambria"/>
                        </a:rPr>
                        <a:t>graduated</a:t>
                      </a:r>
                      <a:r>
                        <a:rPr sz="15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5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5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latin typeface="Cambria"/>
                          <a:cs typeface="Cambria"/>
                        </a:rPr>
                        <a:t>stipulated</a:t>
                      </a:r>
                      <a:r>
                        <a:rPr sz="15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latin typeface="Cambria"/>
                          <a:cs typeface="Cambria"/>
                        </a:rPr>
                        <a:t>period</a:t>
                      </a:r>
                      <a:r>
                        <a:rPr sz="15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5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10" dirty="0">
                          <a:latin typeface="Cambria"/>
                          <a:cs typeface="Cambria"/>
                        </a:rPr>
                        <a:t>study</a:t>
                      </a:r>
                      <a:r>
                        <a:rPr sz="15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2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[Total</a:t>
                      </a:r>
                      <a:r>
                        <a:rPr sz="1500" b="1" spc="-20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of </a:t>
                      </a:r>
                      <a:r>
                        <a:rPr sz="1500" b="1" spc="-31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with</a:t>
                      </a:r>
                      <a:r>
                        <a:rPr sz="1500" b="1" spc="-20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Backlogs+</a:t>
                      </a:r>
                      <a:r>
                        <a:rPr sz="1500" b="1" spc="-40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without</a:t>
                      </a:r>
                      <a:r>
                        <a:rPr sz="1500" b="1" spc="-10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Backlogs]</a:t>
                      </a:r>
                      <a:endParaRPr sz="15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I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35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II</a:t>
                      </a:r>
                      <a:r>
                        <a:rPr sz="16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III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IV</a:t>
                      </a:r>
                      <a:r>
                        <a:rPr sz="16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 marR="5956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40" dirty="0">
                          <a:latin typeface="Cambria"/>
                          <a:cs typeface="Cambria"/>
                        </a:rPr>
                        <a:t>CAY 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(202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3-24)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120</a:t>
                      </a:r>
                      <a:r>
                        <a:rPr sz="14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(120+0+0+0+0(NA)-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0(NA)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 marR="5956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40" dirty="0">
                          <a:latin typeface="Cambria"/>
                          <a:cs typeface="Cambria"/>
                        </a:rPr>
                        <a:t>CAYm1 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(202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2-23)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133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(120+11+0+1+2-1)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128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 marR="5956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40" dirty="0">
                          <a:latin typeface="Cambria"/>
                          <a:cs typeface="Cambria"/>
                        </a:rPr>
                        <a:t>CAYm2 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(202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1-22)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125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(116+9+0+0+1-1)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 marR="59563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40" dirty="0">
                          <a:latin typeface="Cambria"/>
                          <a:cs typeface="Cambria"/>
                        </a:rPr>
                        <a:t>CAYm3 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(202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0-21)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131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(120+10+0+0+2-1)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47">
                <a:tc>
                  <a:txBody>
                    <a:bodyPr/>
                    <a:lstStyle/>
                    <a:p>
                      <a:pPr marL="91440" marR="3886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10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4</a:t>
                      </a:r>
                      <a:r>
                        <a:rPr sz="14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(</a:t>
                      </a:r>
                      <a:r>
                        <a:rPr sz="1400" spc="-15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spc="-55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G) 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(2019-20)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132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(120+11+0+0+1-0)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127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91440" marR="1835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400" spc="-10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spc="-85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m5(</a:t>
                      </a:r>
                      <a:r>
                        <a:rPr sz="1400" spc="-14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spc="-55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Gm1) 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(2018-19)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130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(120+10+0+0+1-1)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91440" marR="1428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45" dirty="0">
                          <a:latin typeface="Cambria"/>
                          <a:cs typeface="Cambria"/>
                        </a:rPr>
                        <a:t>CAYm6</a:t>
                      </a:r>
                      <a:r>
                        <a:rPr sz="14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35" dirty="0">
                          <a:latin typeface="Cambria"/>
                          <a:cs typeface="Cambria"/>
                        </a:rPr>
                        <a:t>(LYGm2)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(2017-18)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133</a:t>
                      </a:r>
                      <a:r>
                        <a:rPr sz="1600" b="1" spc="-2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C3300"/>
                          </a:solidFill>
                          <a:latin typeface="Cambria"/>
                          <a:cs typeface="Cambria"/>
                        </a:rPr>
                        <a:t>(120+11+0+0+4-2)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129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127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31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2989" y="969878"/>
            <a:ext cx="6621145" cy="127698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40"/>
              </a:spcBef>
              <a:tabLst>
                <a:tab pos="750570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4.1.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Enrolment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Ratio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in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First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0" dirty="0">
                <a:solidFill>
                  <a:srgbClr val="0000FF"/>
                </a:solidFill>
                <a:latin typeface="Cambria"/>
                <a:cs typeface="Cambria"/>
              </a:rPr>
              <a:t>Year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(20)</a:t>
            </a:r>
            <a:endParaRPr sz="2200">
              <a:latin typeface="Cambria"/>
              <a:cs typeface="Cambria"/>
            </a:endParaRPr>
          </a:p>
          <a:p>
            <a:pPr marL="750570">
              <a:lnSpc>
                <a:spcPct val="100000"/>
              </a:lnSpc>
              <a:spcBef>
                <a:spcPts val="690"/>
              </a:spcBef>
            </a:pPr>
            <a:r>
              <a:rPr sz="1800" b="1" dirty="0">
                <a:solidFill>
                  <a:srgbClr val="404040"/>
                </a:solidFill>
                <a:latin typeface="Cambria"/>
                <a:cs typeface="Cambria"/>
              </a:rPr>
              <a:t>ER</a:t>
            </a:r>
            <a:r>
              <a:rPr sz="1800" b="1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mbria"/>
                <a:cs typeface="Cambria"/>
              </a:rPr>
              <a:t>Points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=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20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*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mbria"/>
                <a:cs typeface="Cambria"/>
              </a:rPr>
              <a:t>(Average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ER/100)</a:t>
            </a:r>
            <a:endParaRPr sz="1800">
              <a:latin typeface="Cambria"/>
              <a:cs typeface="Cambria"/>
            </a:endParaRPr>
          </a:p>
          <a:p>
            <a:pPr marL="1234440">
              <a:lnSpc>
                <a:spcPct val="100000"/>
              </a:lnSpc>
              <a:spcBef>
                <a:spcPts val="136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No.4.1.1: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Student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enrolment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ratio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in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the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1</a:t>
            </a:r>
            <a:r>
              <a:rPr sz="1800" baseline="25462" dirty="0">
                <a:solidFill>
                  <a:srgbClr val="00AF50"/>
                </a:solidFill>
                <a:latin typeface="Cambria"/>
                <a:cs typeface="Cambria"/>
              </a:rPr>
              <a:t>st</a:t>
            </a:r>
            <a:r>
              <a:rPr sz="1800" spc="202" baseline="25462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45" dirty="0">
                <a:solidFill>
                  <a:srgbClr val="00AF50"/>
                </a:solidFill>
                <a:latin typeface="Cambria"/>
                <a:cs typeface="Cambria"/>
              </a:rPr>
              <a:t>year.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29003" y="2393188"/>
          <a:ext cx="7503795" cy="355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87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2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2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91440" marR="838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Item</a:t>
                      </a:r>
                      <a:r>
                        <a:rPr sz="1600" b="1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(Students</a:t>
                      </a:r>
                      <a:r>
                        <a:rPr sz="16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enrolled</a:t>
                      </a:r>
                      <a:r>
                        <a:rPr sz="16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First</a:t>
                      </a:r>
                      <a:r>
                        <a:rPr sz="1600" b="1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6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5" dirty="0">
                          <a:latin typeface="Cambria"/>
                          <a:cs typeface="Cambria"/>
                        </a:rPr>
                        <a:t>average </a:t>
                      </a:r>
                      <a:r>
                        <a:rPr sz="1600" b="1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5" dirty="0">
                          <a:latin typeface="Cambria"/>
                          <a:cs typeface="Cambria"/>
                        </a:rPr>
                        <a:t>over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 academic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60" dirty="0">
                          <a:latin typeface="Cambria"/>
                          <a:cs typeface="Cambria"/>
                        </a:rPr>
                        <a:t>(CAY,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r>
                        <a:rPr sz="16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35" dirty="0">
                          <a:latin typeface="Cambria"/>
                          <a:cs typeface="Cambria"/>
                        </a:rPr>
                        <a:t>CAYm2))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628015" marR="83820" indent="-53657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628015" algn="l"/>
                        </a:tabLst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N=	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Sanctioned</a:t>
                      </a:r>
                      <a:r>
                        <a:rPr sz="1600" spc="1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intake</a:t>
                      </a:r>
                      <a:r>
                        <a:rPr sz="1600" spc="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1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1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60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1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1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575" baseline="26455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1575" spc="82" baseline="264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(as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per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AICTE/Competent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authority)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628015" marR="82550" indent="-536575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N1=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admitted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575" baseline="26455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1575" spc="352" baseline="264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minus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 no.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students,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who migrated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other 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programs/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institutions plus no.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students, who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migrated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this</a:t>
                      </a:r>
                      <a:r>
                        <a:rPr sz="16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program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628015" marR="84455" indent="-53657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628015" algn="l"/>
                        </a:tabLst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N4=	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600" spc="1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1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1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1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admitted</a:t>
                      </a:r>
                      <a:r>
                        <a:rPr sz="1600" spc="1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1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1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575" baseline="26455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1575" spc="44" baseline="264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spc="1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via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all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supernumerary</a:t>
                      </a:r>
                      <a:r>
                        <a:rPr sz="16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quotas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Enrolment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Ratio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(ER)=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(N1+N4)/N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304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ER_1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ER_2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ER_3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25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ER=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(ER_1+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ER_2+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ER_3)/3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596" y="1407414"/>
            <a:ext cx="6715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Example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for</a:t>
            </a:r>
            <a:r>
              <a:rPr sz="1800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No.4.1.1: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Student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enrolment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ratio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 in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the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1</a:t>
            </a:r>
            <a:r>
              <a:rPr sz="1800" baseline="25462" dirty="0">
                <a:solidFill>
                  <a:srgbClr val="00AF50"/>
                </a:solidFill>
                <a:latin typeface="Cambria"/>
                <a:cs typeface="Cambria"/>
              </a:rPr>
              <a:t>st</a:t>
            </a:r>
            <a:r>
              <a:rPr sz="1800" spc="195" baseline="25462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year</a:t>
            </a:r>
            <a:r>
              <a:rPr sz="1600" spc="-10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96010" y="1827022"/>
          <a:ext cx="7503795" cy="3803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59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91440" marR="8255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Item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(Students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enrolled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the First 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on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25" dirty="0">
                          <a:latin typeface="Cambria"/>
                          <a:cs typeface="Cambria"/>
                        </a:rPr>
                        <a:t>over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3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academic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65" dirty="0">
                          <a:latin typeface="Cambria"/>
                          <a:cs typeface="Cambria"/>
                        </a:rPr>
                        <a:t>(CAY,</a:t>
                      </a:r>
                      <a:r>
                        <a:rPr sz="1600" b="1" spc="-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45" dirty="0">
                          <a:latin typeface="Cambria"/>
                          <a:cs typeface="Cambria"/>
                        </a:rPr>
                        <a:t>CAYm1 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35" dirty="0">
                          <a:latin typeface="Cambria"/>
                          <a:cs typeface="Cambria"/>
                        </a:rPr>
                        <a:t>CAYm2))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 marR="100330" indent="21717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CAY </a:t>
                      </a:r>
                      <a:r>
                        <a:rPr sz="16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202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3-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24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 marR="100330" indent="7239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 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2022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23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 marR="100330" indent="7239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 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2021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22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539750" marR="82550" indent="-448309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39115" algn="l"/>
                        </a:tabLst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N=	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Sanctioned</a:t>
                      </a:r>
                      <a:r>
                        <a:rPr sz="1600" spc="1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intake</a:t>
                      </a:r>
                      <a:r>
                        <a:rPr sz="1600" spc="1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1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600" spc="1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1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575" baseline="26455" dirty="0">
                          <a:latin typeface="Cambria"/>
                          <a:cs typeface="Cambria"/>
                        </a:rPr>
                        <a:t>st </a:t>
                      </a:r>
                      <a:r>
                        <a:rPr sz="1575" spc="-322" baseline="264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(as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per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AICTE/Competent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authority)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539750" marR="82550" indent="-448309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N1= 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Total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 admitted in the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575" baseline="26455" dirty="0">
                          <a:latin typeface="Cambria"/>
                          <a:cs typeface="Cambria"/>
                        </a:rPr>
                        <a:t>st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year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minus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 no.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students,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who migrated 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to 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other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programs/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institutions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plus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students,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who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migrated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this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program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116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539750" marR="83820" indent="-44830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N4=</a:t>
                      </a:r>
                      <a:r>
                        <a:rPr sz="1600" spc="3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6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admitted</a:t>
                      </a:r>
                      <a:r>
                        <a:rPr sz="16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575" baseline="26455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1575" spc="209" baseline="264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year </a:t>
                      </a:r>
                      <a:r>
                        <a:rPr sz="1600" spc="-3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via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all</a:t>
                      </a:r>
                      <a:r>
                        <a:rPr sz="16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supernumerary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quotas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Enrolment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Ratio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(ER)=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(N1+N4)/N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100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100.83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96.67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25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ER=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(ER_1+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ER_2+ ER_3)/3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99.17%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7469" y="1023365"/>
            <a:ext cx="7305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4.1.2: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The</a:t>
            </a:r>
            <a:r>
              <a:rPr sz="1800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marks</a:t>
            </a:r>
            <a:r>
              <a:rPr sz="1800" spc="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distribution</a:t>
            </a:r>
            <a:r>
              <a:rPr sz="1800" spc="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for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enrolment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ratio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in the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1</a:t>
            </a:r>
            <a:r>
              <a:rPr sz="1800" spc="7" baseline="25462" dirty="0">
                <a:solidFill>
                  <a:srgbClr val="00AF50"/>
                </a:solidFill>
                <a:latin typeface="Cambria"/>
                <a:cs typeface="Cambria"/>
              </a:rPr>
              <a:t>st</a:t>
            </a:r>
            <a:r>
              <a:rPr sz="1800" spc="187" baseline="25462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year</a:t>
            </a:r>
            <a:r>
              <a:rPr sz="1600" spc="-10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59382" y="1542541"/>
          <a:ext cx="7519034" cy="4067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91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marL="91440" marR="81915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658495" algn="l"/>
                          <a:tab pos="1694814" algn="l"/>
                          <a:tab pos="2617470" algn="l"/>
                          <a:tab pos="2938145" algn="l"/>
                          <a:tab pos="3375660" algn="l"/>
                          <a:tab pos="3947160" algn="l"/>
                          <a:tab pos="4496435" algn="l"/>
                          <a:tab pos="4869815" algn="l"/>
                          <a:tab pos="5730875" algn="l"/>
                          <a:tab pos="6280785" algn="l"/>
                        </a:tabLst>
                      </a:pPr>
                      <a:r>
                        <a:rPr sz="1600" b="1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600" b="1" spc="-25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em	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(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tu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ents	e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b="1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ll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ed	in	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th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e	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Firs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t	</a:t>
                      </a:r>
                      <a:r>
                        <a:rPr sz="1600" b="1" spc="-145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ear	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n	</a:t>
                      </a:r>
                      <a:r>
                        <a:rPr sz="1600" b="1" spc="-5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600" b="1" spc="-50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600" b="1" spc="-3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ag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e	</a:t>
                      </a:r>
                      <a:r>
                        <a:rPr sz="1600" b="1" spc="-40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600" b="1" spc="-50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600" b="1" dirty="0">
                          <a:latin typeface="Cambria"/>
                          <a:cs typeface="Cambria"/>
                        </a:rPr>
                        <a:t>er	3 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academic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 years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60" dirty="0">
                          <a:latin typeface="Cambria"/>
                          <a:cs typeface="Cambria"/>
                        </a:rPr>
                        <a:t>(CAY,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r>
                        <a:rPr sz="16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6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35" dirty="0">
                          <a:latin typeface="Cambria"/>
                          <a:cs typeface="Cambria"/>
                        </a:rPr>
                        <a:t>CAYm2))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Marks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539115" marR="83185" indent="-448309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39115" algn="l"/>
                        </a:tabLst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&gt;=	90%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enrolled</a:t>
                      </a:r>
                      <a:r>
                        <a:rPr sz="16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First</a:t>
                      </a:r>
                      <a:r>
                        <a:rPr sz="16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over</a:t>
                      </a:r>
                      <a:r>
                        <a:rPr sz="16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academic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60" dirty="0">
                          <a:latin typeface="Cambria"/>
                          <a:cs typeface="Cambria"/>
                        </a:rPr>
                        <a:t>(CAY,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45" dirty="0">
                          <a:latin typeface="Cambria"/>
                          <a:cs typeface="Cambria"/>
                        </a:rPr>
                        <a:t>CAYm1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CAYm2)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20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539115" marR="83185" indent="-448309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39115" algn="l"/>
                        </a:tabLst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&gt;=	80%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enrolled</a:t>
                      </a:r>
                      <a:r>
                        <a:rPr sz="16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First</a:t>
                      </a:r>
                      <a:r>
                        <a:rPr sz="16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over</a:t>
                      </a:r>
                      <a:r>
                        <a:rPr sz="16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academic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60" dirty="0">
                          <a:latin typeface="Cambria"/>
                          <a:cs typeface="Cambria"/>
                        </a:rPr>
                        <a:t>(CAY,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45" dirty="0">
                          <a:latin typeface="Cambria"/>
                          <a:cs typeface="Cambria"/>
                        </a:rPr>
                        <a:t>CAYm1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CAYm2)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17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539115" marR="83185" indent="-448309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39115" algn="l"/>
                        </a:tabLst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&gt;=	70%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enrolled</a:t>
                      </a:r>
                      <a:r>
                        <a:rPr sz="16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First</a:t>
                      </a:r>
                      <a:r>
                        <a:rPr sz="16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over</a:t>
                      </a:r>
                      <a:r>
                        <a:rPr sz="16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academic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60" dirty="0">
                          <a:latin typeface="Cambria"/>
                          <a:cs typeface="Cambria"/>
                        </a:rPr>
                        <a:t>(CAY,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45" dirty="0">
                          <a:latin typeface="Cambria"/>
                          <a:cs typeface="Cambria"/>
                        </a:rPr>
                        <a:t>CAYm1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CAYm2)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14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548640" marR="83185" indent="-45720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48640" algn="l"/>
                        </a:tabLst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&gt;=	60%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enrolled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First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6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over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academic </a:t>
                      </a:r>
                      <a:r>
                        <a:rPr sz="1600" spc="-3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60" dirty="0">
                          <a:latin typeface="Cambria"/>
                          <a:cs typeface="Cambria"/>
                        </a:rPr>
                        <a:t>(CAY,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45" dirty="0">
                          <a:latin typeface="Cambria"/>
                          <a:cs typeface="Cambria"/>
                        </a:rPr>
                        <a:t>CAYm1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CAYm2)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11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548640" marR="83185" indent="-45720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48640" algn="l"/>
                        </a:tabLst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&gt;=	50%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enrolled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First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6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over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academic </a:t>
                      </a:r>
                      <a:r>
                        <a:rPr sz="1600" spc="-3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60" dirty="0">
                          <a:latin typeface="Cambria"/>
                          <a:cs typeface="Cambria"/>
                        </a:rPr>
                        <a:t>(CAY,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45" dirty="0">
                          <a:latin typeface="Cambria"/>
                          <a:cs typeface="Cambria"/>
                        </a:rPr>
                        <a:t>CAYm1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CAYm2)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08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32">
                <a:tc>
                  <a:txBody>
                    <a:bodyPr/>
                    <a:lstStyle/>
                    <a:p>
                      <a:pPr marL="548640" marR="83185" indent="-45720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48640" algn="l"/>
                        </a:tabLst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&gt;=	40%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enrolled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First</a:t>
                      </a:r>
                      <a:r>
                        <a:rPr sz="16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6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over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600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academic </a:t>
                      </a:r>
                      <a:r>
                        <a:rPr sz="1600" spc="-3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60" dirty="0">
                          <a:latin typeface="Cambria"/>
                          <a:cs typeface="Cambria"/>
                        </a:rPr>
                        <a:t>(CAY,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45" dirty="0">
                          <a:latin typeface="Cambria"/>
                          <a:cs typeface="Cambria"/>
                        </a:rPr>
                        <a:t>CAYm1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CAYm2)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05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082" y="1106372"/>
            <a:ext cx="8293734" cy="4496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5805" marR="95885" indent="-713740">
              <a:lnSpc>
                <a:spcPct val="150000"/>
              </a:lnSpc>
              <a:spcBef>
                <a:spcPts val="95"/>
              </a:spcBef>
              <a:tabLst>
                <a:tab pos="72580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4.2.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Success Rate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of the Students in the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Stipulated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Period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of the </a:t>
            </a:r>
            <a:r>
              <a:rPr sz="2200" b="1" spc="-47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Program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(15)</a:t>
            </a:r>
            <a:endParaRPr sz="2200">
              <a:latin typeface="Cambria"/>
              <a:cs typeface="Cambria"/>
            </a:endParaRPr>
          </a:p>
          <a:p>
            <a:pPr marL="725805" marR="5080" algn="just">
              <a:lnSpc>
                <a:spcPct val="150000"/>
              </a:lnSpc>
              <a:spcBef>
                <a:spcPts val="1360"/>
              </a:spcBef>
            </a:pPr>
            <a:r>
              <a:rPr sz="1800" b="1" spc="-5" dirty="0">
                <a:latin typeface="Cambria"/>
                <a:cs typeface="Cambria"/>
              </a:rPr>
              <a:t>Success </a:t>
            </a:r>
            <a:r>
              <a:rPr sz="1800" b="1" spc="-10" dirty="0">
                <a:latin typeface="Cambria"/>
                <a:cs typeface="Cambria"/>
              </a:rPr>
              <a:t>Rate </a:t>
            </a:r>
            <a:r>
              <a:rPr sz="1800" b="1" spc="-5" dirty="0">
                <a:latin typeface="Cambria"/>
                <a:cs typeface="Cambria"/>
              </a:rPr>
              <a:t>(SR) </a:t>
            </a:r>
            <a:r>
              <a:rPr sz="1800" dirty="0">
                <a:latin typeface="Cambria"/>
                <a:cs typeface="Cambria"/>
              </a:rPr>
              <a:t>= </a:t>
            </a:r>
            <a:r>
              <a:rPr sz="1800" spc="-5" dirty="0">
                <a:latin typeface="Cambria"/>
                <a:cs typeface="Cambria"/>
              </a:rPr>
              <a:t>(No. </a:t>
            </a:r>
            <a:r>
              <a:rPr sz="1800" dirty="0">
                <a:latin typeface="Cambria"/>
                <a:cs typeface="Cambria"/>
              </a:rPr>
              <a:t>of </a:t>
            </a:r>
            <a:r>
              <a:rPr sz="1800" spc="-5" dirty="0">
                <a:latin typeface="Cambria"/>
                <a:cs typeface="Cambria"/>
              </a:rPr>
              <a:t>students </a:t>
            </a:r>
            <a:r>
              <a:rPr sz="1800" spc="-10" dirty="0">
                <a:latin typeface="Cambria"/>
                <a:cs typeface="Cambria"/>
              </a:rPr>
              <a:t>who graduated </a:t>
            </a:r>
            <a:r>
              <a:rPr sz="1800" spc="-5" dirty="0">
                <a:latin typeface="Cambria"/>
                <a:cs typeface="Cambria"/>
              </a:rPr>
              <a:t>from the </a:t>
            </a:r>
            <a:r>
              <a:rPr sz="1800" spc="-15" dirty="0">
                <a:latin typeface="Cambria"/>
                <a:cs typeface="Cambria"/>
              </a:rPr>
              <a:t>program </a:t>
            </a:r>
            <a:r>
              <a:rPr sz="1800" spc="-5" dirty="0">
                <a:latin typeface="Cambria"/>
                <a:cs typeface="Cambria"/>
              </a:rPr>
              <a:t>in the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stipulated </a:t>
            </a:r>
            <a:r>
              <a:rPr sz="1800" dirty="0">
                <a:latin typeface="Cambria"/>
                <a:cs typeface="Cambria"/>
              </a:rPr>
              <a:t>course </a:t>
            </a:r>
            <a:r>
              <a:rPr sz="1800" spc="-5" dirty="0">
                <a:latin typeface="Cambria"/>
                <a:cs typeface="Cambria"/>
              </a:rPr>
              <a:t>duration) /(No. of students admitted in the 1st </a:t>
            </a:r>
            <a:r>
              <a:rPr sz="1800" spc="-10" dirty="0">
                <a:latin typeface="Cambria"/>
                <a:cs typeface="Cambria"/>
              </a:rPr>
              <a:t>year </a:t>
            </a:r>
            <a:r>
              <a:rPr sz="1800" spc="-5" dirty="0">
                <a:latin typeface="Cambria"/>
                <a:cs typeface="Cambria"/>
              </a:rPr>
              <a:t>of that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batch </a:t>
            </a:r>
            <a:r>
              <a:rPr sz="1800" spc="-5" dirty="0">
                <a:latin typeface="Cambria"/>
                <a:cs typeface="Cambria"/>
              </a:rPr>
              <a:t>and those </a:t>
            </a:r>
            <a:r>
              <a:rPr sz="1800" spc="-10" dirty="0">
                <a:latin typeface="Cambria"/>
                <a:cs typeface="Cambria"/>
              </a:rPr>
              <a:t>actually </a:t>
            </a:r>
            <a:r>
              <a:rPr sz="1800" spc="-5" dirty="0">
                <a:latin typeface="Cambria"/>
                <a:cs typeface="Cambria"/>
              </a:rPr>
              <a:t>admitted in the 2nd </a:t>
            </a:r>
            <a:r>
              <a:rPr sz="1800" spc="-10" dirty="0">
                <a:latin typeface="Cambria"/>
                <a:cs typeface="Cambria"/>
              </a:rPr>
              <a:t>year </a:t>
            </a:r>
            <a:r>
              <a:rPr sz="1800" dirty="0">
                <a:latin typeface="Cambria"/>
                <a:cs typeface="Cambria"/>
              </a:rPr>
              <a:t>via </a:t>
            </a:r>
            <a:r>
              <a:rPr sz="1800" spc="-10" dirty="0">
                <a:latin typeface="Cambria"/>
                <a:cs typeface="Cambria"/>
              </a:rPr>
              <a:t>lateral </a:t>
            </a:r>
            <a:r>
              <a:rPr sz="1800" spc="-25" dirty="0">
                <a:latin typeface="Cambria"/>
                <a:cs typeface="Cambria"/>
              </a:rPr>
              <a:t>entry, </a:t>
            </a:r>
            <a:r>
              <a:rPr sz="1800" spc="-5" dirty="0">
                <a:latin typeface="Cambria"/>
                <a:cs typeface="Cambria"/>
              </a:rPr>
              <a:t>plus the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number of students admitted </a:t>
            </a:r>
            <a:r>
              <a:rPr sz="1800" spc="-10" dirty="0">
                <a:latin typeface="Cambria"/>
                <a:cs typeface="Cambria"/>
              </a:rPr>
              <a:t>through </a:t>
            </a:r>
            <a:r>
              <a:rPr sz="1800" spc="-5" dirty="0">
                <a:latin typeface="Cambria"/>
                <a:cs typeface="Cambria"/>
              </a:rPr>
              <a:t>multiple </a:t>
            </a:r>
            <a:r>
              <a:rPr sz="1800" dirty="0">
                <a:latin typeface="Cambria"/>
                <a:cs typeface="Cambria"/>
              </a:rPr>
              <a:t>entry (if </a:t>
            </a:r>
            <a:r>
              <a:rPr sz="1800" spc="-15" dirty="0">
                <a:latin typeface="Cambria"/>
                <a:cs typeface="Cambria"/>
              </a:rPr>
              <a:t>any) </a:t>
            </a:r>
            <a:r>
              <a:rPr sz="1800" spc="-5" dirty="0">
                <a:latin typeface="Cambria"/>
                <a:cs typeface="Cambria"/>
              </a:rPr>
              <a:t>and </a:t>
            </a:r>
            <a:r>
              <a:rPr sz="1800" spc="-10" dirty="0">
                <a:latin typeface="Cambria"/>
                <a:cs typeface="Cambria"/>
              </a:rPr>
              <a:t>separate </a:t>
            </a:r>
            <a:r>
              <a:rPr sz="1800" spc="-5" dirty="0">
                <a:latin typeface="Cambria"/>
                <a:cs typeface="Cambria"/>
              </a:rPr>
              <a:t> division</a:t>
            </a:r>
            <a:r>
              <a:rPr sz="1800" dirty="0">
                <a:latin typeface="Cambria"/>
                <a:cs typeface="Cambria"/>
              </a:rPr>
              <a:t> if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applicable,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minus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number</a:t>
            </a:r>
            <a:r>
              <a:rPr sz="1800" dirty="0">
                <a:latin typeface="Cambria"/>
                <a:cs typeface="Cambria"/>
              </a:rPr>
              <a:t> of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students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who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exited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through </a:t>
            </a:r>
            <a:r>
              <a:rPr sz="1800" spc="-5" dirty="0">
                <a:latin typeface="Cambria"/>
                <a:cs typeface="Cambria"/>
              </a:rPr>
              <a:t> multiple </a:t>
            </a:r>
            <a:r>
              <a:rPr sz="1800" dirty="0">
                <a:latin typeface="Cambria"/>
                <a:cs typeface="Cambria"/>
              </a:rPr>
              <a:t>entry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(if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any).</a:t>
            </a:r>
            <a:endParaRPr sz="1800">
              <a:latin typeface="Cambria"/>
              <a:cs typeface="Cambria"/>
            </a:endParaRPr>
          </a:p>
          <a:p>
            <a:pPr marL="903605" algn="just">
              <a:lnSpc>
                <a:spcPct val="100000"/>
              </a:lnSpc>
              <a:spcBef>
                <a:spcPts val="1080"/>
              </a:spcBef>
            </a:pPr>
            <a:r>
              <a:rPr sz="1800" spc="-25" dirty="0">
                <a:latin typeface="Cambria"/>
                <a:cs typeface="Cambria"/>
              </a:rPr>
              <a:t>Average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SR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= </a:t>
            </a:r>
            <a:r>
              <a:rPr sz="1800" spc="-5" dirty="0">
                <a:latin typeface="Cambria"/>
                <a:cs typeface="Cambria"/>
              </a:rPr>
              <a:t>Mean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 </a:t>
            </a:r>
            <a:r>
              <a:rPr sz="1800" spc="-5" dirty="0">
                <a:latin typeface="Cambria"/>
                <a:cs typeface="Cambria"/>
              </a:rPr>
              <a:t>SR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past three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batches.</a:t>
            </a:r>
            <a:endParaRPr sz="1800">
              <a:latin typeface="Cambria"/>
              <a:cs typeface="Cambria"/>
            </a:endParaRPr>
          </a:p>
          <a:p>
            <a:pPr marL="903605" algn="just">
              <a:lnSpc>
                <a:spcPct val="100000"/>
              </a:lnSpc>
              <a:spcBef>
                <a:spcPts val="1085"/>
              </a:spcBef>
            </a:pPr>
            <a:r>
              <a:rPr sz="1800" b="1" spc="-5" dirty="0">
                <a:solidFill>
                  <a:srgbClr val="663300"/>
                </a:solidFill>
                <a:latin typeface="Cambria"/>
                <a:cs typeface="Cambria"/>
              </a:rPr>
              <a:t>SR</a:t>
            </a:r>
            <a:r>
              <a:rPr sz="1800" b="1" spc="-15" dirty="0">
                <a:solidFill>
                  <a:srgbClr val="663300"/>
                </a:solidFill>
                <a:latin typeface="Cambria"/>
                <a:cs typeface="Cambria"/>
              </a:rPr>
              <a:t> Points</a:t>
            </a:r>
            <a:r>
              <a:rPr sz="1800" b="1" spc="-10" dirty="0">
                <a:solidFill>
                  <a:srgbClr val="6633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663300"/>
                </a:solidFill>
                <a:latin typeface="Cambria"/>
                <a:cs typeface="Cambria"/>
              </a:rPr>
              <a:t>=</a:t>
            </a:r>
            <a:r>
              <a:rPr sz="1800" b="1" spc="-5" dirty="0">
                <a:solidFill>
                  <a:srgbClr val="663300"/>
                </a:solidFill>
                <a:latin typeface="Cambria"/>
                <a:cs typeface="Cambria"/>
              </a:rPr>
              <a:t> 1.5</a:t>
            </a:r>
            <a:r>
              <a:rPr sz="1800" b="1" spc="-25" dirty="0">
                <a:solidFill>
                  <a:srgbClr val="663300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663300"/>
                </a:solidFill>
                <a:latin typeface="Cambria"/>
                <a:cs typeface="Cambria"/>
              </a:rPr>
              <a:t>*</a:t>
            </a:r>
            <a:r>
              <a:rPr sz="1800" b="1" spc="5" dirty="0">
                <a:solidFill>
                  <a:srgbClr val="663300"/>
                </a:solidFill>
                <a:latin typeface="Cambria"/>
                <a:cs typeface="Cambria"/>
              </a:rPr>
              <a:t> </a:t>
            </a:r>
            <a:r>
              <a:rPr sz="1800" b="1" spc="-30" dirty="0">
                <a:solidFill>
                  <a:srgbClr val="663300"/>
                </a:solidFill>
                <a:latin typeface="Cambria"/>
                <a:cs typeface="Cambria"/>
              </a:rPr>
              <a:t>Average</a:t>
            </a:r>
            <a:r>
              <a:rPr sz="1800" b="1" spc="-10" dirty="0">
                <a:solidFill>
                  <a:srgbClr val="6633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663300"/>
                </a:solidFill>
                <a:latin typeface="Cambria"/>
                <a:cs typeface="Cambria"/>
              </a:rPr>
              <a:t>SR/10.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6511" y="1200150"/>
            <a:ext cx="68872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No.4.2.1: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The</a:t>
            </a:r>
            <a:r>
              <a:rPr sz="1800" spc="-3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success </a:t>
            </a:r>
            <a:r>
              <a:rPr sz="1800" spc="-15" dirty="0">
                <a:solidFill>
                  <a:srgbClr val="00AF50"/>
                </a:solidFill>
                <a:latin typeface="Cambria"/>
                <a:cs typeface="Cambria"/>
              </a:rPr>
              <a:t>rate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 in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the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stipulated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period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of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a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program.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42085" y="1583182"/>
          <a:ext cx="7464425" cy="325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2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Item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85" dirty="0">
                          <a:latin typeface="Cambria"/>
                          <a:cs typeface="Cambria"/>
                        </a:rPr>
                        <a:t>LYG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5" dirty="0">
                          <a:latin typeface="Cambria"/>
                          <a:cs typeface="Cambria"/>
                        </a:rPr>
                        <a:t>LYGm1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0" dirty="0">
                          <a:latin typeface="Cambria"/>
                          <a:cs typeface="Cambria"/>
                        </a:rPr>
                        <a:t>LYGm2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79">
                <a:tc>
                  <a:txBody>
                    <a:bodyPr/>
                    <a:lstStyle/>
                    <a:p>
                      <a:pPr marL="451484" marR="83185" indent="-36068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45" dirty="0">
                          <a:latin typeface="Cambria"/>
                          <a:cs typeface="Cambria"/>
                        </a:rPr>
                        <a:t>A*=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(No.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admitted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1st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that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batch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and those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actually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admitted</a:t>
                      </a:r>
                      <a:r>
                        <a:rPr sz="1600" spc="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 the 2nd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year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via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lateral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entry,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plus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number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admitted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through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multiple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entry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(if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any)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and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separate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division if applicable, minus the number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who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exited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through</a:t>
                      </a:r>
                      <a:r>
                        <a:rPr sz="16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multiple</a:t>
                      </a:r>
                      <a:r>
                        <a:rPr sz="16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entry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(if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any).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B=</a:t>
                      </a:r>
                      <a:r>
                        <a:rPr sz="1600" spc="2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who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graduated</a:t>
                      </a:r>
                      <a:r>
                        <a:rPr sz="16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from</a:t>
                      </a:r>
                      <a:r>
                        <a:rPr sz="16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60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451484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stipulated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course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duration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Success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Rate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(SR)= (B/A)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*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SR_1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SR_2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SR_3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SR</a:t>
                      </a:r>
                      <a:r>
                        <a:rPr sz="16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three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batches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((SR_1+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SR_2+ SR_3)/3)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266444" y="4970779"/>
            <a:ext cx="7911465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500" b="1" spc="-10" dirty="0">
                <a:latin typeface="Cambria"/>
                <a:cs typeface="Cambria"/>
              </a:rPr>
              <a:t>Note</a:t>
            </a:r>
            <a:r>
              <a:rPr sz="1500" b="1" spc="10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*</a:t>
            </a:r>
            <a:r>
              <a:rPr sz="1500" b="1" dirty="0">
                <a:latin typeface="Cambria"/>
                <a:cs typeface="Cambria"/>
              </a:rPr>
              <a:t>:</a:t>
            </a:r>
            <a:r>
              <a:rPr sz="1500" b="1" spc="10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If</a:t>
            </a:r>
            <a:r>
              <a:rPr sz="1500" spc="10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the</a:t>
            </a:r>
            <a:r>
              <a:rPr sz="1500" spc="105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value</a:t>
            </a:r>
            <a:r>
              <a:rPr sz="1500" spc="9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of</a:t>
            </a:r>
            <a:r>
              <a:rPr sz="1500" spc="10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</a:t>
            </a:r>
            <a:r>
              <a:rPr sz="1500" spc="10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in</a:t>
            </a:r>
            <a:r>
              <a:rPr sz="1500" spc="95" dirty="0">
                <a:latin typeface="Cambria"/>
                <a:cs typeface="Cambria"/>
              </a:rPr>
              <a:t> </a:t>
            </a:r>
            <a:r>
              <a:rPr sz="1500" spc="-25" dirty="0">
                <a:latin typeface="Cambria"/>
                <a:cs typeface="Cambria"/>
              </a:rPr>
              <a:t>Table</a:t>
            </a:r>
            <a:r>
              <a:rPr sz="1500" spc="10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No.</a:t>
            </a:r>
            <a:r>
              <a:rPr sz="1500" spc="10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4.2.1</a:t>
            </a:r>
            <a:r>
              <a:rPr sz="1500" spc="10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is</a:t>
            </a:r>
            <a:r>
              <a:rPr sz="1500" spc="10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less</a:t>
            </a:r>
            <a:r>
              <a:rPr sz="1500" spc="10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than</a:t>
            </a:r>
            <a:r>
              <a:rPr sz="1500" spc="11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the</a:t>
            </a:r>
            <a:r>
              <a:rPr sz="1500" spc="10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sum</a:t>
            </a:r>
            <a:r>
              <a:rPr sz="1500" spc="10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of</a:t>
            </a:r>
            <a:r>
              <a:rPr sz="1500" spc="10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the</a:t>
            </a:r>
            <a:r>
              <a:rPr sz="1500" spc="10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sanctioned</a:t>
            </a:r>
            <a:r>
              <a:rPr sz="1500" spc="11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intake</a:t>
            </a:r>
            <a:r>
              <a:rPr sz="1500" spc="10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(N)</a:t>
            </a:r>
            <a:r>
              <a:rPr sz="1500" spc="105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and </a:t>
            </a:r>
            <a:r>
              <a:rPr sz="1500" spc="-32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the lateral </a:t>
            </a:r>
            <a:r>
              <a:rPr sz="1500" dirty="0">
                <a:latin typeface="Cambria"/>
                <a:cs typeface="Cambria"/>
              </a:rPr>
              <a:t>entry </a:t>
            </a:r>
            <a:r>
              <a:rPr sz="1500" spc="-5" dirty="0">
                <a:latin typeface="Cambria"/>
                <a:cs typeface="Cambria"/>
              </a:rPr>
              <a:t>including </a:t>
            </a:r>
            <a:r>
              <a:rPr sz="1500" spc="-10" dirty="0">
                <a:latin typeface="Cambria"/>
                <a:cs typeface="Cambria"/>
              </a:rPr>
              <a:t>leftover </a:t>
            </a:r>
            <a:r>
              <a:rPr sz="1500" dirty="0">
                <a:latin typeface="Cambria"/>
                <a:cs typeface="Cambria"/>
              </a:rPr>
              <a:t>seats </a:t>
            </a:r>
            <a:r>
              <a:rPr sz="1500" spc="-5" dirty="0">
                <a:latin typeface="Cambria"/>
                <a:cs typeface="Cambria"/>
              </a:rPr>
              <a:t>(N2), then the </a:t>
            </a:r>
            <a:r>
              <a:rPr sz="1500" spc="-10" dirty="0">
                <a:latin typeface="Cambria"/>
                <a:cs typeface="Cambria"/>
              </a:rPr>
              <a:t>value </a:t>
            </a:r>
            <a:r>
              <a:rPr sz="1500" dirty="0">
                <a:latin typeface="Cambria"/>
                <a:cs typeface="Cambria"/>
              </a:rPr>
              <a:t>of A </a:t>
            </a:r>
            <a:r>
              <a:rPr sz="1500" spc="-5" dirty="0">
                <a:latin typeface="Cambria"/>
                <a:cs typeface="Cambria"/>
              </a:rPr>
              <a:t>in </a:t>
            </a:r>
            <a:r>
              <a:rPr sz="1500" spc="-30" dirty="0">
                <a:latin typeface="Cambria"/>
                <a:cs typeface="Cambria"/>
              </a:rPr>
              <a:t>Table </a:t>
            </a:r>
            <a:r>
              <a:rPr sz="1500" dirty="0">
                <a:latin typeface="Cambria"/>
                <a:cs typeface="Cambria"/>
              </a:rPr>
              <a:t>No. </a:t>
            </a:r>
            <a:r>
              <a:rPr sz="1500" spc="-5" dirty="0">
                <a:latin typeface="Cambria"/>
                <a:cs typeface="Cambria"/>
              </a:rPr>
              <a:t>4.2.1 </a:t>
            </a:r>
            <a:r>
              <a:rPr sz="1500" dirty="0">
                <a:latin typeface="Cambria"/>
                <a:cs typeface="Cambria"/>
              </a:rPr>
              <a:t>should be the 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sum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of</a:t>
            </a:r>
            <a:r>
              <a:rPr sz="1500" spc="-5" dirty="0">
                <a:latin typeface="Cambria"/>
                <a:cs typeface="Cambria"/>
              </a:rPr>
              <a:t> the</a:t>
            </a:r>
            <a:r>
              <a:rPr sz="1500" dirty="0">
                <a:latin typeface="Cambria"/>
                <a:cs typeface="Cambria"/>
              </a:rPr>
              <a:t> sanctioned</a:t>
            </a:r>
            <a:r>
              <a:rPr sz="1500" spc="2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intake (N)</a:t>
            </a:r>
            <a:r>
              <a:rPr sz="150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and</a:t>
            </a:r>
            <a:r>
              <a:rPr sz="1500" spc="1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the</a:t>
            </a:r>
            <a:r>
              <a:rPr sz="150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lateral</a:t>
            </a:r>
            <a:r>
              <a:rPr sz="1500" spc="2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entry</a:t>
            </a:r>
            <a:r>
              <a:rPr sz="1500" spc="-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including</a:t>
            </a:r>
            <a:r>
              <a:rPr sz="1500" spc="-10" dirty="0">
                <a:latin typeface="Cambria"/>
                <a:cs typeface="Cambria"/>
              </a:rPr>
              <a:t> leftover</a:t>
            </a:r>
            <a:r>
              <a:rPr sz="1500" spc="1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seats</a:t>
            </a:r>
            <a:r>
              <a:rPr sz="1500" spc="10" dirty="0">
                <a:latin typeface="Cambria"/>
                <a:cs typeface="Cambria"/>
              </a:rPr>
              <a:t> </a:t>
            </a:r>
            <a:r>
              <a:rPr sz="1500" spc="-5" dirty="0">
                <a:latin typeface="Cambria"/>
                <a:cs typeface="Cambria"/>
              </a:rPr>
              <a:t>(N2).</a:t>
            </a:r>
            <a:endParaRPr sz="15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3541" y="1026921"/>
            <a:ext cx="8371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Verdana"/>
                <a:cs typeface="Verdana"/>
              </a:rPr>
              <a:t>Table</a:t>
            </a:r>
            <a:r>
              <a:rPr sz="1800" b="1" spc="-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No.4.2.1: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The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success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rate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in the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stipulated</a:t>
            </a:r>
            <a:r>
              <a:rPr sz="1800" spc="1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period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of</a:t>
            </a:r>
            <a:r>
              <a:rPr sz="1800" spc="-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program.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450" y="441451"/>
            <a:ext cx="11677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45" dirty="0">
                <a:solidFill>
                  <a:srgbClr val="C00000"/>
                </a:solidFill>
                <a:latin typeface="Tahoma"/>
                <a:cs typeface="Tahoma"/>
              </a:rPr>
              <a:t>Example: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7382" y="1297228"/>
            <a:ext cx="8408670" cy="361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8505" marR="43815" indent="-713740">
              <a:lnSpc>
                <a:spcPct val="150100"/>
              </a:lnSpc>
              <a:spcBef>
                <a:spcPts val="95"/>
              </a:spcBef>
              <a:tabLst>
                <a:tab pos="738505" algn="l"/>
                <a:tab pos="2122170" algn="l"/>
                <a:tab pos="3928745" algn="l"/>
                <a:tab pos="4319270" algn="l"/>
                <a:tab pos="4878070" algn="l"/>
                <a:tab pos="6282690" algn="l"/>
                <a:tab pos="7547609" algn="l"/>
                <a:tab pos="793940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4.3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.	</a:t>
            </a:r>
            <a:r>
              <a:rPr sz="2200" b="1" spc="-30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cad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mi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c	</a:t>
            </a:r>
            <a:r>
              <a:rPr sz="2200" b="1" spc="-55" dirty="0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er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r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man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o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f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th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irs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-</a:t>
            </a:r>
            <a:r>
              <a:rPr sz="2200" b="1" spc="-200" dirty="0">
                <a:solidFill>
                  <a:srgbClr val="0000FF"/>
                </a:solidFill>
                <a:latin typeface="Cambria"/>
                <a:cs typeface="Cambria"/>
              </a:rPr>
              <a:t>Y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r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S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tu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d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n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s	of	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the 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Program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200">
              <a:latin typeface="Cambria"/>
              <a:cs typeface="Cambria"/>
            </a:endParaRPr>
          </a:p>
          <a:p>
            <a:pPr marL="741045" marR="43180" indent="16510" algn="just">
              <a:lnSpc>
                <a:spcPct val="150000"/>
              </a:lnSpc>
              <a:spcBef>
                <a:spcPts val="1540"/>
              </a:spcBef>
            </a:pP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Academic</a:t>
            </a:r>
            <a:r>
              <a:rPr sz="1800" b="1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Cambria"/>
                <a:cs typeface="Cambria"/>
              </a:rPr>
              <a:t>Performance</a:t>
            </a: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=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mbria"/>
                <a:cs typeface="Cambria"/>
              </a:rPr>
              <a:t>Average</a:t>
            </a:r>
            <a:r>
              <a:rPr sz="1800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Academic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Performance</a:t>
            </a:r>
            <a:r>
              <a:rPr sz="1800" spc="3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Index</a:t>
            </a:r>
            <a:r>
              <a:rPr sz="1800" spc="37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(API),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where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API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=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((Mean of 1</a:t>
            </a:r>
            <a:r>
              <a:rPr sz="1800" spc="-7" baseline="25462" dirty="0">
                <a:solidFill>
                  <a:srgbClr val="404040"/>
                </a:solidFill>
                <a:latin typeface="Cambria"/>
                <a:cs typeface="Cambria"/>
              </a:rPr>
              <a:t>st </a:t>
            </a:r>
            <a:r>
              <a:rPr sz="1800" spc="-45" dirty="0">
                <a:solidFill>
                  <a:srgbClr val="404040"/>
                </a:solidFill>
                <a:latin typeface="Cambria"/>
                <a:cs typeface="Cambria"/>
              </a:rPr>
              <a:t>Year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Grade Point </a:t>
            </a:r>
            <a:r>
              <a:rPr sz="1800" spc="-25" dirty="0">
                <a:solidFill>
                  <a:srgbClr val="404040"/>
                </a:solidFill>
                <a:latin typeface="Cambria"/>
                <a:cs typeface="Cambria"/>
              </a:rPr>
              <a:t>Average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of all successful students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on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10-point scale) or (Mean of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percentage of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marks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of all successful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students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1</a:t>
            </a:r>
            <a:r>
              <a:rPr sz="1800" baseline="25462" dirty="0">
                <a:solidFill>
                  <a:srgbClr val="404040"/>
                </a:solidFill>
                <a:latin typeface="Cambria"/>
                <a:cs typeface="Cambria"/>
              </a:rPr>
              <a:t>st</a:t>
            </a:r>
            <a:r>
              <a:rPr sz="1800" spc="7" baseline="25462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year/10))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*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(Number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of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successful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students/number</a:t>
            </a:r>
            <a:r>
              <a:rPr sz="1800" spc="38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 students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appeared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in the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examination)</a:t>
            </a:r>
            <a:endParaRPr sz="1800">
              <a:latin typeface="Cambria"/>
              <a:cs typeface="Cambria"/>
            </a:endParaRPr>
          </a:p>
          <a:p>
            <a:pPr marL="757555" algn="just">
              <a:lnSpc>
                <a:spcPct val="100000"/>
              </a:lnSpc>
              <a:spcBef>
                <a:spcPts val="405"/>
              </a:spcBef>
            </a:pP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Successful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students</a:t>
            </a:r>
            <a:r>
              <a:rPr sz="1800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are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those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who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404040"/>
                </a:solidFill>
                <a:latin typeface="Cambria"/>
                <a:cs typeface="Cambria"/>
              </a:rPr>
              <a:t>have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proceeded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18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 2</a:t>
            </a:r>
            <a:r>
              <a:rPr sz="1800" spc="-7" baseline="25462" dirty="0">
                <a:solidFill>
                  <a:srgbClr val="404040"/>
                </a:solidFill>
                <a:latin typeface="Cambria"/>
                <a:cs typeface="Cambria"/>
              </a:rPr>
              <a:t>nd</a:t>
            </a:r>
            <a:r>
              <a:rPr sz="1800" spc="209" baseline="25462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0" dirty="0">
                <a:solidFill>
                  <a:srgbClr val="404040"/>
                </a:solidFill>
                <a:latin typeface="Cambria"/>
                <a:cs typeface="Cambria"/>
              </a:rPr>
              <a:t>year.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86509" y="197424"/>
            <a:ext cx="1342390" cy="925194"/>
            <a:chOff x="8486509" y="197424"/>
            <a:chExt cx="1342390" cy="92519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509" y="197424"/>
              <a:ext cx="1145315" cy="7418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81644" y="314705"/>
              <a:ext cx="1246631" cy="807720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4589" y="1114805"/>
            <a:ext cx="7942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 No.4.3.1: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Academic</a:t>
            </a:r>
            <a:r>
              <a:rPr sz="1800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Performance</a:t>
            </a:r>
            <a:r>
              <a:rPr sz="1800" spc="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of</a:t>
            </a:r>
            <a:r>
              <a:rPr sz="1800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the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20" dirty="0">
                <a:solidFill>
                  <a:srgbClr val="CC3300"/>
                </a:solidFill>
                <a:latin typeface="Cambria"/>
                <a:cs typeface="Cambria"/>
              </a:rPr>
              <a:t>First-Year</a:t>
            </a:r>
            <a:r>
              <a:rPr sz="180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Cambria"/>
                <a:cs typeface="Cambria"/>
              </a:rPr>
              <a:t>Students</a:t>
            </a:r>
            <a:r>
              <a:rPr sz="1800" spc="1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of</a:t>
            </a:r>
            <a:r>
              <a:rPr sz="1800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the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Program.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33449" y="1632966"/>
          <a:ext cx="7237730" cy="338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556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Academic</a:t>
                      </a:r>
                      <a:r>
                        <a:rPr sz="1600" b="1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Performance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b="1" spc="-50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600" b="1" spc="-50" dirty="0">
                          <a:latin typeface="Cambria"/>
                          <a:cs typeface="Cambria"/>
                        </a:rPr>
                        <a:t>CAYm3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548640" marR="81915" indent="-45720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X=  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(Mean</a:t>
                      </a:r>
                      <a:r>
                        <a:rPr sz="1600" spc="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575" baseline="26455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1575" spc="352" baseline="264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spc="3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grade</a:t>
                      </a:r>
                      <a:r>
                        <a:rPr sz="1600" spc="3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point 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average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all successful students on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a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10-point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scale)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(Mean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percentage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marks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all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successful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575" baseline="26455" dirty="0">
                          <a:latin typeface="Cambria"/>
                          <a:cs typeface="Cambria"/>
                        </a:rPr>
                        <a:t>st </a:t>
                      </a:r>
                      <a:r>
                        <a:rPr sz="1575" spc="7" baseline="264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year/10)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48640" algn="l"/>
                        </a:tabLst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Y=	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no.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successful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548640" marR="82550" indent="-457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Z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=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600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appeared</a:t>
                      </a:r>
                      <a:r>
                        <a:rPr sz="16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examination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API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=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X*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(Y/Z)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AP1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AP2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AP3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API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=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(AP1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AP2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AP3)/3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315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Revised</a:t>
            </a:r>
            <a:r>
              <a:rPr spc="10" dirty="0"/>
              <a:t> </a:t>
            </a:r>
            <a:r>
              <a:rPr spc="40" dirty="0"/>
              <a:t>POs</a:t>
            </a:r>
            <a:r>
              <a:rPr spc="-25" dirty="0"/>
              <a:t> </a:t>
            </a:r>
            <a:r>
              <a:rPr spc="5" dirty="0"/>
              <a:t>as</a:t>
            </a:r>
            <a:r>
              <a:rPr spc="-5" dirty="0"/>
              <a:t> </a:t>
            </a:r>
            <a:r>
              <a:rPr spc="-85" dirty="0"/>
              <a:t>per</a:t>
            </a:r>
            <a:r>
              <a:rPr spc="-15" dirty="0"/>
              <a:t> </a:t>
            </a:r>
            <a:r>
              <a:rPr spc="-114" dirty="0"/>
              <a:t>GAPC</a:t>
            </a:r>
            <a:r>
              <a:rPr spc="-15" dirty="0"/>
              <a:t> </a:t>
            </a:r>
            <a:r>
              <a:rPr spc="-65" dirty="0"/>
              <a:t>Version</a:t>
            </a:r>
            <a:r>
              <a:rPr spc="5" dirty="0"/>
              <a:t> </a:t>
            </a:r>
            <a:r>
              <a:rPr spc="-55" dirty="0"/>
              <a:t>4.0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0610" y="986027"/>
          <a:ext cx="9731375" cy="5252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3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736">
                <a:tc>
                  <a:txBody>
                    <a:bodyPr/>
                    <a:lstStyle/>
                    <a:p>
                      <a:pPr marL="58419">
                        <a:lnSpc>
                          <a:spcPts val="2095"/>
                        </a:lnSpc>
                      </a:pPr>
                      <a:r>
                        <a:rPr sz="1800" b="1" spc="-40" dirty="0">
                          <a:latin typeface="Arial"/>
                          <a:cs typeface="Arial"/>
                        </a:rPr>
                        <a:t>Sr.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032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492885" marR="110489" indent="-1376680">
                        <a:lnSpc>
                          <a:spcPts val="216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Engineer Graduate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Washington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Accord </a:t>
                      </a:r>
                      <a:r>
                        <a:rPr sz="1800" b="1" spc="-4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as per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GAPC 4.0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065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NBA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Program</a:t>
                      </a:r>
                      <a:r>
                        <a:rPr sz="18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Outcomes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GAPC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4.0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2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5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13664" algn="just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WA3: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Design creative solutions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for complex 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engineering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problems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design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systems,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components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or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processes to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meet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identified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needs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with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appropriate</a:t>
                      </a:r>
                      <a:r>
                        <a:rPr sz="1800" u="heavy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consideration</a:t>
                      </a:r>
                      <a:r>
                        <a:rPr sz="1800" spc="4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for 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public health and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safety,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whole-life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cost, net 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zero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carbon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as</a:t>
                      </a:r>
                      <a:r>
                        <a:rPr sz="1800" u="heavy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well</a:t>
                      </a:r>
                      <a:r>
                        <a:rPr sz="1800" u="heavy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as</a:t>
                      </a:r>
                      <a:r>
                        <a:rPr sz="1800" u="heavy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 resource,</a:t>
                      </a:r>
                      <a:r>
                        <a:rPr sz="1800" u="heavy" spc="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cultural, 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societal, and environmental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considerations as </a:t>
                      </a:r>
                      <a:r>
                        <a:rPr sz="1800" spc="-490" dirty="0">
                          <a:solidFill>
                            <a:srgbClr val="2D75B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required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(WK5).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4300">
                        <a:lnSpc>
                          <a:spcPts val="2075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PO3:</a:t>
                      </a:r>
                      <a:r>
                        <a:rPr sz="1800" b="1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Design/Development</a:t>
                      </a:r>
                      <a:r>
                        <a:rPr sz="1800" b="1" spc="3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800" b="1" spc="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Solutions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: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tabLst>
                          <a:tab pos="901700" algn="l"/>
                          <a:tab pos="1028700" algn="l"/>
                          <a:tab pos="2006600" algn="l"/>
                          <a:tab pos="2032635" algn="l"/>
                          <a:tab pos="2267585" algn="l"/>
                          <a:tab pos="3099435" algn="l"/>
                          <a:tab pos="3137535" algn="l"/>
                          <a:tab pos="3601085" algn="l"/>
                          <a:tab pos="4027804" algn="l"/>
                          <a:tab pos="4152265" algn="l"/>
                        </a:tabLst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Design		creative		solutions		for	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complex  en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eering			pro</a:t>
                      </a:r>
                      <a:r>
                        <a:rPr sz="1800" b="1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lems			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and 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design</a:t>
                      </a:r>
                      <a:r>
                        <a:rPr sz="1800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/develop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systems/components</a:t>
                      </a:r>
                      <a:r>
                        <a:rPr sz="1800" u="heavy" spc="-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/</a:t>
                      </a:r>
                      <a:r>
                        <a:rPr sz="180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processes	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	meet 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identified</a:t>
                      </a:r>
                      <a:r>
                        <a:rPr sz="1800" spc="3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needs</a:t>
                      </a:r>
                      <a:r>
                        <a:rPr sz="1800" spc="3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with</a:t>
                      </a:r>
                      <a:r>
                        <a:rPr sz="1800" spc="3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consideration</a:t>
                      </a:r>
                      <a:r>
                        <a:rPr sz="1800" spc="3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for</a:t>
                      </a:r>
                      <a:r>
                        <a:rPr sz="1800" spc="3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the </a:t>
                      </a:r>
                      <a:r>
                        <a:rPr sz="1800" spc="-484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public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health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safety,</a:t>
                      </a:r>
                      <a:r>
                        <a:rPr sz="18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whole-life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cost,</a:t>
                      </a:r>
                      <a:r>
                        <a:rPr sz="18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net </a:t>
                      </a:r>
                      <a:r>
                        <a:rPr sz="1800" spc="-48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zero	carbon,	</a:t>
                      </a:r>
                      <a:r>
                        <a:rPr sz="180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culture,	society		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 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environment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as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required.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WK5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44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3664" algn="just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WA4: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Conduct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investigations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of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complex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engineering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problems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using</a:t>
                      </a:r>
                      <a:r>
                        <a:rPr sz="1800" spc="4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research </a:t>
                      </a:r>
                      <a:r>
                        <a:rPr sz="1800" dirty="0">
                          <a:solidFill>
                            <a:srgbClr val="2D75B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methods</a:t>
                      </a:r>
                      <a:r>
                        <a:rPr sz="1800" u="heavy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including</a:t>
                      </a:r>
                      <a:r>
                        <a:rPr sz="1800" spc="495" dirty="0">
                          <a:solidFill>
                            <a:srgbClr val="2D75B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research-based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knowledge,</a:t>
                      </a:r>
                      <a:r>
                        <a:rPr sz="1800" spc="4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design</a:t>
                      </a:r>
                      <a:r>
                        <a:rPr sz="1800" spc="4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4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experiments,</a:t>
                      </a:r>
                      <a:r>
                        <a:rPr sz="1800" spc="4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analysis </a:t>
                      </a:r>
                      <a:r>
                        <a:rPr sz="1800" spc="-48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 interpretation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 data,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and synthesis </a:t>
                      </a:r>
                      <a:r>
                        <a:rPr sz="1800" u="heavy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of </a:t>
                      </a:r>
                      <a:r>
                        <a:rPr sz="1800" spc="5" dirty="0">
                          <a:solidFill>
                            <a:srgbClr val="2D75B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information</a:t>
                      </a:r>
                      <a:r>
                        <a:rPr sz="1800" dirty="0">
                          <a:solidFill>
                            <a:srgbClr val="2D75B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provide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valid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conclusions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(WK8).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4300" algn="just">
                        <a:lnSpc>
                          <a:spcPct val="100000"/>
                        </a:lnSpc>
                        <a:spcBef>
                          <a:spcPts val="969"/>
                        </a:spcBef>
                        <a:tabLst>
                          <a:tab pos="1823085" algn="l"/>
                          <a:tab pos="3683635" algn="l"/>
                        </a:tabLst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PO4: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Conduct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Investigations</a:t>
                      </a:r>
                      <a:r>
                        <a:rPr sz="1800" b="1" spc="5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Complex	Problems:	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Conduct 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investigations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complex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engineering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problems using research-based knowledge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including</a:t>
                      </a:r>
                      <a:r>
                        <a:rPr sz="1800" u="heavy" spc="9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design</a:t>
                      </a:r>
                      <a:r>
                        <a:rPr sz="18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experiments,</a:t>
                      </a:r>
                      <a:r>
                        <a:rPr sz="1800" spc="1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modelling,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5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analysis</a:t>
                      </a:r>
                      <a:r>
                        <a:rPr sz="1800" spc="2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&amp;</a:t>
                      </a:r>
                      <a:r>
                        <a:rPr sz="1800" spc="2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interpretation</a:t>
                      </a:r>
                      <a:r>
                        <a:rPr sz="1800" spc="20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spc="1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data </a:t>
                      </a:r>
                      <a:r>
                        <a:rPr sz="1800" spc="-48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valid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conclusions.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WK8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)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800" spc="1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provide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R="9525" algn="r">
                        <a:lnSpc>
                          <a:spcPct val="100000"/>
                        </a:lnSpc>
                        <a:spcBef>
                          <a:spcPts val="1660"/>
                        </a:spcBef>
                      </a:pPr>
                      <a:r>
                        <a:rPr sz="950" spc="5" dirty="0">
                          <a:solidFill>
                            <a:srgbClr val="888888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95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9489185" y="3160902"/>
            <a:ext cx="318135" cy="17145"/>
          </a:xfrm>
          <a:custGeom>
            <a:avLst/>
            <a:gdLst/>
            <a:ahLst/>
            <a:cxnLst/>
            <a:rect l="l" t="t" r="r" b="b"/>
            <a:pathLst>
              <a:path w="318134" h="17144">
                <a:moveTo>
                  <a:pt x="317753" y="0"/>
                </a:moveTo>
                <a:lnTo>
                  <a:pt x="0" y="0"/>
                </a:lnTo>
                <a:lnTo>
                  <a:pt x="0" y="16763"/>
                </a:lnTo>
                <a:lnTo>
                  <a:pt x="317753" y="16763"/>
                </a:lnTo>
                <a:lnTo>
                  <a:pt x="3177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261" y="1014526"/>
            <a:ext cx="8372475" cy="438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1205" marR="57150" indent="-713740">
              <a:lnSpc>
                <a:spcPct val="150000"/>
              </a:lnSpc>
              <a:spcBef>
                <a:spcPts val="100"/>
              </a:spcBef>
              <a:tabLst>
                <a:tab pos="75120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4.4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Academic</a:t>
            </a:r>
            <a:r>
              <a:rPr sz="2200" b="1" spc="2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Performance</a:t>
            </a:r>
            <a:r>
              <a:rPr sz="2200" b="1" spc="2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2200" b="1" spc="2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sz="2200" b="1" spc="204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CC3300"/>
                </a:solidFill>
                <a:latin typeface="Cambria"/>
                <a:cs typeface="Cambria"/>
              </a:rPr>
              <a:t>Second</a:t>
            </a:r>
            <a:r>
              <a:rPr sz="2200" b="1" spc="21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2200" b="1" spc="-55" dirty="0">
                <a:solidFill>
                  <a:srgbClr val="CC3300"/>
                </a:solidFill>
                <a:latin typeface="Cambria"/>
                <a:cs typeface="Cambria"/>
              </a:rPr>
              <a:t>Year</a:t>
            </a:r>
            <a:r>
              <a:rPr sz="2200" b="1" spc="204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Students</a:t>
            </a:r>
            <a:r>
              <a:rPr sz="2200" b="1" spc="2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2200" b="1" spc="2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the </a:t>
            </a:r>
            <a:r>
              <a:rPr sz="2200" b="1" spc="-47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Program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200">
              <a:latin typeface="Cambria"/>
              <a:cs typeface="Cambria"/>
            </a:endParaRPr>
          </a:p>
          <a:p>
            <a:pPr marL="753110" marR="58419" indent="16510" algn="just">
              <a:lnSpc>
                <a:spcPct val="150000"/>
              </a:lnSpc>
              <a:spcBef>
                <a:spcPts val="2260"/>
              </a:spcBef>
            </a:pPr>
            <a:r>
              <a:rPr sz="1800" b="1" spc="-5" dirty="0">
                <a:latin typeface="Cambria"/>
                <a:cs typeface="Cambria"/>
              </a:rPr>
              <a:t>Academic</a:t>
            </a:r>
            <a:r>
              <a:rPr sz="1800" b="1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Performance</a:t>
            </a:r>
            <a:r>
              <a:rPr sz="1800" b="1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=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Average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Academic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Performance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Index</a:t>
            </a:r>
            <a:r>
              <a:rPr sz="1800" spc="37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(API),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where</a:t>
            </a:r>
            <a:endParaRPr sz="1800">
              <a:latin typeface="Cambria"/>
              <a:cs typeface="Cambria"/>
            </a:endParaRPr>
          </a:p>
          <a:p>
            <a:pPr marL="753110" marR="55880" indent="16510" algn="just">
              <a:lnSpc>
                <a:spcPct val="150000"/>
              </a:lnSpc>
            </a:pPr>
            <a:r>
              <a:rPr sz="1800" spc="-5" dirty="0">
                <a:latin typeface="Cambria"/>
                <a:cs typeface="Cambria"/>
              </a:rPr>
              <a:t>API </a:t>
            </a:r>
            <a:r>
              <a:rPr sz="1800" dirty="0">
                <a:latin typeface="Cambria"/>
                <a:cs typeface="Cambria"/>
              </a:rPr>
              <a:t>= ((Mean </a:t>
            </a:r>
            <a:r>
              <a:rPr sz="1800" spc="-5" dirty="0">
                <a:latin typeface="Cambria"/>
                <a:cs typeface="Cambria"/>
              </a:rPr>
              <a:t>of 2</a:t>
            </a:r>
            <a:r>
              <a:rPr sz="1800" spc="-7" baseline="25462" dirty="0">
                <a:latin typeface="Cambria"/>
                <a:cs typeface="Cambria"/>
              </a:rPr>
              <a:t>nd</a:t>
            </a:r>
            <a:r>
              <a:rPr sz="1800" baseline="25462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Year </a:t>
            </a:r>
            <a:r>
              <a:rPr sz="1800" spc="-10" dirty="0">
                <a:latin typeface="Cambria"/>
                <a:cs typeface="Cambria"/>
              </a:rPr>
              <a:t>Grade Point </a:t>
            </a:r>
            <a:r>
              <a:rPr sz="1800" spc="-20" dirty="0">
                <a:latin typeface="Cambria"/>
                <a:cs typeface="Cambria"/>
              </a:rPr>
              <a:t>Average </a:t>
            </a:r>
            <a:r>
              <a:rPr sz="1800" spc="-5" dirty="0">
                <a:latin typeface="Cambria"/>
                <a:cs typeface="Cambria"/>
              </a:rPr>
              <a:t>of all successful students </a:t>
            </a:r>
            <a:r>
              <a:rPr sz="1800" dirty="0">
                <a:latin typeface="Cambria"/>
                <a:cs typeface="Cambria"/>
              </a:rPr>
              <a:t>on a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10-point </a:t>
            </a:r>
            <a:r>
              <a:rPr sz="1800" dirty="0">
                <a:latin typeface="Cambria"/>
                <a:cs typeface="Cambria"/>
              </a:rPr>
              <a:t>scale) </a:t>
            </a:r>
            <a:r>
              <a:rPr sz="1800" spc="-5" dirty="0">
                <a:latin typeface="Cambria"/>
                <a:cs typeface="Cambria"/>
              </a:rPr>
              <a:t>or (Mean of the </a:t>
            </a:r>
            <a:r>
              <a:rPr sz="1800" spc="-10" dirty="0">
                <a:latin typeface="Cambria"/>
                <a:cs typeface="Cambria"/>
              </a:rPr>
              <a:t>percentage </a:t>
            </a:r>
            <a:r>
              <a:rPr sz="1800" spc="-5" dirty="0">
                <a:latin typeface="Cambria"/>
                <a:cs typeface="Cambria"/>
              </a:rPr>
              <a:t>of </a:t>
            </a:r>
            <a:r>
              <a:rPr sz="1800" spc="-10" dirty="0">
                <a:latin typeface="Cambria"/>
                <a:cs typeface="Cambria"/>
              </a:rPr>
              <a:t>marks </a:t>
            </a:r>
            <a:r>
              <a:rPr sz="1800" spc="-5" dirty="0">
                <a:latin typeface="Cambria"/>
                <a:cs typeface="Cambria"/>
              </a:rPr>
              <a:t>of all successful students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</a:t>
            </a:r>
            <a:r>
              <a:rPr sz="1800" dirty="0">
                <a:latin typeface="Cambria"/>
                <a:cs typeface="Cambria"/>
              </a:rPr>
              <a:t> 2</a:t>
            </a:r>
            <a:r>
              <a:rPr sz="1800" baseline="25462" dirty="0">
                <a:latin typeface="Cambria"/>
                <a:cs typeface="Cambria"/>
              </a:rPr>
              <a:t>nd</a:t>
            </a:r>
            <a:r>
              <a:rPr sz="1800" spc="7" baseline="25462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Year/10))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*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(Number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successful</a:t>
            </a:r>
            <a:r>
              <a:rPr sz="1800" dirty="0">
                <a:latin typeface="Cambria"/>
                <a:cs typeface="Cambria"/>
              </a:rPr>
              <a:t> students/number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students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appeared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 the </a:t>
            </a:r>
            <a:r>
              <a:rPr sz="1800" spc="-10" dirty="0">
                <a:latin typeface="Cambria"/>
                <a:cs typeface="Cambria"/>
              </a:rPr>
              <a:t>examination).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50">
              <a:latin typeface="Cambria"/>
              <a:cs typeface="Cambria"/>
            </a:endParaRPr>
          </a:p>
          <a:p>
            <a:pPr marL="753110" algn="just">
              <a:lnSpc>
                <a:spcPct val="100000"/>
              </a:lnSpc>
            </a:pPr>
            <a:r>
              <a:rPr sz="1800" spc="-5" dirty="0">
                <a:latin typeface="Cambria"/>
                <a:cs typeface="Cambria"/>
              </a:rPr>
              <a:t>Successful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students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are</a:t>
            </a:r>
            <a:r>
              <a:rPr sz="1800" spc="-5" dirty="0">
                <a:latin typeface="Cambria"/>
                <a:cs typeface="Cambria"/>
              </a:rPr>
              <a:t> those</a:t>
            </a:r>
            <a:r>
              <a:rPr sz="1800" spc="-10" dirty="0">
                <a:latin typeface="Cambria"/>
                <a:cs typeface="Cambria"/>
              </a:rPr>
              <a:t> who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have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proceeded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to</a:t>
            </a:r>
            <a:r>
              <a:rPr sz="1800" spc="-5" dirty="0">
                <a:latin typeface="Cambria"/>
                <a:cs typeface="Cambria"/>
              </a:rPr>
              <a:t> the </a:t>
            </a:r>
            <a:r>
              <a:rPr sz="1800" spc="-10" dirty="0">
                <a:latin typeface="Cambria"/>
                <a:cs typeface="Cambria"/>
              </a:rPr>
              <a:t>3</a:t>
            </a:r>
            <a:r>
              <a:rPr sz="1800" spc="-15" baseline="25462" dirty="0">
                <a:latin typeface="Cambria"/>
                <a:cs typeface="Cambria"/>
              </a:rPr>
              <a:t>rd</a:t>
            </a:r>
            <a:r>
              <a:rPr sz="1800" spc="209" baseline="25462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year.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646" y="1156970"/>
            <a:ext cx="8152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No.4.4.1: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Academic</a:t>
            </a:r>
            <a:r>
              <a:rPr sz="1800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Performance</a:t>
            </a:r>
            <a:r>
              <a:rPr sz="1800" spc="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of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the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Cambria"/>
                <a:cs typeface="Cambria"/>
              </a:rPr>
              <a:t>Second</a:t>
            </a:r>
            <a:r>
              <a:rPr sz="1800" spc="-1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spc="-40" dirty="0">
                <a:solidFill>
                  <a:srgbClr val="CC3300"/>
                </a:solidFill>
                <a:latin typeface="Cambria"/>
                <a:cs typeface="Cambria"/>
              </a:rPr>
              <a:t>Year</a:t>
            </a:r>
            <a:r>
              <a:rPr sz="180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Cambria"/>
                <a:cs typeface="Cambria"/>
              </a:rPr>
              <a:t>Students</a:t>
            </a:r>
            <a:r>
              <a:rPr sz="1800" spc="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of the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Program</a:t>
            </a:r>
            <a:r>
              <a:rPr sz="1600" spc="-10" dirty="0"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28825" y="1634235"/>
          <a:ext cx="7237730" cy="338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556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Academic</a:t>
                      </a:r>
                      <a:r>
                        <a:rPr sz="1600" b="1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Performance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39">
                <a:tc>
                  <a:txBody>
                    <a:bodyPr/>
                    <a:lstStyle/>
                    <a:p>
                      <a:pPr marL="548640" marR="81915" indent="-457834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X=  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(Mean of</a:t>
                      </a:r>
                      <a:r>
                        <a:rPr sz="1600" spc="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575" spc="7" baseline="26455" dirty="0">
                          <a:latin typeface="Cambria"/>
                          <a:cs typeface="Cambria"/>
                        </a:rPr>
                        <a:t>nd 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spc="3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grade</a:t>
                      </a:r>
                      <a:r>
                        <a:rPr sz="1600" spc="3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point 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average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all successful students on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a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10-point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scale)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(Mean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percentage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marks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all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successful students in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575" baseline="26455" dirty="0">
                          <a:latin typeface="Cambria"/>
                          <a:cs typeface="Cambria"/>
                        </a:rPr>
                        <a:t>nd </a:t>
                      </a:r>
                      <a:r>
                        <a:rPr sz="1575" spc="7" baseline="264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year/10)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48640" algn="l"/>
                        </a:tabLst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Y=	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no.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successful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548640" marR="82550" indent="-45783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Z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=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600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appeared</a:t>
                      </a:r>
                      <a:r>
                        <a:rPr sz="16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examination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API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=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X*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(Y/Z)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AP1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AP2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AP3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API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=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(AP1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AP2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AP3)/3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816" y="354584"/>
            <a:ext cx="8441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0" dirty="0">
                <a:solidFill>
                  <a:srgbClr val="C00000"/>
                </a:solidFill>
                <a:latin typeface="Verdana"/>
                <a:cs typeface="Verdana"/>
              </a:rPr>
              <a:t>Example</a:t>
            </a:r>
            <a:r>
              <a:rPr sz="2400" b="0" spc="-70" dirty="0">
                <a:solidFill>
                  <a:srgbClr val="C00000"/>
                </a:solidFill>
                <a:latin typeface="Verdana"/>
                <a:cs typeface="Verdana"/>
              </a:rPr>
              <a:t>:</a:t>
            </a:r>
            <a:r>
              <a:rPr sz="2400" b="0" spc="-1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400" b="0" spc="120" dirty="0">
                <a:solidFill>
                  <a:srgbClr val="C00000"/>
                </a:solidFill>
                <a:latin typeface="Verdana"/>
                <a:cs typeface="Verdana"/>
              </a:rPr>
              <a:t>A</a:t>
            </a:r>
            <a:r>
              <a:rPr sz="2400" b="0" spc="114" dirty="0">
                <a:solidFill>
                  <a:srgbClr val="C00000"/>
                </a:solidFill>
                <a:latin typeface="Verdana"/>
                <a:cs typeface="Verdana"/>
              </a:rPr>
              <a:t>cademic</a:t>
            </a:r>
            <a:r>
              <a:rPr sz="2400" b="0" spc="-19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400" b="0" spc="10" dirty="0">
                <a:solidFill>
                  <a:srgbClr val="C00000"/>
                </a:solidFill>
                <a:latin typeface="Verdana"/>
                <a:cs typeface="Verdana"/>
              </a:rPr>
              <a:t>performanc</a:t>
            </a:r>
            <a:r>
              <a:rPr sz="2400" b="0" spc="15" dirty="0">
                <a:solidFill>
                  <a:srgbClr val="C00000"/>
                </a:solidFill>
                <a:latin typeface="Verdana"/>
                <a:cs typeface="Verdana"/>
              </a:rPr>
              <a:t>e</a:t>
            </a:r>
            <a:r>
              <a:rPr sz="2400" b="0" spc="-1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400" b="0" spc="10" dirty="0">
                <a:solidFill>
                  <a:srgbClr val="C00000"/>
                </a:solidFill>
                <a:latin typeface="Verdana"/>
                <a:cs typeface="Verdana"/>
              </a:rPr>
              <a:t>of</a:t>
            </a:r>
            <a:r>
              <a:rPr sz="2400" b="0" spc="-17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Cambria"/>
                <a:cs typeface="Cambria"/>
              </a:rPr>
              <a:t>Sec</a:t>
            </a:r>
            <a:r>
              <a:rPr sz="2400" b="0" spc="-10" dirty="0">
                <a:solidFill>
                  <a:srgbClr val="C00000"/>
                </a:solidFill>
                <a:latin typeface="Cambria"/>
                <a:cs typeface="Cambria"/>
              </a:rPr>
              <a:t>o</a:t>
            </a:r>
            <a:r>
              <a:rPr sz="2400" b="0" spc="-5" dirty="0">
                <a:solidFill>
                  <a:srgbClr val="C00000"/>
                </a:solidFill>
                <a:latin typeface="Cambria"/>
                <a:cs typeface="Cambria"/>
              </a:rPr>
              <a:t>n</a:t>
            </a:r>
            <a:r>
              <a:rPr sz="2400" b="0" dirty="0">
                <a:solidFill>
                  <a:srgbClr val="C00000"/>
                </a:solidFill>
                <a:latin typeface="Cambria"/>
                <a:cs typeface="Cambria"/>
              </a:rPr>
              <a:t>d</a:t>
            </a:r>
            <a:r>
              <a:rPr sz="2400" b="0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0" dirty="0">
                <a:solidFill>
                  <a:srgbClr val="C00000"/>
                </a:solidFill>
                <a:latin typeface="Cambria"/>
                <a:cs typeface="Cambria"/>
              </a:rPr>
              <a:t>-</a:t>
            </a:r>
            <a:r>
              <a:rPr sz="2400" b="0" spc="-215" dirty="0">
                <a:solidFill>
                  <a:srgbClr val="C00000"/>
                </a:solidFill>
                <a:latin typeface="Cambria"/>
                <a:cs typeface="Cambria"/>
              </a:rPr>
              <a:t>Y</a:t>
            </a:r>
            <a:r>
              <a:rPr sz="2400" b="0" dirty="0">
                <a:solidFill>
                  <a:srgbClr val="C00000"/>
                </a:solidFill>
                <a:latin typeface="Cambria"/>
                <a:cs typeface="Cambria"/>
              </a:rPr>
              <a:t>ear</a:t>
            </a:r>
            <a:r>
              <a:rPr sz="2400" b="0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Cambria"/>
                <a:cs typeface="Cambria"/>
              </a:rPr>
              <a:t>Students</a:t>
            </a:r>
            <a:endParaRPr sz="24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450" y="1370202"/>
          <a:ext cx="9399270" cy="3569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3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342">
                <a:tc>
                  <a:txBody>
                    <a:bodyPr/>
                    <a:lstStyle/>
                    <a:p>
                      <a:pPr marL="1045210">
                        <a:lnSpc>
                          <a:spcPts val="2295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Academic</a:t>
                      </a:r>
                      <a:r>
                        <a:rPr sz="20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Performance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sz="20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CAYm1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sz="20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CAYm2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95"/>
                        </a:lnSpc>
                      </a:pPr>
                      <a:r>
                        <a:rPr sz="2000" b="1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CAYm3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3494">
                <a:tc>
                  <a:txBody>
                    <a:bodyPr/>
                    <a:lstStyle/>
                    <a:p>
                      <a:pPr marL="48895">
                        <a:lnSpc>
                          <a:spcPts val="2275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X=</a:t>
                      </a:r>
                      <a:r>
                        <a:rPr sz="20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(Mean</a:t>
                      </a:r>
                      <a:r>
                        <a:rPr sz="2000" b="1" spc="3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3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2nd</a:t>
                      </a:r>
                      <a:r>
                        <a:rPr sz="20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sz="20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grade</a:t>
                      </a:r>
                      <a:r>
                        <a:rPr sz="2000" b="1" spc="3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point</a:t>
                      </a:r>
                      <a:r>
                        <a:rPr sz="20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sz="20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000" b="1" spc="3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78130" marR="8890">
                        <a:lnSpc>
                          <a:spcPct val="100000"/>
                        </a:lnSpc>
                        <a:tabLst>
                          <a:tab pos="648335" algn="l"/>
                          <a:tab pos="1154430" algn="l"/>
                          <a:tab pos="2485390" algn="l"/>
                          <a:tab pos="2854960" algn="l"/>
                          <a:tab pos="3653154" algn="l"/>
                          <a:tab pos="4023995" algn="l"/>
                          <a:tab pos="4427220" algn="l"/>
                        </a:tabLst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successful</a:t>
                      </a:r>
                      <a:r>
                        <a:rPr sz="20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20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20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10-point</a:t>
                      </a:r>
                      <a:r>
                        <a:rPr sz="20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scale)</a:t>
                      </a:r>
                      <a:r>
                        <a:rPr sz="20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20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(Mean </a:t>
                      </a:r>
                      <a:r>
                        <a:rPr sz="2000" b="1" spc="-43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	the	p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	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	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	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	all	succe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ful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2781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in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2rd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year/10)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5.91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7.70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7.06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42">
                <a:tc>
                  <a:txBody>
                    <a:bodyPr/>
                    <a:lstStyle/>
                    <a:p>
                      <a:pPr marL="48895">
                        <a:lnSpc>
                          <a:spcPts val="23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Y=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 of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successful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189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177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187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810">
                <a:tc>
                  <a:txBody>
                    <a:bodyPr/>
                    <a:lstStyle/>
                    <a:p>
                      <a:pPr marL="48895">
                        <a:lnSpc>
                          <a:spcPts val="2275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=Total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no.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appeared</a:t>
                      </a:r>
                      <a:r>
                        <a:rPr sz="20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889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examination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193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3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177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3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211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683">
                <a:tc>
                  <a:txBody>
                    <a:bodyPr/>
                    <a:lstStyle/>
                    <a:p>
                      <a:pPr marL="46990">
                        <a:lnSpc>
                          <a:spcPts val="23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API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X*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(Y/Z)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275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AP1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=5.79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AP2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7.70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300"/>
                        </a:lnSpc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AP3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6.26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342">
                <a:tc>
                  <a:txBody>
                    <a:bodyPr/>
                    <a:lstStyle/>
                    <a:p>
                      <a:pPr marL="46990">
                        <a:lnSpc>
                          <a:spcPts val="2300"/>
                        </a:lnSpc>
                      </a:pP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Average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API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= (AP1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AP2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+</a:t>
                      </a:r>
                      <a:r>
                        <a:rPr sz="20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AP3)/3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6.58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682" y="1142289"/>
            <a:ext cx="8385809" cy="453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1205" marR="53975" indent="-713740">
              <a:lnSpc>
                <a:spcPct val="150000"/>
              </a:lnSpc>
              <a:spcBef>
                <a:spcPts val="100"/>
              </a:spcBef>
              <a:tabLst>
                <a:tab pos="751205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4.5	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Academic</a:t>
            </a:r>
            <a:r>
              <a:rPr sz="2200" b="1" spc="4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Performance</a:t>
            </a:r>
            <a:r>
              <a:rPr sz="2200" b="1" spc="4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2200" b="1" spc="4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sz="2200" b="1" spc="409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CC3300"/>
                </a:solidFill>
                <a:latin typeface="Cambria"/>
                <a:cs typeface="Cambria"/>
              </a:rPr>
              <a:t>Third</a:t>
            </a:r>
            <a:r>
              <a:rPr sz="2200" b="1" spc="42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2200" b="1" spc="-55" dirty="0">
                <a:solidFill>
                  <a:srgbClr val="CC3300"/>
                </a:solidFill>
                <a:latin typeface="Cambria"/>
                <a:cs typeface="Cambria"/>
              </a:rPr>
              <a:t>Year</a:t>
            </a:r>
            <a:r>
              <a:rPr sz="2200" b="1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CC3300"/>
                </a:solidFill>
                <a:latin typeface="Cambria"/>
                <a:cs typeface="Cambria"/>
              </a:rPr>
              <a:t>Students</a:t>
            </a:r>
            <a:r>
              <a:rPr sz="2200" b="1" spc="42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of</a:t>
            </a:r>
            <a:r>
              <a:rPr sz="2200" b="1" spc="4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the </a:t>
            </a:r>
            <a:r>
              <a:rPr sz="2200" b="1" spc="-47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Program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(10)</a:t>
            </a:r>
            <a:endParaRPr sz="2200">
              <a:latin typeface="Cambria"/>
              <a:cs typeface="Cambria"/>
            </a:endParaRPr>
          </a:p>
          <a:p>
            <a:pPr marL="753745" marR="637540" indent="16510">
              <a:lnSpc>
                <a:spcPct val="150000"/>
              </a:lnSpc>
              <a:spcBef>
                <a:spcPts val="1300"/>
              </a:spcBef>
            </a:pPr>
            <a:r>
              <a:rPr sz="1800" b="1" spc="-5" dirty="0">
                <a:latin typeface="Cambria"/>
                <a:cs typeface="Cambria"/>
              </a:rPr>
              <a:t>Academic</a:t>
            </a:r>
            <a:r>
              <a:rPr sz="1800" b="1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Performance</a:t>
            </a:r>
            <a:r>
              <a:rPr sz="1800" b="1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=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Average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Academic </a:t>
            </a:r>
            <a:r>
              <a:rPr sz="1800" spc="-10" dirty="0">
                <a:latin typeface="Cambria"/>
                <a:cs typeface="Cambria"/>
              </a:rPr>
              <a:t>Performance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Index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(API),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where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Cambria"/>
              <a:cs typeface="Cambria"/>
            </a:endParaRPr>
          </a:p>
          <a:p>
            <a:pPr marL="753745" marR="55880" indent="16510" algn="just">
              <a:lnSpc>
                <a:spcPct val="150000"/>
              </a:lnSpc>
            </a:pPr>
            <a:r>
              <a:rPr sz="1800" spc="-5" dirty="0">
                <a:latin typeface="Cambria"/>
                <a:cs typeface="Cambria"/>
              </a:rPr>
              <a:t>API </a:t>
            </a:r>
            <a:r>
              <a:rPr sz="1800" dirty="0">
                <a:latin typeface="Cambria"/>
                <a:cs typeface="Cambria"/>
              </a:rPr>
              <a:t>= </a:t>
            </a:r>
            <a:r>
              <a:rPr sz="1800" spc="-5" dirty="0">
                <a:latin typeface="Cambria"/>
                <a:cs typeface="Cambria"/>
              </a:rPr>
              <a:t>((Mean of 3</a:t>
            </a:r>
            <a:r>
              <a:rPr sz="1800" spc="-7" baseline="25462" dirty="0">
                <a:latin typeface="Cambria"/>
                <a:cs typeface="Cambria"/>
              </a:rPr>
              <a:t>rd</a:t>
            </a:r>
            <a:r>
              <a:rPr sz="1800" baseline="25462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Year </a:t>
            </a:r>
            <a:r>
              <a:rPr sz="1800" spc="-10" dirty="0">
                <a:latin typeface="Cambria"/>
                <a:cs typeface="Cambria"/>
              </a:rPr>
              <a:t>Grade Point </a:t>
            </a:r>
            <a:r>
              <a:rPr sz="1800" spc="-25" dirty="0">
                <a:latin typeface="Cambria"/>
                <a:cs typeface="Cambria"/>
              </a:rPr>
              <a:t>Average </a:t>
            </a:r>
            <a:r>
              <a:rPr sz="1800" spc="-5" dirty="0">
                <a:latin typeface="Cambria"/>
                <a:cs typeface="Cambria"/>
              </a:rPr>
              <a:t>of all successful students </a:t>
            </a:r>
            <a:r>
              <a:rPr sz="1800" dirty="0">
                <a:latin typeface="Cambria"/>
                <a:cs typeface="Cambria"/>
              </a:rPr>
              <a:t>on a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10-point scale) or (Mean </a:t>
            </a:r>
            <a:r>
              <a:rPr sz="1800" dirty="0">
                <a:latin typeface="Cambria"/>
                <a:cs typeface="Cambria"/>
              </a:rPr>
              <a:t>of </a:t>
            </a:r>
            <a:r>
              <a:rPr sz="1800" spc="-5" dirty="0">
                <a:latin typeface="Cambria"/>
                <a:cs typeface="Cambria"/>
              </a:rPr>
              <a:t>the </a:t>
            </a:r>
            <a:r>
              <a:rPr sz="1800" spc="-10" dirty="0">
                <a:latin typeface="Cambria"/>
                <a:cs typeface="Cambria"/>
              </a:rPr>
              <a:t>percentage </a:t>
            </a:r>
            <a:r>
              <a:rPr sz="1800" spc="-5" dirty="0">
                <a:latin typeface="Cambria"/>
                <a:cs typeface="Cambria"/>
              </a:rPr>
              <a:t>of </a:t>
            </a:r>
            <a:r>
              <a:rPr sz="1800" spc="-10" dirty="0">
                <a:latin typeface="Cambria"/>
                <a:cs typeface="Cambria"/>
              </a:rPr>
              <a:t>marks </a:t>
            </a:r>
            <a:r>
              <a:rPr sz="1800" spc="-5" dirty="0">
                <a:latin typeface="Cambria"/>
                <a:cs typeface="Cambria"/>
              </a:rPr>
              <a:t>of all successful students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3</a:t>
            </a:r>
            <a:r>
              <a:rPr sz="1800" spc="-15" baseline="25462" dirty="0">
                <a:latin typeface="Cambria"/>
                <a:cs typeface="Cambria"/>
              </a:rPr>
              <a:t>rd</a:t>
            </a:r>
            <a:r>
              <a:rPr sz="1800" spc="-7" baseline="25462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Year/10))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*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(Number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successful</a:t>
            </a:r>
            <a:r>
              <a:rPr sz="1800" dirty="0">
                <a:latin typeface="Cambria"/>
                <a:cs typeface="Cambria"/>
              </a:rPr>
              <a:t> students/number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students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appeared</a:t>
            </a:r>
            <a:r>
              <a:rPr sz="1800" spc="-5" dirty="0">
                <a:latin typeface="Cambria"/>
                <a:cs typeface="Cambria"/>
              </a:rPr>
              <a:t> in the </a:t>
            </a:r>
            <a:r>
              <a:rPr sz="1800" spc="-10" dirty="0">
                <a:latin typeface="Cambria"/>
                <a:cs typeface="Cambria"/>
              </a:rPr>
              <a:t>examination).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150">
              <a:latin typeface="Cambria"/>
              <a:cs typeface="Cambria"/>
            </a:endParaRPr>
          </a:p>
          <a:p>
            <a:pPr marL="770255" algn="just">
              <a:lnSpc>
                <a:spcPct val="100000"/>
              </a:lnSpc>
            </a:pPr>
            <a:r>
              <a:rPr sz="1800" spc="-5" dirty="0">
                <a:latin typeface="Cambria"/>
                <a:cs typeface="Cambria"/>
              </a:rPr>
              <a:t>Successful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students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are</a:t>
            </a:r>
            <a:r>
              <a:rPr sz="1800" spc="-5" dirty="0">
                <a:latin typeface="Cambria"/>
                <a:cs typeface="Cambria"/>
              </a:rPr>
              <a:t> those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who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have</a:t>
            </a:r>
            <a:r>
              <a:rPr sz="1800" spc="-5" dirty="0">
                <a:latin typeface="Cambria"/>
                <a:cs typeface="Cambria"/>
              </a:rPr>
              <a:t> proceeded</a:t>
            </a:r>
            <a:r>
              <a:rPr sz="1800" spc="-10" dirty="0">
                <a:latin typeface="Cambria"/>
                <a:cs typeface="Cambria"/>
              </a:rPr>
              <a:t> to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4</a:t>
            </a:r>
            <a:r>
              <a:rPr sz="1800" spc="7" baseline="25462" dirty="0">
                <a:latin typeface="Cambria"/>
                <a:cs typeface="Cambria"/>
              </a:rPr>
              <a:t>th</a:t>
            </a:r>
            <a:r>
              <a:rPr sz="1800" spc="195" baseline="25462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year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8588" y="1250696"/>
            <a:ext cx="8002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No.4.5.1: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Academic</a:t>
            </a:r>
            <a:r>
              <a:rPr sz="1800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Performance</a:t>
            </a:r>
            <a:r>
              <a:rPr sz="1800" spc="1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of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the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Cambria"/>
                <a:cs typeface="Cambria"/>
              </a:rPr>
              <a:t>Third</a:t>
            </a:r>
            <a:r>
              <a:rPr sz="1800" spc="-1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spc="-40" dirty="0">
                <a:solidFill>
                  <a:srgbClr val="CC3300"/>
                </a:solidFill>
                <a:latin typeface="Cambria"/>
                <a:cs typeface="Cambria"/>
              </a:rPr>
              <a:t>Year</a:t>
            </a:r>
            <a:r>
              <a:rPr sz="1800" spc="-5" dirty="0">
                <a:solidFill>
                  <a:srgbClr val="CC3300"/>
                </a:solidFill>
                <a:latin typeface="Cambria"/>
                <a:cs typeface="Cambria"/>
              </a:rPr>
              <a:t> Students</a:t>
            </a:r>
            <a:r>
              <a:rPr sz="1800" spc="1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of the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Program.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89710" y="1741170"/>
          <a:ext cx="7237730" cy="3385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0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5567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5" dirty="0">
                          <a:latin typeface="Cambria"/>
                          <a:cs typeface="Cambria"/>
                        </a:rPr>
                        <a:t>Academic</a:t>
                      </a:r>
                      <a:r>
                        <a:rPr sz="1600" b="1" spc="-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latin typeface="Cambria"/>
                          <a:cs typeface="Cambria"/>
                        </a:rPr>
                        <a:t>Performance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577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39">
                <a:tc>
                  <a:txBody>
                    <a:bodyPr/>
                    <a:lstStyle/>
                    <a:p>
                      <a:pPr marL="548640" marR="81915" indent="-45720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X=</a:t>
                      </a:r>
                      <a:r>
                        <a:rPr sz="1600" spc="3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(Mean</a:t>
                      </a:r>
                      <a:r>
                        <a:rPr sz="1600" spc="2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25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575" spc="-7" baseline="26455" dirty="0">
                          <a:latin typeface="Cambria"/>
                          <a:cs typeface="Cambria"/>
                        </a:rPr>
                        <a:t>rd</a:t>
                      </a:r>
                      <a:r>
                        <a:rPr sz="1575" spc="555" baseline="264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</a:t>
                      </a:r>
                      <a:r>
                        <a:rPr sz="1600" spc="25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grade</a:t>
                      </a:r>
                      <a:r>
                        <a:rPr sz="1600" spc="2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point</a:t>
                      </a:r>
                      <a:r>
                        <a:rPr sz="1600" spc="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average </a:t>
                      </a:r>
                      <a:r>
                        <a:rPr sz="1600" spc="-3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all successful students on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a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10-point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scale)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(Mean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percentage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marks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 all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successful students in 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575" spc="-22" baseline="26455" dirty="0">
                          <a:latin typeface="Cambria"/>
                          <a:cs typeface="Cambria"/>
                        </a:rPr>
                        <a:t>rd </a:t>
                      </a:r>
                      <a:r>
                        <a:rPr sz="1575" spc="-15" baseline="264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year/10)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548640" algn="l"/>
                        </a:tabLst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Y=	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no.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successful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548640" marR="82550" indent="-4572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Z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=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600" spc="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appeared</a:t>
                      </a:r>
                      <a:r>
                        <a:rPr sz="16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600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600" spc="-3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examination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API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=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X*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(Y/Z)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AP1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AP2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AP3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API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=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(AP1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AP2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AP3)/3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2780" y="753485"/>
            <a:ext cx="7734300" cy="147129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545"/>
              </a:spcBef>
              <a:tabLst>
                <a:tab pos="777240" algn="l"/>
              </a:tabLst>
            </a:pPr>
            <a:r>
              <a:rPr sz="2200" b="1" spc="-540" dirty="0">
                <a:solidFill>
                  <a:srgbClr val="0000FF"/>
                </a:solidFill>
                <a:latin typeface="Cambria"/>
                <a:cs typeface="Cambria"/>
              </a:rPr>
              <a:t>4</a:t>
            </a:r>
            <a:r>
              <a:rPr sz="3000" spc="-810" baseline="36111" dirty="0">
                <a:solidFill>
                  <a:srgbClr val="FDFFFF"/>
                </a:solidFill>
                <a:latin typeface="Verdana"/>
                <a:cs typeface="Verdana"/>
              </a:rPr>
              <a:t>8</a:t>
            </a:r>
            <a:r>
              <a:rPr sz="2200" b="1" spc="-540" dirty="0">
                <a:solidFill>
                  <a:srgbClr val="0000FF"/>
                </a:solidFill>
                <a:latin typeface="Cambria"/>
                <a:cs typeface="Cambria"/>
              </a:rPr>
              <a:t>.6</a:t>
            </a:r>
            <a:r>
              <a:rPr sz="3000" spc="-810" baseline="36111" dirty="0">
                <a:solidFill>
                  <a:srgbClr val="FDFFFF"/>
                </a:solidFill>
                <a:latin typeface="Verdana"/>
                <a:cs typeface="Verdana"/>
              </a:rPr>
              <a:t>5	</a:t>
            </a:r>
            <a:r>
              <a:rPr sz="2200" b="1" dirty="0">
                <a:solidFill>
                  <a:srgbClr val="0000FF"/>
                </a:solidFill>
                <a:latin typeface="Cambria"/>
                <a:cs typeface="Cambria"/>
              </a:rPr>
              <a:t>Placement,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Higher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Studies</a:t>
            </a:r>
            <a:r>
              <a:rPr sz="2200" b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Entrepreneurship</a:t>
            </a:r>
            <a:r>
              <a:rPr sz="2200" b="1" spc="-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(30)</a:t>
            </a:r>
            <a:endParaRPr sz="2200">
              <a:latin typeface="Cambria"/>
              <a:cs typeface="Cambria"/>
            </a:endParaRPr>
          </a:p>
          <a:p>
            <a:pPr marL="618490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Placement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 index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points=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0.3</a:t>
            </a:r>
            <a:r>
              <a:rPr sz="1800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*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25" dirty="0">
                <a:solidFill>
                  <a:srgbClr val="404040"/>
                </a:solidFill>
                <a:latin typeface="Cambria"/>
                <a:cs typeface="Cambria"/>
              </a:rPr>
              <a:t>Average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 placement 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index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(P),</a:t>
            </a:r>
            <a:endParaRPr sz="1800">
              <a:latin typeface="Cambria"/>
              <a:cs typeface="Cambria"/>
            </a:endParaRPr>
          </a:p>
          <a:p>
            <a:pPr marL="577850">
              <a:lnSpc>
                <a:spcPct val="100000"/>
              </a:lnSpc>
              <a:spcBef>
                <a:spcPts val="1800"/>
              </a:spcBef>
            </a:pPr>
            <a:r>
              <a:rPr sz="1800" b="1" spc="-35" dirty="0">
                <a:solidFill>
                  <a:srgbClr val="CC3300"/>
                </a:solidFill>
                <a:latin typeface="Cambria"/>
                <a:cs typeface="Cambria"/>
              </a:rPr>
              <a:t>Table</a:t>
            </a:r>
            <a:r>
              <a:rPr sz="1800" b="1" spc="-1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Cambria"/>
                <a:cs typeface="Cambria"/>
              </a:rPr>
              <a:t>No.</a:t>
            </a:r>
            <a:r>
              <a:rPr sz="1800" b="1" spc="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4.6.1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: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Placement,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higher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studies,</a:t>
            </a:r>
            <a:r>
              <a:rPr sz="1800" spc="3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and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entrepreneurship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details.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96543" y="2334132"/>
          <a:ext cx="7719695" cy="2694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5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Cambria"/>
                          <a:cs typeface="Cambria"/>
                        </a:rPr>
                        <a:t>Item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85" dirty="0">
                          <a:latin typeface="Cambria"/>
                          <a:cs typeface="Cambria"/>
                        </a:rPr>
                        <a:t>LYG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0" dirty="0">
                          <a:latin typeface="Cambria"/>
                          <a:cs typeface="Cambria"/>
                        </a:rPr>
                        <a:t>LYGm1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0" dirty="0">
                          <a:latin typeface="Cambria"/>
                          <a:cs typeface="Cambria"/>
                        </a:rPr>
                        <a:t>LYGm2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FS*=Total</a:t>
                      </a:r>
                      <a:r>
                        <a:rPr sz="160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final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year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students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X=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placed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Y=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admitted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higher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studies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Z=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taking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up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entrepreneurship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X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Z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=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P_1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P_2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P-3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Placement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Index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(P)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=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(((X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Z)/FS)</a:t>
                      </a:r>
                      <a:r>
                        <a:rPr sz="16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*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100)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Average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placement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index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=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(P_1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P_2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P_3)/3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10082" y="5195366"/>
            <a:ext cx="7758430" cy="148844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600" b="1" spc="-10" dirty="0">
                <a:latin typeface="Cambria"/>
                <a:cs typeface="Cambria"/>
              </a:rPr>
              <a:t>Note</a:t>
            </a:r>
            <a:r>
              <a:rPr sz="1600" b="1" spc="1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*: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If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spc="10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value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10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FS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spc="-30" dirty="0">
                <a:latin typeface="Cambria"/>
                <a:cs typeface="Cambria"/>
              </a:rPr>
              <a:t>Table</a:t>
            </a:r>
            <a:r>
              <a:rPr sz="1600" spc="10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No.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4.6.1</a:t>
            </a:r>
            <a:r>
              <a:rPr sz="1600" spc="10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is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less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than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spc="10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sum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sanctioned</a:t>
            </a:r>
            <a:r>
              <a:rPr sz="1600" spc="1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intake</a:t>
            </a:r>
            <a:endParaRPr sz="1600">
              <a:latin typeface="Cambria"/>
              <a:cs typeface="Cambria"/>
            </a:endParaRPr>
          </a:p>
          <a:p>
            <a:pPr marL="725805" marR="5080" algn="just">
              <a:lnSpc>
                <a:spcPct val="150000"/>
              </a:lnSpc>
            </a:pPr>
            <a:r>
              <a:rPr sz="1600" dirty="0">
                <a:latin typeface="Cambria"/>
                <a:cs typeface="Cambria"/>
              </a:rPr>
              <a:t>(N) </a:t>
            </a:r>
            <a:r>
              <a:rPr sz="1600" spc="-5" dirty="0">
                <a:latin typeface="Cambria"/>
                <a:cs typeface="Cambria"/>
              </a:rPr>
              <a:t>and the </a:t>
            </a:r>
            <a:r>
              <a:rPr sz="1600" spc="-10" dirty="0">
                <a:latin typeface="Cambria"/>
                <a:cs typeface="Cambria"/>
              </a:rPr>
              <a:t>lateral </a:t>
            </a:r>
            <a:r>
              <a:rPr sz="1600" spc="-5" dirty="0">
                <a:latin typeface="Cambria"/>
                <a:cs typeface="Cambria"/>
              </a:rPr>
              <a:t>entry </a:t>
            </a:r>
            <a:r>
              <a:rPr sz="1600" dirty="0">
                <a:latin typeface="Cambria"/>
                <a:cs typeface="Cambria"/>
              </a:rPr>
              <a:t>including </a:t>
            </a:r>
            <a:r>
              <a:rPr sz="1600" spc="-15" dirty="0">
                <a:latin typeface="Cambria"/>
                <a:cs typeface="Cambria"/>
              </a:rPr>
              <a:t>leftover </a:t>
            </a:r>
            <a:r>
              <a:rPr sz="1600" dirty="0">
                <a:latin typeface="Cambria"/>
                <a:cs typeface="Cambria"/>
              </a:rPr>
              <a:t>seats </a:t>
            </a:r>
            <a:r>
              <a:rPr sz="1600" spc="-5" dirty="0">
                <a:latin typeface="Cambria"/>
                <a:cs typeface="Cambria"/>
              </a:rPr>
              <a:t>(N2), </a:t>
            </a:r>
            <a:r>
              <a:rPr sz="1600" spc="-10" dirty="0">
                <a:latin typeface="Cambria"/>
                <a:cs typeface="Cambria"/>
              </a:rPr>
              <a:t>then </a:t>
            </a:r>
            <a:r>
              <a:rPr sz="1600" spc="-5" dirty="0">
                <a:latin typeface="Cambria"/>
                <a:cs typeface="Cambria"/>
              </a:rPr>
              <a:t>the </a:t>
            </a:r>
            <a:r>
              <a:rPr sz="1600" spc="-10" dirty="0">
                <a:latin typeface="Cambria"/>
                <a:cs typeface="Cambria"/>
              </a:rPr>
              <a:t>value </a:t>
            </a:r>
            <a:r>
              <a:rPr sz="1600" dirty="0">
                <a:latin typeface="Cambria"/>
                <a:cs typeface="Cambria"/>
              </a:rPr>
              <a:t>of </a:t>
            </a:r>
            <a:r>
              <a:rPr sz="1600" spc="-5" dirty="0">
                <a:latin typeface="Cambria"/>
                <a:cs typeface="Cambria"/>
              </a:rPr>
              <a:t>FS </a:t>
            </a:r>
            <a:r>
              <a:rPr sz="1600" spc="-10" dirty="0">
                <a:latin typeface="Cambria"/>
                <a:cs typeface="Cambria"/>
              </a:rPr>
              <a:t>in 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30" dirty="0">
                <a:latin typeface="Cambria"/>
                <a:cs typeface="Cambria"/>
              </a:rPr>
              <a:t>Table </a:t>
            </a:r>
            <a:r>
              <a:rPr sz="1600" spc="-5" dirty="0">
                <a:latin typeface="Cambria"/>
                <a:cs typeface="Cambria"/>
              </a:rPr>
              <a:t>No. 4.6.1 </a:t>
            </a:r>
            <a:r>
              <a:rPr sz="1600" dirty="0">
                <a:latin typeface="Cambria"/>
                <a:cs typeface="Cambria"/>
              </a:rPr>
              <a:t>should </a:t>
            </a:r>
            <a:r>
              <a:rPr sz="1600" spc="-5" dirty="0">
                <a:latin typeface="Cambria"/>
                <a:cs typeface="Cambria"/>
              </a:rPr>
              <a:t>be the </a:t>
            </a:r>
            <a:r>
              <a:rPr sz="1600" dirty="0">
                <a:latin typeface="Cambria"/>
                <a:cs typeface="Cambria"/>
              </a:rPr>
              <a:t>sum of </a:t>
            </a:r>
            <a:r>
              <a:rPr sz="1600" spc="-5" dirty="0">
                <a:latin typeface="Cambria"/>
                <a:cs typeface="Cambria"/>
              </a:rPr>
              <a:t>the sanctioned intake </a:t>
            </a:r>
            <a:r>
              <a:rPr sz="1600" dirty="0">
                <a:latin typeface="Cambria"/>
                <a:cs typeface="Cambria"/>
              </a:rPr>
              <a:t>(N) </a:t>
            </a:r>
            <a:r>
              <a:rPr sz="1600" spc="-5" dirty="0">
                <a:latin typeface="Cambria"/>
                <a:cs typeface="Cambria"/>
              </a:rPr>
              <a:t>and the </a:t>
            </a:r>
            <a:r>
              <a:rPr sz="1600" spc="-10" dirty="0">
                <a:latin typeface="Cambria"/>
                <a:cs typeface="Cambria"/>
              </a:rPr>
              <a:t>lateral </a:t>
            </a:r>
            <a:r>
              <a:rPr sz="1600" spc="-5" dirty="0">
                <a:latin typeface="Cambria"/>
                <a:cs typeface="Cambria"/>
              </a:rPr>
              <a:t> entry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including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leftover </a:t>
            </a:r>
            <a:r>
              <a:rPr sz="1600" dirty="0">
                <a:latin typeface="Cambria"/>
                <a:cs typeface="Cambria"/>
              </a:rPr>
              <a:t>seats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(N2).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082" y="1453896"/>
            <a:ext cx="8293100" cy="310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5805" lvl="1" indent="-713740">
              <a:lnSpc>
                <a:spcPct val="100000"/>
              </a:lnSpc>
              <a:spcBef>
                <a:spcPts val="100"/>
              </a:spcBef>
              <a:buAutoNum type="arabicPeriod" startAt="7"/>
              <a:tabLst>
                <a:tab pos="725805" algn="l"/>
                <a:tab pos="726440" algn="l"/>
              </a:tabLst>
            </a:pP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Professional</a:t>
            </a:r>
            <a:r>
              <a:rPr sz="2200" b="1" spc="-4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Activities</a:t>
            </a:r>
            <a:r>
              <a:rPr sz="2200" b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(25)</a:t>
            </a:r>
            <a:endParaRPr sz="2200">
              <a:latin typeface="Cambria"/>
              <a:cs typeface="Cambria"/>
            </a:endParaRPr>
          </a:p>
          <a:p>
            <a:pPr marL="725805" lvl="2" indent="-713740">
              <a:lnSpc>
                <a:spcPct val="100000"/>
              </a:lnSpc>
              <a:spcBef>
                <a:spcPts val="1495"/>
              </a:spcBef>
              <a:buAutoNum type="arabicPeriod"/>
              <a:tabLst>
                <a:tab pos="725805" algn="l"/>
                <a:tab pos="726440" algn="l"/>
              </a:tabLst>
            </a:pP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Professional</a:t>
            </a:r>
            <a:r>
              <a:rPr sz="2000" b="1" spc="6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Societies/</a:t>
            </a:r>
            <a:r>
              <a:rPr sz="2000" b="1" spc="6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Bodies,</a:t>
            </a:r>
            <a:r>
              <a:rPr sz="2000" b="1" spc="6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Chapters,</a:t>
            </a:r>
            <a:r>
              <a:rPr sz="2000" b="1" spc="6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Clubs,</a:t>
            </a:r>
            <a:r>
              <a:rPr sz="2000" b="1" spc="7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and</a:t>
            </a:r>
            <a:r>
              <a:rPr sz="2000" b="1" spc="7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Professional</a:t>
            </a:r>
            <a:endParaRPr sz="2000">
              <a:latin typeface="Cambria"/>
              <a:cs typeface="Cambria"/>
            </a:endParaRPr>
          </a:p>
          <a:p>
            <a:pPr marL="725805" algn="just">
              <a:lnSpc>
                <a:spcPct val="100000"/>
              </a:lnSpc>
              <a:spcBef>
                <a:spcPts val="1445"/>
              </a:spcBef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Engineering 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Events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Organized</a:t>
            </a:r>
            <a:r>
              <a:rPr sz="2000" b="1" spc="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(05)</a:t>
            </a:r>
            <a:endParaRPr sz="2000">
              <a:latin typeface="Cambria"/>
              <a:cs typeface="Cambria"/>
            </a:endParaRPr>
          </a:p>
          <a:p>
            <a:pPr marL="725805" marR="5080" algn="just">
              <a:lnSpc>
                <a:spcPct val="160000"/>
              </a:lnSpc>
              <a:spcBef>
                <a:spcPts val="55"/>
              </a:spcBef>
            </a:pPr>
            <a:r>
              <a:rPr sz="1800" spc="-10" dirty="0">
                <a:latin typeface="Cambria"/>
                <a:cs typeface="Cambria"/>
              </a:rPr>
              <a:t>(Provide </a:t>
            </a:r>
            <a:r>
              <a:rPr sz="1800" dirty="0">
                <a:latin typeface="Cambria"/>
                <a:cs typeface="Cambria"/>
              </a:rPr>
              <a:t>a </a:t>
            </a:r>
            <a:r>
              <a:rPr sz="1800" spc="-5" dirty="0">
                <a:latin typeface="Cambria"/>
                <a:cs typeface="Cambria"/>
              </a:rPr>
              <a:t>list of </a:t>
            </a:r>
            <a:r>
              <a:rPr sz="1800" spc="-15" dirty="0">
                <a:latin typeface="Cambria"/>
                <a:cs typeface="Cambria"/>
              </a:rPr>
              <a:t>active </a:t>
            </a:r>
            <a:r>
              <a:rPr sz="1800" spc="-5" dirty="0">
                <a:latin typeface="Cambria"/>
                <a:cs typeface="Cambria"/>
              </a:rPr>
              <a:t>professional societies/bodies, chapters, and </a:t>
            </a:r>
            <a:r>
              <a:rPr sz="1800" dirty="0">
                <a:latin typeface="Cambria"/>
                <a:cs typeface="Cambria"/>
              </a:rPr>
              <a:t>clubs </a:t>
            </a:r>
            <a:r>
              <a:rPr sz="1800" spc="-5" dirty="0">
                <a:latin typeface="Cambria"/>
                <a:cs typeface="Cambria"/>
              </a:rPr>
              <a:t>that </a:t>
            </a:r>
            <a:r>
              <a:rPr sz="1800" spc="-38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exist </a:t>
            </a:r>
            <a:r>
              <a:rPr sz="1800" spc="-5" dirty="0">
                <a:latin typeface="Cambria"/>
                <a:cs typeface="Cambria"/>
              </a:rPr>
              <a:t>at the departmental/cluster </a:t>
            </a:r>
            <a:r>
              <a:rPr sz="1800" spc="-15" dirty="0">
                <a:latin typeface="Cambria"/>
                <a:cs typeface="Cambria"/>
              </a:rPr>
              <a:t>level </a:t>
            </a:r>
            <a:r>
              <a:rPr sz="1800" spc="-5" dirty="0">
                <a:latin typeface="Cambria"/>
                <a:cs typeface="Cambria"/>
              </a:rPr>
              <a:t>in the past </a:t>
            </a:r>
            <a:r>
              <a:rPr sz="1800" dirty="0">
                <a:latin typeface="Cambria"/>
                <a:cs typeface="Cambria"/>
              </a:rPr>
              <a:t>3 </a:t>
            </a:r>
            <a:r>
              <a:rPr sz="1800" spc="-5" dirty="0">
                <a:latin typeface="Cambria"/>
                <a:cs typeface="Cambria"/>
              </a:rPr>
              <a:t>years, and also </a:t>
            </a:r>
            <a:r>
              <a:rPr sz="1800" spc="-10" dirty="0">
                <a:latin typeface="Cambria"/>
                <a:cs typeface="Cambria"/>
              </a:rPr>
              <a:t>provide </a:t>
            </a:r>
            <a:r>
              <a:rPr sz="1800" dirty="0">
                <a:latin typeface="Cambria"/>
                <a:cs typeface="Cambria"/>
              </a:rPr>
              <a:t>a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list of </a:t>
            </a:r>
            <a:r>
              <a:rPr sz="1800" spc="-10" dirty="0">
                <a:latin typeface="Cambria"/>
                <a:cs typeface="Cambria"/>
              </a:rPr>
              <a:t>events organized by </a:t>
            </a:r>
            <a:r>
              <a:rPr sz="1800" spc="-5" dirty="0">
                <a:latin typeface="Cambria"/>
                <a:cs typeface="Cambria"/>
              </a:rPr>
              <a:t>the professional societies, chapters, and </a:t>
            </a:r>
            <a:r>
              <a:rPr sz="1800" dirty="0">
                <a:latin typeface="Cambria"/>
                <a:cs typeface="Cambria"/>
              </a:rPr>
              <a:t>clubs </a:t>
            </a:r>
            <a:r>
              <a:rPr sz="1800" spc="-20" dirty="0">
                <a:latin typeface="Cambria"/>
                <a:cs typeface="Cambria"/>
              </a:rPr>
              <a:t>over 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past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3 </a:t>
            </a:r>
            <a:r>
              <a:rPr sz="1800" spc="-10" dirty="0">
                <a:latin typeface="Cambria"/>
                <a:cs typeface="Cambria"/>
              </a:rPr>
              <a:t>years.)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5438" y="1188973"/>
            <a:ext cx="7600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CC3300"/>
                </a:solidFill>
                <a:latin typeface="Cambria"/>
                <a:cs typeface="Cambria"/>
              </a:rPr>
              <a:t>Table</a:t>
            </a:r>
            <a:r>
              <a:rPr sz="1800" b="1" spc="-1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Cambria"/>
                <a:cs typeface="Cambria"/>
              </a:rPr>
              <a:t>No.</a:t>
            </a:r>
            <a:r>
              <a:rPr sz="1800" b="1" spc="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4.7.1.1:</a:t>
            </a:r>
            <a:r>
              <a:rPr sz="1800" b="1" spc="1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CC3300"/>
                </a:solidFill>
                <a:latin typeface="Cambria"/>
                <a:cs typeface="Cambria"/>
              </a:rPr>
              <a:t>List of</a:t>
            </a:r>
            <a:r>
              <a:rPr sz="1800" spc="1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CC3300"/>
                </a:solidFill>
                <a:latin typeface="Cambria"/>
                <a:cs typeface="Cambria"/>
              </a:rPr>
              <a:t>active</a:t>
            </a:r>
            <a:r>
              <a:rPr sz="1800" spc="1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CC3300"/>
                </a:solidFill>
                <a:latin typeface="Cambria"/>
                <a:cs typeface="Cambria"/>
              </a:rPr>
              <a:t>professional</a:t>
            </a:r>
            <a:r>
              <a:rPr sz="180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Cambria"/>
                <a:cs typeface="Cambria"/>
              </a:rPr>
              <a:t>societies/bodies/chapters/clubs</a:t>
            </a:r>
            <a:r>
              <a:rPr sz="1600" spc="-5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5107" y="2812034"/>
            <a:ext cx="5261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CC3300"/>
                </a:solidFill>
                <a:latin typeface="Cambria"/>
                <a:cs typeface="Cambria"/>
              </a:rPr>
              <a:t>Table</a:t>
            </a:r>
            <a:r>
              <a:rPr sz="1800" b="1" spc="-2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CC3300"/>
                </a:solidFill>
                <a:latin typeface="Cambria"/>
                <a:cs typeface="Cambria"/>
              </a:rPr>
              <a:t>No. </a:t>
            </a:r>
            <a:r>
              <a:rPr sz="1800" b="1" spc="-5" dirty="0">
                <a:solidFill>
                  <a:srgbClr val="CC3300"/>
                </a:solidFill>
                <a:latin typeface="Cambria"/>
                <a:cs typeface="Cambria"/>
              </a:rPr>
              <a:t>4.7.1.2:</a:t>
            </a:r>
            <a:r>
              <a:rPr sz="1800" b="1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CC3300"/>
                </a:solidFill>
                <a:latin typeface="Cambria"/>
                <a:cs typeface="Cambria"/>
              </a:rPr>
              <a:t>List</a:t>
            </a:r>
            <a:r>
              <a:rPr sz="1800" spc="-1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CC3300"/>
                </a:solidFill>
                <a:latin typeface="Cambria"/>
                <a:cs typeface="Cambria"/>
              </a:rPr>
              <a:t>of</a:t>
            </a:r>
            <a:r>
              <a:rPr sz="1800" spc="-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CC3300"/>
                </a:solidFill>
                <a:latin typeface="Cambria"/>
                <a:cs typeface="Cambria"/>
              </a:rPr>
              <a:t>events/programs</a:t>
            </a:r>
            <a:r>
              <a:rPr sz="1800" spc="1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CC3300"/>
                </a:solidFill>
                <a:latin typeface="Cambria"/>
                <a:cs typeface="Cambria"/>
              </a:rPr>
              <a:t>organized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87627" y="1649983"/>
          <a:ext cx="7181215" cy="993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S.N.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the Professional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Societies/Bodies,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Chapters, Clubs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0" dirty="0">
                          <a:latin typeface="Cambria"/>
                          <a:cs typeface="Cambria"/>
                        </a:rPr>
                        <a:t>1.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..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05280" y="3188842"/>
          <a:ext cx="7181215" cy="327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3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S.N.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7490" marR="229870" indent="3365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350" b="1" spc="-5" dirty="0">
                          <a:latin typeface="Cambria"/>
                          <a:cs typeface="Cambria"/>
                        </a:rPr>
                        <a:t>Name of the Professional </a:t>
                      </a:r>
                      <a:r>
                        <a:rPr sz="135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b="1" spc="-5" dirty="0">
                          <a:latin typeface="Cambria"/>
                          <a:cs typeface="Cambria"/>
                        </a:rPr>
                        <a:t>Societies/Bodies/Chapters/Clubs</a:t>
                      </a:r>
                      <a:endParaRPr sz="1350">
                        <a:latin typeface="Cambria"/>
                        <a:cs typeface="Cambria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9225" marR="141605" indent="463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Name of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th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e </a:t>
                      </a:r>
                      <a:r>
                        <a:rPr sz="1400" b="1" spc="-3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b="1" spc="-45" dirty="0">
                          <a:latin typeface="Cambria"/>
                          <a:cs typeface="Cambria"/>
                        </a:rPr>
                        <a:t>v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t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2710" marR="83820" indent="3663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National/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International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level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marR="110489" indent="-609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Cambria"/>
                          <a:cs typeface="Cambria"/>
                        </a:rPr>
                        <a:t>Da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e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  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Event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1.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….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1.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Cambria"/>
                          <a:cs typeface="Cambria"/>
                        </a:rPr>
                        <a:t>…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74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1.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Cambria"/>
                          <a:cs typeface="Cambria"/>
                        </a:rPr>
                        <a:t>…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900" dirty="0">
                          <a:solidFill>
                            <a:srgbClr val="888888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082" y="1023271"/>
            <a:ext cx="8363584" cy="214185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50"/>
              </a:spcBef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4.7.2</a:t>
            </a:r>
            <a:r>
              <a:rPr sz="2000" b="1" spc="30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Student’s</a:t>
            </a:r>
            <a:r>
              <a:rPr sz="2000" b="1" spc="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Participations</a:t>
            </a:r>
            <a:r>
              <a:rPr sz="2000" b="1" spc="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in</a:t>
            </a:r>
            <a:r>
              <a:rPr sz="2000" b="1" spc="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Professional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Events</a:t>
            </a:r>
            <a:r>
              <a:rPr sz="2000" b="1" spc="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(10)</a:t>
            </a:r>
            <a:endParaRPr sz="2000">
              <a:latin typeface="Cambria"/>
              <a:cs typeface="Cambria"/>
            </a:endParaRPr>
          </a:p>
          <a:p>
            <a:pPr marL="725805" marR="5080" algn="just">
              <a:lnSpc>
                <a:spcPct val="150000"/>
              </a:lnSpc>
              <a:spcBef>
                <a:spcPts val="50"/>
              </a:spcBef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-5" dirty="0">
                <a:latin typeface="Cambria"/>
                <a:cs typeface="Cambria"/>
              </a:rPr>
              <a:t> details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students,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who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have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participated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Cambria"/>
                <a:cs typeface="Cambria"/>
              </a:rPr>
              <a:t>at</a:t>
            </a:r>
            <a:r>
              <a:rPr sz="1800" dirty="0">
                <a:solidFill>
                  <a:srgbClr val="CC3300"/>
                </a:solidFill>
                <a:latin typeface="Cambria"/>
                <a:cs typeface="Cambria"/>
              </a:rPr>
              <a:t> other</a:t>
            </a:r>
            <a:r>
              <a:rPr sz="1800" spc="5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CC3300"/>
                </a:solidFill>
                <a:latin typeface="Cambria"/>
                <a:cs typeface="Cambria"/>
              </a:rPr>
              <a:t>institutes</a:t>
            </a:r>
            <a:r>
              <a:rPr sz="1800" dirty="0">
                <a:solidFill>
                  <a:srgbClr val="CC330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in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various professional </a:t>
            </a:r>
            <a:r>
              <a:rPr sz="1800" spc="-15" dirty="0">
                <a:latin typeface="Cambria"/>
                <a:cs typeface="Cambria"/>
              </a:rPr>
              <a:t>events, </a:t>
            </a:r>
            <a:r>
              <a:rPr sz="1800" dirty="0">
                <a:latin typeface="Cambria"/>
                <a:cs typeface="Cambria"/>
              </a:rPr>
              <a:t>such </a:t>
            </a:r>
            <a:r>
              <a:rPr sz="1800" spc="-5" dirty="0">
                <a:latin typeface="Cambria"/>
                <a:cs typeface="Cambria"/>
              </a:rPr>
              <a:t>as hackathons, codeathons, ideathons, etc.,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over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the past</a:t>
            </a:r>
            <a:r>
              <a:rPr sz="1800" dirty="0">
                <a:latin typeface="Cambria"/>
                <a:cs typeface="Cambria"/>
              </a:rPr>
              <a:t> 3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years.)</a:t>
            </a:r>
            <a:endParaRPr sz="1800">
              <a:latin typeface="Cambria"/>
              <a:cs typeface="Cambria"/>
            </a:endParaRPr>
          </a:p>
          <a:p>
            <a:pPr marL="787400" algn="just">
              <a:lnSpc>
                <a:spcPct val="100000"/>
              </a:lnSpc>
              <a:spcBef>
                <a:spcPts val="1080"/>
              </a:spcBef>
            </a:pPr>
            <a:r>
              <a:rPr sz="1800" b="1" spc="-3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b="1" spc="-2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b="1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mbria"/>
                <a:cs typeface="Cambria"/>
              </a:rPr>
              <a:t>4.7.2.1:</a:t>
            </a:r>
            <a:r>
              <a:rPr sz="1800" b="1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List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of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AF50"/>
                </a:solidFill>
                <a:latin typeface="Cambria"/>
                <a:cs typeface="Cambria"/>
              </a:rPr>
              <a:t>students</a:t>
            </a:r>
            <a:r>
              <a:rPr sz="1800" spc="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participated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 in</a:t>
            </a:r>
            <a:r>
              <a:rPr sz="1800" spc="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professional</a:t>
            </a:r>
            <a:r>
              <a:rPr sz="1800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AF50"/>
                </a:solidFill>
                <a:latin typeface="Cambria"/>
                <a:cs typeface="Cambria"/>
              </a:rPr>
              <a:t>events.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8883" y="3241929"/>
          <a:ext cx="7224395" cy="3274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95885" marR="30480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S.N.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47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215" marR="188595" indent="-1289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Name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400" b="1" spc="-3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Students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870" marR="90170" indent="-2597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Event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 marR="107314" indent="116839">
                        <a:lnSpc>
                          <a:spcPts val="1680"/>
                        </a:lnSpc>
                        <a:spcBef>
                          <a:spcPts val="38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1400" b="1" spc="-68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2400" baseline="-5208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2400" spc="-7" baseline="-5208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e/Na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tion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l/  International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level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 marR="162560" indent="-609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Cambria"/>
                          <a:cs typeface="Cambria"/>
                        </a:rPr>
                        <a:t>Da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e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 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Event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6379" marR="238125" indent="101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Name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award</a:t>
                      </a:r>
                      <a:r>
                        <a:rPr sz="14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if</a:t>
                      </a:r>
                      <a:r>
                        <a:rPr sz="14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any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6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marR="304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1.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53035" marR="304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….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gridSpan="6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marR="304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1.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87">
                <a:tc>
                  <a:txBody>
                    <a:bodyPr/>
                    <a:lstStyle/>
                    <a:p>
                      <a:pPr marL="635" marR="304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Cambria"/>
                          <a:cs typeface="Cambria"/>
                        </a:rPr>
                        <a:t>…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 gridSpan="6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marR="304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1.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L="173990">
                        <a:lnSpc>
                          <a:spcPts val="1520"/>
                        </a:lnSpc>
                        <a:tabLst>
                          <a:tab pos="450215" algn="l"/>
                        </a:tabLst>
                      </a:pPr>
                      <a:r>
                        <a:rPr sz="2100" b="1" baseline="-19841" dirty="0">
                          <a:latin typeface="Cambria"/>
                          <a:cs typeface="Cambria"/>
                        </a:rPr>
                        <a:t>…	</a:t>
                      </a:r>
                      <a:r>
                        <a:rPr sz="900" dirty="0">
                          <a:solidFill>
                            <a:srgbClr val="888888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9705" y="1077468"/>
            <a:ext cx="67824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6440" marR="5080" indent="-714375">
              <a:lnSpc>
                <a:spcPct val="100000"/>
              </a:lnSpc>
              <a:spcBef>
                <a:spcPts val="95"/>
              </a:spcBef>
              <a:tabLst>
                <a:tab pos="726440" algn="l"/>
                <a:tab pos="2244725" algn="l"/>
                <a:tab pos="2648585" algn="l"/>
                <a:tab pos="3869054" algn="l"/>
                <a:tab pos="5327650" algn="l"/>
              </a:tabLst>
            </a:pP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4.7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.3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Pub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l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icati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o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n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of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Jo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ur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n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a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ls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,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Ma</a:t>
            </a:r>
            <a:r>
              <a:rPr sz="2000" b="1" spc="-25" dirty="0">
                <a:solidFill>
                  <a:srgbClr val="FF3300"/>
                </a:solidFill>
                <a:latin typeface="Cambria"/>
                <a:cs typeface="Cambria"/>
              </a:rPr>
              <a:t>g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a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z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in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e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s,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N</a:t>
            </a:r>
            <a:r>
              <a:rPr sz="2000" b="1" spc="-25" dirty="0">
                <a:solidFill>
                  <a:srgbClr val="FF3300"/>
                </a:solidFill>
                <a:latin typeface="Cambria"/>
                <a:cs typeface="Cambria"/>
              </a:rPr>
              <a:t>e</a:t>
            </a:r>
            <a:r>
              <a:rPr sz="2000" b="1" spc="-30" dirty="0">
                <a:solidFill>
                  <a:srgbClr val="FF3300"/>
                </a:solidFill>
                <a:latin typeface="Cambria"/>
                <a:cs typeface="Cambria"/>
              </a:rPr>
              <a:t>w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sl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e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t</a:t>
            </a:r>
            <a:r>
              <a:rPr sz="2000" b="1" spc="-40" dirty="0">
                <a:solidFill>
                  <a:srgbClr val="FF3300"/>
                </a:solidFill>
                <a:latin typeface="Cambria"/>
                <a:cs typeface="Cambria"/>
              </a:rPr>
              <a:t>t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ers,  Department (05)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83143" y="1077468"/>
            <a:ext cx="13900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89915" algn="l"/>
                <a:tab pos="998855" algn="l"/>
              </a:tabLst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e</a:t>
            </a:r>
            <a:r>
              <a:rPr sz="2000" b="1" spc="-35" dirty="0">
                <a:solidFill>
                  <a:srgbClr val="FF3300"/>
                </a:solidFill>
                <a:latin typeface="Cambria"/>
                <a:cs typeface="Cambria"/>
              </a:rPr>
              <a:t>t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c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.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in</a:t>
            </a:r>
            <a:r>
              <a:rPr sz="2000" b="1" dirty="0">
                <a:solidFill>
                  <a:srgbClr val="FF3300"/>
                </a:solidFill>
                <a:latin typeface="Cambria"/>
                <a:cs typeface="Cambria"/>
              </a:rPr>
              <a:t>	</a:t>
            </a:r>
            <a:r>
              <a:rPr sz="2000" b="1" spc="-10" dirty="0">
                <a:solidFill>
                  <a:srgbClr val="FF3300"/>
                </a:solidFill>
                <a:latin typeface="Cambria"/>
                <a:cs typeface="Cambria"/>
              </a:rPr>
              <a:t>t</a:t>
            </a:r>
            <a:r>
              <a:rPr sz="2000" b="1" spc="-15" dirty="0">
                <a:solidFill>
                  <a:srgbClr val="FF3300"/>
                </a:solidFill>
                <a:latin typeface="Cambria"/>
                <a:cs typeface="Cambria"/>
              </a:rPr>
              <a:t>h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5854" y="1840230"/>
            <a:ext cx="7647940" cy="132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mbria"/>
                <a:cs typeface="Cambria"/>
              </a:rPr>
              <a:t>(Provide </a:t>
            </a:r>
            <a:r>
              <a:rPr sz="1600" spc="-5" dirty="0">
                <a:latin typeface="Cambria"/>
                <a:cs typeface="Cambria"/>
              </a:rPr>
              <a:t>details </a:t>
            </a:r>
            <a:r>
              <a:rPr sz="1600" dirty="0">
                <a:latin typeface="Cambria"/>
                <a:cs typeface="Cambria"/>
              </a:rPr>
              <a:t>of </a:t>
            </a:r>
            <a:r>
              <a:rPr sz="1600" spc="-5" dirty="0">
                <a:latin typeface="Cambria"/>
                <a:cs typeface="Cambria"/>
              </a:rPr>
              <a:t>journals, magazines, </a:t>
            </a:r>
            <a:r>
              <a:rPr sz="1600" spc="-10" dirty="0">
                <a:latin typeface="Cambria"/>
                <a:cs typeface="Cambria"/>
              </a:rPr>
              <a:t>newsletters, etc., </a:t>
            </a:r>
            <a:r>
              <a:rPr sz="1600" spc="-5" dirty="0">
                <a:latin typeface="Cambria"/>
                <a:cs typeface="Cambria"/>
              </a:rPr>
              <a:t>published </a:t>
            </a:r>
            <a:r>
              <a:rPr sz="1600" spc="-15" dirty="0">
                <a:latin typeface="Cambria"/>
                <a:cs typeface="Cambria"/>
              </a:rPr>
              <a:t>by </a:t>
            </a:r>
            <a:r>
              <a:rPr sz="1600" spc="-5" dirty="0">
                <a:latin typeface="Cambria"/>
                <a:cs typeface="Cambria"/>
              </a:rPr>
              <a:t>the department,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along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with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names</a:t>
            </a:r>
            <a:r>
              <a:rPr sz="1600" dirty="0">
                <a:latin typeface="Cambria"/>
                <a:cs typeface="Cambria"/>
              </a:rPr>
              <a:t> of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editors,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issue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numbers,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volume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numbers,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and</a:t>
            </a:r>
            <a:r>
              <a:rPr sz="1600" dirty="0">
                <a:latin typeface="Cambria"/>
                <a:cs typeface="Cambria"/>
              </a:rPr>
              <a:t> 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list</a:t>
            </a:r>
            <a:r>
              <a:rPr sz="1600" dirty="0">
                <a:latin typeface="Cambria"/>
                <a:cs typeface="Cambria"/>
              </a:rPr>
              <a:t> of 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students</a:t>
            </a:r>
            <a:r>
              <a:rPr sz="1600" spc="-20" dirty="0">
                <a:latin typeface="Cambria"/>
                <a:cs typeface="Cambria"/>
              </a:rPr>
              <a:t> involved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for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past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3 </a:t>
            </a:r>
            <a:r>
              <a:rPr sz="1600" spc="-5" dirty="0">
                <a:latin typeface="Cambria"/>
                <a:cs typeface="Cambria"/>
              </a:rPr>
              <a:t>years.)</a:t>
            </a:r>
            <a:endParaRPr sz="1600">
              <a:latin typeface="Cambria"/>
              <a:cs typeface="Cambria"/>
            </a:endParaRPr>
          </a:p>
          <a:p>
            <a:pPr marL="1743075" marR="537845" indent="-1639570" algn="just">
              <a:lnSpc>
                <a:spcPct val="100000"/>
              </a:lnSpc>
              <a:spcBef>
                <a:spcPts val="600"/>
              </a:spcBef>
            </a:pPr>
            <a:r>
              <a:rPr sz="1600" b="1" spc="-30" dirty="0">
                <a:solidFill>
                  <a:srgbClr val="990033"/>
                </a:solidFill>
                <a:latin typeface="Cambria"/>
                <a:cs typeface="Cambria"/>
              </a:rPr>
              <a:t>Table </a:t>
            </a:r>
            <a:r>
              <a:rPr sz="1600" b="1" spc="-10" dirty="0">
                <a:solidFill>
                  <a:srgbClr val="990033"/>
                </a:solidFill>
                <a:latin typeface="Cambria"/>
                <a:cs typeface="Cambria"/>
              </a:rPr>
              <a:t>No. </a:t>
            </a:r>
            <a:r>
              <a:rPr sz="1600" b="1" spc="-5" dirty="0">
                <a:solidFill>
                  <a:srgbClr val="990033"/>
                </a:solidFill>
                <a:latin typeface="Cambria"/>
                <a:cs typeface="Cambria"/>
              </a:rPr>
              <a:t>4.7.3.1: </a:t>
            </a:r>
            <a:r>
              <a:rPr sz="1600" dirty="0">
                <a:solidFill>
                  <a:srgbClr val="990033"/>
                </a:solidFill>
                <a:latin typeface="Cambria"/>
                <a:cs typeface="Cambria"/>
              </a:rPr>
              <a:t>List of </a:t>
            </a:r>
            <a:r>
              <a:rPr sz="1600" spc="-5" dirty="0">
                <a:solidFill>
                  <a:srgbClr val="990033"/>
                </a:solidFill>
                <a:latin typeface="Cambria"/>
                <a:cs typeface="Cambria"/>
              </a:rPr>
              <a:t>students </a:t>
            </a:r>
            <a:r>
              <a:rPr sz="1600" spc="-20" dirty="0">
                <a:solidFill>
                  <a:srgbClr val="990033"/>
                </a:solidFill>
                <a:latin typeface="Cambria"/>
                <a:cs typeface="Cambria"/>
              </a:rPr>
              <a:t>involved </a:t>
            </a:r>
            <a:r>
              <a:rPr sz="1600" dirty="0">
                <a:solidFill>
                  <a:srgbClr val="990033"/>
                </a:solidFill>
                <a:latin typeface="Cambria"/>
                <a:cs typeface="Cambria"/>
              </a:rPr>
              <a:t>in </a:t>
            </a:r>
            <a:r>
              <a:rPr sz="1600" spc="-5" dirty="0">
                <a:solidFill>
                  <a:srgbClr val="990033"/>
                </a:solidFill>
                <a:latin typeface="Cambria"/>
                <a:cs typeface="Cambria"/>
              </a:rPr>
              <a:t>publication </a:t>
            </a:r>
            <a:r>
              <a:rPr sz="1600" dirty="0">
                <a:solidFill>
                  <a:srgbClr val="990033"/>
                </a:solidFill>
                <a:latin typeface="Cambria"/>
                <a:cs typeface="Cambria"/>
              </a:rPr>
              <a:t>of </a:t>
            </a:r>
            <a:r>
              <a:rPr sz="1600" spc="-5" dirty="0">
                <a:solidFill>
                  <a:srgbClr val="990033"/>
                </a:solidFill>
                <a:latin typeface="Cambria"/>
                <a:cs typeface="Cambria"/>
              </a:rPr>
              <a:t>journals, </a:t>
            </a:r>
            <a:r>
              <a:rPr sz="1600" spc="-10" dirty="0">
                <a:solidFill>
                  <a:srgbClr val="990033"/>
                </a:solidFill>
                <a:latin typeface="Cambria"/>
                <a:cs typeface="Cambria"/>
              </a:rPr>
              <a:t>magazines, </a:t>
            </a:r>
            <a:r>
              <a:rPr sz="1600" spc="-5" dirty="0">
                <a:solidFill>
                  <a:srgbClr val="990033"/>
                </a:solidFill>
                <a:latin typeface="Cambria"/>
                <a:cs typeface="Cambria"/>
              </a:rPr>
              <a:t> and</a:t>
            </a:r>
            <a:r>
              <a:rPr sz="1600" spc="-10" dirty="0">
                <a:solidFill>
                  <a:srgbClr val="990033"/>
                </a:solidFill>
                <a:latin typeface="Cambria"/>
                <a:cs typeface="Cambria"/>
              </a:rPr>
              <a:t> newsletters,</a:t>
            </a:r>
            <a:r>
              <a:rPr sz="1600" spc="-2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990033"/>
                </a:solidFill>
                <a:latin typeface="Cambria"/>
                <a:cs typeface="Cambria"/>
              </a:rPr>
              <a:t>etc.</a:t>
            </a:r>
            <a:r>
              <a:rPr sz="1600" spc="-2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990033"/>
                </a:solidFill>
                <a:latin typeface="Cambria"/>
                <a:cs typeface="Cambria"/>
              </a:rPr>
              <a:t>in</a:t>
            </a:r>
            <a:r>
              <a:rPr sz="1600" spc="-1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990033"/>
                </a:solidFill>
                <a:latin typeface="Cambria"/>
                <a:cs typeface="Cambria"/>
              </a:rPr>
              <a:t>the</a:t>
            </a:r>
            <a:r>
              <a:rPr sz="1600" spc="-1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990033"/>
                </a:solidFill>
                <a:latin typeface="Cambria"/>
                <a:cs typeface="Cambria"/>
              </a:rPr>
              <a:t>Department.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38248" y="3186048"/>
          <a:ext cx="7235825" cy="3243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2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106680" marR="3048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300" b="1" spc="-10" dirty="0">
                          <a:latin typeface="Cambria"/>
                          <a:cs typeface="Cambria"/>
                        </a:rPr>
                        <a:t>S.N.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885" marR="88900" indent="381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Name of the Journal,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Magazine, Newsletter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marR="149860" indent="666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Name of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300" b="1" spc="-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Editor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2595" marR="99695" indent="-396240">
                        <a:lnSpc>
                          <a:spcPts val="1560"/>
                        </a:lnSpc>
                        <a:spcBef>
                          <a:spcPts val="380"/>
                        </a:spcBef>
                      </a:pPr>
                      <a:r>
                        <a:rPr sz="2400" baseline="-868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.</a:t>
                      </a:r>
                      <a:r>
                        <a:rPr sz="2400" spc="-270" baseline="-8680" dirty="0">
                          <a:solidFill>
                            <a:srgbClr val="404040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Nam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3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 t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he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Stu</a:t>
                      </a:r>
                      <a:r>
                        <a:rPr sz="1300" b="1" spc="5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ent  &amp;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Semester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574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b="1" spc="-10" dirty="0">
                          <a:latin typeface="Cambria"/>
                          <a:cs typeface="Cambria"/>
                        </a:rPr>
                        <a:t>No.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Iss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ues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50" marR="229870" indent="-857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00" b="1" dirty="0">
                          <a:latin typeface="Cambria"/>
                          <a:cs typeface="Cambria"/>
                        </a:rPr>
                        <a:t>Ha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300" b="1" spc="-30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y/  Soft</a:t>
                      </a:r>
                      <a:r>
                        <a:rPr sz="13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copy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1.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53035" marR="304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….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1.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Cambria"/>
                          <a:cs typeface="Cambria"/>
                        </a:rPr>
                        <a:t>…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49">
                <a:tc gridSpan="6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1.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450850" algn="l"/>
                        </a:tabLst>
                      </a:pPr>
                      <a:r>
                        <a:rPr sz="1400" b="1" dirty="0">
                          <a:latin typeface="Cambria"/>
                          <a:cs typeface="Cambria"/>
                        </a:rPr>
                        <a:t>…	</a:t>
                      </a:r>
                      <a:r>
                        <a:rPr sz="1350" baseline="-12345" dirty="0">
                          <a:solidFill>
                            <a:srgbClr val="888888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350" baseline="-12345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9906000" y="0"/>
                </a:moveTo>
                <a:lnTo>
                  <a:pt x="0" y="0"/>
                </a:lnTo>
                <a:lnTo>
                  <a:pt x="0" y="6858000"/>
                </a:lnTo>
                <a:lnTo>
                  <a:pt x="9906000" y="6858000"/>
                </a:lnTo>
                <a:lnTo>
                  <a:pt x="9906000" y="0"/>
                </a:lnTo>
                <a:close/>
              </a:path>
            </a:pathLst>
          </a:custGeom>
          <a:solidFill>
            <a:srgbClr val="315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610" y="1102105"/>
          <a:ext cx="9740900" cy="4907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9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1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707">
                <a:tc>
                  <a:txBody>
                    <a:bodyPr/>
                    <a:lstStyle/>
                    <a:p>
                      <a:pPr marL="1885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spc="-40" dirty="0">
                          <a:latin typeface="Arial"/>
                          <a:cs typeface="Arial"/>
                        </a:rPr>
                        <a:t>Sr.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No.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L="1426845" marR="43815" indent="-13754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Engineer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Graduate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Washington</a:t>
                      </a:r>
                      <a:r>
                        <a:rPr sz="18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Accord </a:t>
                      </a:r>
                      <a:r>
                        <a:rPr sz="1800" b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as per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GAPC 4.0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46605" marR="140335" indent="-1907539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NBA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Program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Outcomes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GAPC </a:t>
                      </a:r>
                      <a:r>
                        <a:rPr sz="1800" b="1" spc="-48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4.0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71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13664" algn="just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WA5: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Create,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select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apply</a:t>
                      </a:r>
                      <a:r>
                        <a:rPr sz="1800" u="heavy" spc="-2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,</a:t>
                      </a:r>
                      <a:r>
                        <a:rPr sz="1800" u="heavy" spc="-20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and </a:t>
                      </a:r>
                      <a:r>
                        <a:rPr sz="1800" spc="-490" dirty="0">
                          <a:solidFill>
                            <a:srgbClr val="2D75B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recognize</a:t>
                      </a:r>
                      <a:r>
                        <a:rPr sz="1800" u="heavy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limitations</a:t>
                      </a:r>
                      <a:r>
                        <a:rPr sz="1800" u="heavy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spc="-5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of</a:t>
                      </a:r>
                      <a:r>
                        <a:rPr sz="1800" u="heavy" dirty="0">
                          <a:solidFill>
                            <a:srgbClr val="2D75B6"/>
                          </a:solidFill>
                          <a:uFill>
                            <a:solidFill>
                              <a:srgbClr val="2D75B6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appropriate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techniques,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resources,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modern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engineering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and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tools,</a:t>
                      </a:r>
                      <a:r>
                        <a:rPr sz="1800" spc="5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including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prediction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modelling,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complex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engineering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problems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(WK2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WK6).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PO5: Engineering 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Tool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Usage: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Create,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select and apply appropriate techniques,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resources and modern engineering </a:t>
                      </a:r>
                      <a:r>
                        <a:rPr sz="180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&amp;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IT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tools,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including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prediction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modelling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recognizing</a:t>
                      </a:r>
                      <a:r>
                        <a:rPr sz="1800" spc="37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their</a:t>
                      </a:r>
                      <a:r>
                        <a:rPr sz="1800" spc="37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limitations</a:t>
                      </a:r>
                      <a:r>
                        <a:rPr sz="1800" spc="37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r>
                        <a:rPr sz="1800" spc="37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solve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5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complex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engineering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problems.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WK2</a:t>
                      </a:r>
                      <a:r>
                        <a:rPr sz="1800" b="1" spc="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1800" b="1" spc="-484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WK6)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357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113664" algn="just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30" dirty="0">
                          <a:latin typeface="Arial"/>
                          <a:cs typeface="Arial"/>
                        </a:rPr>
                        <a:t>WA6</a:t>
                      </a:r>
                      <a:r>
                        <a:rPr sz="1800" spc="-30" dirty="0">
                          <a:latin typeface="Arial MT"/>
                          <a:cs typeface="Arial MT"/>
                        </a:rPr>
                        <a:t>: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When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solving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complex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engineering 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problems, analyze and evaluate sustainable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development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impacts*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to: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society,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the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economy,</a:t>
                      </a:r>
                      <a:r>
                        <a:rPr sz="18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sustainability,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health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0" dirty="0">
                          <a:latin typeface="Arial MT"/>
                          <a:cs typeface="Arial MT"/>
                        </a:rPr>
                        <a:t>safety,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legal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frameworks,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environment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(WK1,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WK5, and WK7).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702310" algn="l"/>
                          <a:tab pos="1276350" algn="l"/>
                          <a:tab pos="2424430" algn="l"/>
                          <a:tab pos="2998470" algn="l"/>
                          <a:tab pos="3574415" algn="l"/>
                        </a:tabLst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6:	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e	Eng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8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	and	The	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orl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R="3175">
                        <a:lnSpc>
                          <a:spcPts val="1955"/>
                        </a:lnSpc>
                        <a:spcBef>
                          <a:spcPts val="5"/>
                        </a:spcBef>
                        <a:tabLst>
                          <a:tab pos="1083310" algn="l"/>
                          <a:tab pos="1733550" algn="l"/>
                          <a:tab pos="2868295" algn="l"/>
                          <a:tab pos="3913504" algn="l"/>
                        </a:tabLst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Analyze	and	evaluate	societal	and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ts val="1955"/>
                        </a:lnSpc>
                        <a:spcBef>
                          <a:spcPts val="105"/>
                        </a:spcBef>
                        <a:tabLst>
                          <a:tab pos="1714500" algn="l"/>
                          <a:tab pos="2781300" algn="l"/>
                          <a:tab pos="3583304" algn="l"/>
                        </a:tabLst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enviro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mental	aspects	while	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olving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ts val="1955"/>
                        </a:lnSpc>
                        <a:spcBef>
                          <a:spcPts val="105"/>
                        </a:spcBef>
                        <a:tabLst>
                          <a:tab pos="1054735" algn="l"/>
                          <a:tab pos="2452370" algn="l"/>
                          <a:tab pos="3596640" algn="l"/>
                          <a:tab pos="4066540" algn="l"/>
                        </a:tabLst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complex	engineering	problems	for	its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ts val="1964"/>
                        </a:lnSpc>
                        <a:spcBef>
                          <a:spcPts val="105"/>
                        </a:spcBef>
                      </a:pPr>
                      <a:r>
                        <a:rPr sz="180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impact</a:t>
                      </a:r>
                      <a:r>
                        <a:rPr sz="1800" u="heavy" spc="35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on</a:t>
                      </a:r>
                      <a:r>
                        <a:rPr sz="1800" u="heavy" spc="4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b="1" u="heavy" spc="-5" dirty="0">
                          <a:solidFill>
                            <a:srgbClr val="C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/>
                          <a:cs typeface="Arial"/>
                        </a:rPr>
                        <a:t>sustainability</a:t>
                      </a:r>
                      <a:r>
                        <a:rPr sz="1800" b="1" u="heavy" spc="35" dirty="0">
                          <a:solidFill>
                            <a:srgbClr val="C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with</a:t>
                      </a:r>
                      <a:r>
                        <a:rPr sz="1800" spc="4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reference</a:t>
                      </a:r>
                      <a:r>
                        <a:rPr sz="1800" spc="3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to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1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55"/>
                        </a:lnSpc>
                        <a:spcBef>
                          <a:spcPts val="95"/>
                        </a:spcBef>
                      </a:pPr>
                      <a:r>
                        <a:rPr sz="1800" spc="-2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economy,</a:t>
                      </a:r>
                      <a:r>
                        <a:rPr sz="1800" spc="21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health,</a:t>
                      </a:r>
                      <a:r>
                        <a:rPr sz="1800" spc="21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2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safety,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ts val="1955"/>
                        </a:lnSpc>
                        <a:spcBef>
                          <a:spcPts val="95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legal</a:t>
                      </a:r>
                      <a:r>
                        <a:rPr sz="1800" spc="210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Arial MT"/>
                          <a:cs typeface="Arial MT"/>
                        </a:rPr>
                        <a:t>framework,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72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105"/>
                        </a:spcBef>
                        <a:tabLst>
                          <a:tab pos="857250" algn="l"/>
                          <a:tab pos="1410970" algn="l"/>
                          <a:tab pos="2901950" algn="l"/>
                          <a:tab pos="3722370" algn="l"/>
                        </a:tabLst>
                      </a:pPr>
                      <a:r>
                        <a:rPr sz="180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culture	and	enviro</a:t>
                      </a:r>
                      <a:r>
                        <a:rPr sz="1800" u="heavy" spc="-10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800" u="heavy" dirty="0">
                          <a:solidFill>
                            <a:srgbClr val="FF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Arial MT"/>
                          <a:cs typeface="Arial MT"/>
                        </a:rPr>
                        <a:t>ment.	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WK1,	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8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K5,  and</a:t>
                      </a:r>
                      <a:r>
                        <a:rPr sz="18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WK7)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5226" y="535940"/>
            <a:ext cx="5803265" cy="45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Revised</a:t>
            </a:r>
            <a:r>
              <a:rPr spc="10" dirty="0"/>
              <a:t> </a:t>
            </a:r>
            <a:r>
              <a:rPr spc="40" dirty="0"/>
              <a:t>POs</a:t>
            </a:r>
            <a:r>
              <a:rPr spc="-25" dirty="0"/>
              <a:t> </a:t>
            </a:r>
            <a:r>
              <a:rPr spc="5" dirty="0"/>
              <a:t>as</a:t>
            </a:r>
            <a:r>
              <a:rPr spc="-5" dirty="0"/>
              <a:t> </a:t>
            </a:r>
            <a:r>
              <a:rPr spc="-85" dirty="0"/>
              <a:t>per</a:t>
            </a:r>
            <a:r>
              <a:rPr spc="-15" dirty="0"/>
              <a:t> </a:t>
            </a:r>
            <a:r>
              <a:rPr spc="-114" dirty="0"/>
              <a:t>GAPC</a:t>
            </a:r>
            <a:r>
              <a:rPr spc="-15" dirty="0"/>
              <a:t> </a:t>
            </a:r>
            <a:r>
              <a:rPr spc="-65" dirty="0"/>
              <a:t>Version</a:t>
            </a:r>
            <a:r>
              <a:rPr spc="5" dirty="0"/>
              <a:t> </a:t>
            </a:r>
            <a:r>
              <a:rPr spc="-55" dirty="0"/>
              <a:t>4.0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09404" y="5994146"/>
            <a:ext cx="126364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950" spc="5" dirty="0">
                <a:solidFill>
                  <a:srgbClr val="888888"/>
                </a:solidFill>
                <a:latin typeface="Calibri"/>
                <a:cs typeface="Calibri"/>
              </a:rPr>
              <a:t>)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082" y="999395"/>
            <a:ext cx="8294370" cy="173037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  <a:tabLst>
                <a:tab pos="725805" algn="l"/>
              </a:tabLst>
            </a:pP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4.7.4	Student Publications</a:t>
            </a:r>
            <a:r>
              <a:rPr sz="20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Cambria"/>
                <a:cs typeface="Cambria"/>
              </a:rPr>
              <a:t>(05)</a:t>
            </a:r>
            <a:endParaRPr sz="2000">
              <a:latin typeface="Cambria"/>
              <a:cs typeface="Cambria"/>
            </a:endParaRPr>
          </a:p>
          <a:p>
            <a:pPr marL="725805" marR="5080">
              <a:lnSpc>
                <a:spcPct val="150000"/>
              </a:lnSpc>
              <a:spcBef>
                <a:spcPts val="50"/>
              </a:spcBef>
            </a:pPr>
            <a:r>
              <a:rPr sz="1800" spc="-10" dirty="0">
                <a:latin typeface="Cambria"/>
                <a:cs typeface="Cambria"/>
              </a:rPr>
              <a:t>(Provide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details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of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990033"/>
                </a:solidFill>
                <a:latin typeface="Cambria"/>
                <a:cs typeface="Cambria"/>
              </a:rPr>
              <a:t>student</a:t>
            </a:r>
            <a:r>
              <a:rPr sz="1800" spc="14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publications</a:t>
            </a:r>
            <a:r>
              <a:rPr sz="1800" spc="14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in</a:t>
            </a:r>
            <a:r>
              <a:rPr sz="1800" spc="14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990033"/>
                </a:solidFill>
                <a:latin typeface="Cambria"/>
                <a:cs typeface="Cambria"/>
              </a:rPr>
              <a:t>journals,</a:t>
            </a:r>
            <a:r>
              <a:rPr sz="1800" spc="15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990033"/>
                </a:solidFill>
                <a:latin typeface="Cambria"/>
                <a:cs typeface="Cambria"/>
              </a:rPr>
              <a:t>conferences</a:t>
            </a:r>
            <a:r>
              <a:rPr sz="1800" spc="-10" dirty="0">
                <a:latin typeface="Cambria"/>
                <a:cs typeface="Cambria"/>
              </a:rPr>
              <a:t>,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etc.,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for</a:t>
            </a:r>
            <a:r>
              <a:rPr sz="1800" spc="1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the </a:t>
            </a:r>
            <a:r>
              <a:rPr sz="1800" spc="-38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past </a:t>
            </a:r>
            <a:r>
              <a:rPr sz="1800" dirty="0">
                <a:latin typeface="Cambria"/>
                <a:cs typeface="Cambria"/>
              </a:rPr>
              <a:t>3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years.)</a:t>
            </a:r>
            <a:endParaRPr sz="1800">
              <a:latin typeface="Cambria"/>
              <a:cs typeface="Cambria"/>
            </a:endParaRPr>
          </a:p>
          <a:p>
            <a:pPr marL="1852295">
              <a:lnSpc>
                <a:spcPct val="100000"/>
              </a:lnSpc>
              <a:spcBef>
                <a:spcPts val="1080"/>
              </a:spcBef>
            </a:pPr>
            <a:r>
              <a:rPr sz="1800" b="1" spc="-35" dirty="0">
                <a:solidFill>
                  <a:srgbClr val="990033"/>
                </a:solidFill>
                <a:latin typeface="Cambria"/>
                <a:cs typeface="Cambria"/>
              </a:rPr>
              <a:t>Table</a:t>
            </a:r>
            <a:r>
              <a:rPr sz="1800" b="1" spc="-2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990033"/>
                </a:solidFill>
                <a:latin typeface="Cambria"/>
                <a:cs typeface="Cambria"/>
              </a:rPr>
              <a:t>No. </a:t>
            </a:r>
            <a:r>
              <a:rPr sz="1800" b="1" spc="-5" dirty="0">
                <a:solidFill>
                  <a:srgbClr val="990033"/>
                </a:solidFill>
                <a:latin typeface="Cambria"/>
                <a:cs typeface="Cambria"/>
              </a:rPr>
              <a:t>4.7.4.1: List</a:t>
            </a:r>
            <a:r>
              <a:rPr sz="1800" b="1" spc="-20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990033"/>
                </a:solidFill>
                <a:latin typeface="Cambria"/>
                <a:cs typeface="Cambria"/>
              </a:rPr>
              <a:t>of</a:t>
            </a:r>
            <a:r>
              <a:rPr sz="1800" b="1" dirty="0">
                <a:solidFill>
                  <a:srgbClr val="990033"/>
                </a:solidFill>
                <a:latin typeface="Cambria"/>
                <a:cs typeface="Cambria"/>
              </a:rPr>
              <a:t> student</a:t>
            </a:r>
            <a:r>
              <a:rPr sz="1800" b="1" spc="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990033"/>
                </a:solidFill>
                <a:latin typeface="Cambria"/>
                <a:cs typeface="Cambria"/>
              </a:rPr>
              <a:t>publications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04797" y="2957067"/>
          <a:ext cx="7198995" cy="3441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96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15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latin typeface="Cambria"/>
                          <a:cs typeface="Cambria"/>
                        </a:rPr>
                        <a:t>S.N.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8610" marR="30099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3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300" b="1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300" b="1" spc="-2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Student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&amp; </a:t>
                      </a:r>
                      <a:r>
                        <a:rPr sz="13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Semester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1785" marR="221615" indent="-8255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3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3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300" b="1" spc="-2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Publisher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810" marR="123189" indent="-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Name of the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Journal/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Conference,</a:t>
                      </a:r>
                      <a:r>
                        <a:rPr sz="13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etc.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7155" marR="88265" indent="-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300" b="1" spc="-20" dirty="0">
                          <a:latin typeface="Cambria"/>
                          <a:cs typeface="Cambria"/>
                        </a:rPr>
                        <a:t>Volume </a:t>
                      </a:r>
                      <a:r>
                        <a:rPr sz="13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10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3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&amp;</a:t>
                      </a:r>
                      <a:r>
                        <a:rPr sz="1300" b="1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dirty="0">
                          <a:latin typeface="Cambria"/>
                          <a:cs typeface="Cambria"/>
                        </a:rPr>
                        <a:t>Issue </a:t>
                      </a:r>
                      <a:r>
                        <a:rPr sz="1300" b="1" spc="-2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No.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5580" marR="187960" indent="19050">
                        <a:lnSpc>
                          <a:spcPct val="100000"/>
                        </a:lnSpc>
                        <a:spcBef>
                          <a:spcPts val="1105"/>
                        </a:spcBef>
                      </a:pPr>
                      <a:r>
                        <a:rPr sz="1300" b="1" spc="-5" dirty="0">
                          <a:latin typeface="Cambria"/>
                          <a:cs typeface="Cambria"/>
                        </a:rPr>
                        <a:t>Name of the </a:t>
                      </a:r>
                      <a:r>
                        <a:rPr sz="1300" b="1" spc="-2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25" dirty="0">
                          <a:latin typeface="Cambria"/>
                          <a:cs typeface="Cambria"/>
                        </a:rPr>
                        <a:t>Award</a:t>
                      </a:r>
                      <a:r>
                        <a:rPr sz="13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5" dirty="0">
                          <a:latin typeface="Cambria"/>
                          <a:cs typeface="Cambria"/>
                        </a:rPr>
                        <a:t>if</a:t>
                      </a:r>
                      <a:r>
                        <a:rPr sz="13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b="1" spc="-20" dirty="0">
                          <a:latin typeface="Cambria"/>
                          <a:cs typeface="Cambria"/>
                        </a:rPr>
                        <a:t>any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140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8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1.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….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 gridSpan="8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1.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Cambria"/>
                          <a:cs typeface="Cambria"/>
                        </a:rPr>
                        <a:t>…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74">
                <a:tc gridSpan="8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45" dirty="0">
                          <a:latin typeface="Cambria"/>
                          <a:cs typeface="Cambria"/>
                        </a:rPr>
                        <a:t>CAYm3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1.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latin typeface="Cambria"/>
                          <a:cs typeface="Cambria"/>
                        </a:rPr>
                        <a:t>…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963" y="280924"/>
            <a:ext cx="621284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Criterion</a:t>
            </a:r>
            <a:r>
              <a:rPr sz="2600" spc="1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3366"/>
                </a:solidFill>
                <a:latin typeface="Cambria"/>
                <a:cs typeface="Cambria"/>
              </a:rPr>
              <a:t>4:</a:t>
            </a:r>
            <a:r>
              <a:rPr sz="260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Students’</a:t>
            </a:r>
            <a:r>
              <a:rPr sz="2600" spc="15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5" dirty="0">
                <a:solidFill>
                  <a:srgbClr val="003366"/>
                </a:solidFill>
                <a:latin typeface="Cambria"/>
                <a:cs typeface="Cambria"/>
              </a:rPr>
              <a:t>Performance</a:t>
            </a:r>
            <a:r>
              <a:rPr sz="2600" spc="20" dirty="0">
                <a:solidFill>
                  <a:srgbClr val="003366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3366"/>
                </a:solidFill>
                <a:latin typeface="Cambria"/>
                <a:cs typeface="Cambria"/>
              </a:rPr>
              <a:t>(120)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7888" y="4009390"/>
            <a:ext cx="294005" cy="2955290"/>
          </a:xfrm>
          <a:prstGeom prst="rect">
            <a:avLst/>
          </a:prstGeom>
        </p:spPr>
        <p:txBody>
          <a:bodyPr vert="vert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b="1" spc="-35" dirty="0">
                <a:solidFill>
                  <a:srgbClr val="990033"/>
                </a:solidFill>
                <a:latin typeface="Cambria"/>
                <a:cs typeface="Cambria"/>
              </a:rPr>
              <a:t>Table </a:t>
            </a:r>
            <a:r>
              <a:rPr sz="1800" b="1" spc="-10" dirty="0">
                <a:solidFill>
                  <a:srgbClr val="990033"/>
                </a:solidFill>
                <a:latin typeface="Cambria"/>
                <a:cs typeface="Cambria"/>
              </a:rPr>
              <a:t>No.</a:t>
            </a:r>
            <a:r>
              <a:rPr sz="1800" b="1" spc="-15" dirty="0">
                <a:solidFill>
                  <a:srgbClr val="990033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990033"/>
                </a:solidFill>
                <a:latin typeface="Cambria"/>
                <a:cs typeface="Cambria"/>
              </a:rPr>
              <a:t>5A:</a:t>
            </a:r>
            <a:r>
              <a:rPr sz="1800" b="1" spc="-15" dirty="0">
                <a:solidFill>
                  <a:srgbClr val="990033"/>
                </a:solidFill>
                <a:latin typeface="Cambria"/>
                <a:cs typeface="Cambria"/>
              </a:rPr>
              <a:t> Faculty </a:t>
            </a:r>
            <a:r>
              <a:rPr sz="1800" b="1" spc="-5" dirty="0">
                <a:solidFill>
                  <a:srgbClr val="990033"/>
                </a:solidFill>
                <a:latin typeface="Cambria"/>
                <a:cs typeface="Cambria"/>
              </a:rPr>
              <a:t>details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9188" y="700531"/>
            <a:ext cx="412750" cy="577786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3090"/>
              </a:lnSpc>
            </a:pPr>
            <a:r>
              <a:rPr sz="2600" b="1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b="1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b="1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44753" y="1556258"/>
          <a:ext cx="4371340" cy="7082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1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36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….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 vert="vert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latin typeface="Cambria"/>
                          <a:cs typeface="Cambria"/>
                        </a:rPr>
                        <a:t>1.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 vert="vert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S.N.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Name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 Faculty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0" dirty="0">
                          <a:latin typeface="Cambria"/>
                          <a:cs typeface="Cambria"/>
                        </a:rPr>
                        <a:t>PAN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No.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2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30" dirty="0">
                          <a:latin typeface="Cambria"/>
                          <a:cs typeface="Cambria"/>
                        </a:rPr>
                        <a:t>APAAR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faculty</a:t>
                      </a:r>
                      <a:r>
                        <a:rPr sz="14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ID*(if</a:t>
                      </a:r>
                      <a:r>
                        <a:rPr sz="14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any)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Highest</a:t>
                      </a:r>
                      <a:r>
                        <a:rPr sz="14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degree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6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University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863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3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Area</a:t>
                      </a:r>
                      <a:r>
                        <a:rPr sz="14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Specialization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2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Joining</a:t>
                      </a:r>
                      <a:r>
                        <a:rPr sz="14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this Institution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Experience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years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in current</a:t>
                      </a:r>
                      <a:r>
                        <a:rPr sz="1400" b="1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institute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50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marR="76390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Designation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at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Time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Joining</a:t>
                      </a:r>
                      <a:r>
                        <a:rPr sz="14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this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Institution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Present</a:t>
                      </a:r>
                      <a:r>
                        <a:rPr sz="14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Designation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212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7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marR="57467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date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on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which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Designated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as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Professor/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Associate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Professor if 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any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8191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2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marR="16446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Nature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Association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(Regular/</a:t>
                      </a:r>
                      <a:r>
                        <a:rPr sz="14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Contract/ </a:t>
                      </a:r>
                      <a:r>
                        <a:rPr sz="1400" b="1" spc="-2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Ad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hoc)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869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066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marR="30226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If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contractual</a:t>
                      </a:r>
                      <a:r>
                        <a:rPr sz="1400" b="1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mention</a:t>
                      </a:r>
                      <a:r>
                        <a:rPr sz="14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Full</a:t>
                      </a:r>
                      <a:r>
                        <a:rPr sz="1400" b="1" spc="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time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(Part </a:t>
                      </a:r>
                      <a:r>
                        <a:rPr sz="1400" b="1" spc="-2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time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or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hourly</a:t>
                      </a:r>
                      <a:r>
                        <a:rPr sz="14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based)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1035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Currently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Associated</a:t>
                      </a:r>
                      <a:r>
                        <a:rPr sz="1400" b="1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(Y/N)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154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marR="35052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Date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Leaving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if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any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(In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case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Currently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Associated is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“No”)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8128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18702" y="8464484"/>
            <a:ext cx="741873" cy="116734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024753" y="622173"/>
            <a:ext cx="0" cy="7807325"/>
          </a:xfrm>
          <a:custGeom>
            <a:avLst/>
            <a:gdLst/>
            <a:ahLst/>
            <a:cxnLst/>
            <a:rect l="l" t="t" r="r" b="b"/>
            <a:pathLst>
              <a:path h="7807325">
                <a:moveTo>
                  <a:pt x="0" y="0"/>
                </a:moveTo>
                <a:lnTo>
                  <a:pt x="0" y="7807325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411" y="1160271"/>
            <a:ext cx="4318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990033"/>
                </a:solidFill>
                <a:latin typeface="Cambria"/>
                <a:cs typeface="Cambria"/>
              </a:rPr>
              <a:t>No</a:t>
            </a:r>
            <a:r>
              <a:rPr sz="1500" b="1" spc="-20" dirty="0">
                <a:solidFill>
                  <a:srgbClr val="990033"/>
                </a:solidFill>
                <a:latin typeface="Cambria"/>
                <a:cs typeface="Cambria"/>
              </a:rPr>
              <a:t>t</a:t>
            </a:r>
            <a:r>
              <a:rPr sz="1500" b="1" dirty="0">
                <a:solidFill>
                  <a:srgbClr val="990033"/>
                </a:solidFill>
                <a:latin typeface="Cambria"/>
                <a:cs typeface="Cambria"/>
              </a:rPr>
              <a:t>e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4591" y="1031188"/>
            <a:ext cx="7839709" cy="1476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5080" indent="-71755" algn="just">
              <a:lnSpc>
                <a:spcPct val="14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990033"/>
                </a:solidFill>
                <a:latin typeface="Cambria"/>
                <a:cs typeface="Cambria"/>
              </a:rPr>
              <a:t>1</a:t>
            </a:r>
            <a:r>
              <a:rPr sz="1500" b="1" spc="-5" dirty="0">
                <a:solidFill>
                  <a:srgbClr val="404040"/>
                </a:solidFill>
                <a:latin typeface="Cambria"/>
                <a:cs typeface="Cambria"/>
              </a:rPr>
              <a:t>:</a:t>
            </a:r>
            <a:r>
              <a:rPr sz="1500" b="1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Please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15" dirty="0">
                <a:solidFill>
                  <a:srgbClr val="A42F0F"/>
                </a:solidFill>
                <a:latin typeface="Cambria"/>
                <a:cs typeface="Cambria"/>
              </a:rPr>
              <a:t>provide</a:t>
            </a:r>
            <a:r>
              <a:rPr sz="1700" b="1" spc="-1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details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of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the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faculty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in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the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Department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and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allied 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Departments, including </a:t>
            </a:r>
            <a:r>
              <a:rPr sz="1700" b="1" spc="-15" dirty="0">
                <a:solidFill>
                  <a:srgbClr val="A42F0F"/>
                </a:solidFill>
                <a:latin typeface="Cambria"/>
                <a:cs typeface="Cambria"/>
              </a:rPr>
              <a:t>cumulative </a:t>
            </a:r>
            <a:r>
              <a:rPr sz="1700" b="1" spc="-10" dirty="0">
                <a:solidFill>
                  <a:srgbClr val="A42F0F"/>
                </a:solidFill>
                <a:latin typeface="Cambria"/>
                <a:cs typeface="Cambria"/>
              </a:rPr>
              <a:t>information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for all </a:t>
            </a:r>
            <a:r>
              <a:rPr sz="1700" b="1" spc="-10" dirty="0">
                <a:solidFill>
                  <a:srgbClr val="A42F0F"/>
                </a:solidFill>
                <a:latin typeface="Cambria"/>
                <a:cs typeface="Cambria"/>
              </a:rPr>
              <a:t>three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academic </a:t>
            </a:r>
            <a:r>
              <a:rPr sz="1700" b="1" spc="-15" dirty="0">
                <a:solidFill>
                  <a:srgbClr val="A42F0F"/>
                </a:solidFill>
                <a:latin typeface="Cambria"/>
                <a:cs typeface="Cambria"/>
              </a:rPr>
              <a:t>years </a:t>
            </a:r>
            <a:r>
              <a:rPr sz="1700" b="1" spc="-1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starting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10" dirty="0">
                <a:solidFill>
                  <a:srgbClr val="A42F0F"/>
                </a:solidFill>
                <a:latin typeface="Cambria"/>
                <a:cs typeface="Cambria"/>
              </a:rPr>
              <a:t>from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 the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current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academic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15" dirty="0">
                <a:solidFill>
                  <a:srgbClr val="A42F0F"/>
                </a:solidFill>
                <a:latin typeface="Cambria"/>
                <a:cs typeface="Cambria"/>
              </a:rPr>
              <a:t>year</a:t>
            </a:r>
            <a:r>
              <a:rPr sz="1700" b="1" spc="-1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30" dirty="0">
                <a:solidFill>
                  <a:srgbClr val="A42F0F"/>
                </a:solidFill>
                <a:latin typeface="Cambria"/>
                <a:cs typeface="Cambria"/>
              </a:rPr>
              <a:t>(CAY)</a:t>
            </a:r>
            <a:r>
              <a:rPr sz="1700" b="1" spc="-2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in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the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specified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format. 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15" dirty="0">
                <a:solidFill>
                  <a:srgbClr val="0000FF"/>
                </a:solidFill>
                <a:latin typeface="Cambria"/>
                <a:cs typeface="Cambria"/>
              </a:rPr>
              <a:t>Programs</a:t>
            </a:r>
            <a:r>
              <a:rPr sz="1700" b="1" spc="114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such</a:t>
            </a:r>
            <a:r>
              <a:rPr sz="1700" b="1" spc="114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as</a:t>
            </a:r>
            <a:r>
              <a:rPr sz="1700" b="1" spc="114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MCA,</a:t>
            </a:r>
            <a:r>
              <a:rPr sz="1700" b="1" spc="13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BCA,</a:t>
            </a:r>
            <a:r>
              <a:rPr sz="1700" b="1" spc="1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and</a:t>
            </a:r>
            <a:r>
              <a:rPr sz="1700" b="1" spc="1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other</a:t>
            </a:r>
            <a:r>
              <a:rPr sz="1700" b="1" spc="1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non-engineering</a:t>
            </a:r>
            <a:r>
              <a:rPr sz="1700" b="1" spc="1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15" dirty="0">
                <a:solidFill>
                  <a:srgbClr val="0000FF"/>
                </a:solidFill>
                <a:latin typeface="Cambria"/>
                <a:cs typeface="Cambria"/>
              </a:rPr>
              <a:t>programs</a:t>
            </a:r>
            <a:r>
              <a:rPr sz="1700" b="1" spc="1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running</a:t>
            </a:r>
            <a:r>
              <a:rPr sz="1700" b="1" spc="1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in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411" y="2482037"/>
            <a:ext cx="8391525" cy="3637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0" marR="5080" algn="just">
              <a:lnSpc>
                <a:spcPct val="140000"/>
              </a:lnSpc>
              <a:spcBef>
                <a:spcPts val="100"/>
              </a:spcBef>
            </a:pP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the</a:t>
            </a:r>
            <a:r>
              <a:rPr sz="17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Department</a:t>
            </a:r>
            <a:r>
              <a:rPr sz="17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or</a:t>
            </a:r>
            <a:r>
              <a:rPr sz="17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allied</a:t>
            </a:r>
            <a:r>
              <a:rPr sz="17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Departments</a:t>
            </a:r>
            <a:r>
              <a:rPr sz="17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need</a:t>
            </a:r>
            <a:r>
              <a:rPr sz="17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15" dirty="0">
                <a:solidFill>
                  <a:srgbClr val="0000FF"/>
                </a:solidFill>
                <a:latin typeface="Cambria"/>
                <a:cs typeface="Cambria"/>
              </a:rPr>
              <a:t>to</a:t>
            </a:r>
            <a:r>
              <a:rPr sz="17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30" dirty="0">
                <a:solidFill>
                  <a:srgbClr val="0000FF"/>
                </a:solidFill>
                <a:latin typeface="Cambria"/>
                <a:cs typeface="Cambria"/>
              </a:rPr>
              <a:t>have</a:t>
            </a:r>
            <a:r>
              <a:rPr sz="1700" b="1" spc="3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sufficient</a:t>
            </a:r>
            <a:r>
              <a:rPr sz="1700" b="1" spc="36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faculty </a:t>
            </a:r>
            <a:r>
              <a:rPr sz="1700" b="1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700" b="1" spc="-10" dirty="0">
                <a:solidFill>
                  <a:srgbClr val="0000FF"/>
                </a:solidFill>
                <a:latin typeface="Cambria"/>
                <a:cs typeface="Cambria"/>
              </a:rPr>
              <a:t>members </a:t>
            </a:r>
            <a:r>
              <a:rPr sz="1700" b="1" spc="-20" dirty="0">
                <a:solidFill>
                  <a:srgbClr val="0000FF"/>
                </a:solidFill>
                <a:latin typeface="Cambria"/>
                <a:cs typeface="Cambria"/>
              </a:rPr>
              <a:t>to </a:t>
            </a:r>
            <a:r>
              <a:rPr sz="1700" b="1" spc="-5" dirty="0">
                <a:solidFill>
                  <a:srgbClr val="0000FF"/>
                </a:solidFill>
                <a:latin typeface="Cambria"/>
                <a:cs typeface="Cambria"/>
              </a:rPr>
              <a:t>support those </a:t>
            </a:r>
            <a:r>
              <a:rPr sz="1700" b="1" spc="-10" dirty="0">
                <a:solidFill>
                  <a:srgbClr val="0000FF"/>
                </a:solidFill>
                <a:latin typeface="Cambria"/>
                <a:cs typeface="Cambria"/>
              </a:rPr>
              <a:t>programs. </a:t>
            </a:r>
            <a:r>
              <a:rPr sz="1700" b="1" spc="-10" dirty="0">
                <a:solidFill>
                  <a:srgbClr val="A42F0F"/>
                </a:solidFill>
                <a:latin typeface="Cambria"/>
                <a:cs typeface="Cambria"/>
              </a:rPr>
              <a:t>Note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that these </a:t>
            </a:r>
            <a:r>
              <a:rPr sz="1700" b="1" spc="-10" dirty="0">
                <a:solidFill>
                  <a:srgbClr val="A42F0F"/>
                </a:solidFill>
                <a:latin typeface="Cambria"/>
                <a:cs typeface="Cambria"/>
              </a:rPr>
              <a:t>faculty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members </a:t>
            </a:r>
            <a:r>
              <a:rPr sz="1700" b="1" spc="-10" dirty="0">
                <a:solidFill>
                  <a:srgbClr val="A42F0F"/>
                </a:solidFill>
                <a:latin typeface="Cambria"/>
                <a:cs typeface="Cambria"/>
              </a:rPr>
              <a:t>should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 not be </a:t>
            </a:r>
            <a:r>
              <a:rPr sz="1700" b="1" spc="-10" dirty="0">
                <a:solidFill>
                  <a:srgbClr val="A42F0F"/>
                </a:solidFill>
                <a:latin typeface="Cambria"/>
                <a:cs typeface="Cambria"/>
              </a:rPr>
              <a:t>included</a:t>
            </a:r>
            <a:r>
              <a:rPr sz="1700" b="1" spc="1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in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the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25" dirty="0">
                <a:solidFill>
                  <a:srgbClr val="A42F0F"/>
                </a:solidFill>
                <a:latin typeface="Cambria"/>
                <a:cs typeface="Cambria"/>
              </a:rPr>
              <a:t>above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said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35" dirty="0">
                <a:solidFill>
                  <a:srgbClr val="A42F0F"/>
                </a:solidFill>
                <a:latin typeface="Cambria"/>
                <a:cs typeface="Cambria"/>
              </a:rPr>
              <a:t>Table</a:t>
            </a:r>
            <a:r>
              <a:rPr sz="17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10" dirty="0">
                <a:solidFill>
                  <a:srgbClr val="A42F0F"/>
                </a:solidFill>
                <a:latin typeface="Cambria"/>
                <a:cs typeface="Cambria"/>
              </a:rPr>
              <a:t>no.</a:t>
            </a:r>
            <a:r>
              <a:rPr sz="1700" b="1" spc="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A42F0F"/>
                </a:solidFill>
                <a:latin typeface="Cambria"/>
                <a:cs typeface="Cambria"/>
              </a:rPr>
              <a:t>5A.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900">
              <a:latin typeface="Cambria"/>
              <a:cs typeface="Cambria"/>
            </a:endParaRPr>
          </a:p>
          <a:p>
            <a:pPr marL="635000" marR="5080" indent="-622935" algn="just">
              <a:lnSpc>
                <a:spcPct val="140000"/>
              </a:lnSpc>
            </a:pPr>
            <a:r>
              <a:rPr sz="1500" b="1" spc="-10" dirty="0">
                <a:solidFill>
                  <a:srgbClr val="990033"/>
                </a:solidFill>
                <a:latin typeface="Cambria"/>
                <a:cs typeface="Cambria"/>
              </a:rPr>
              <a:t>Note </a:t>
            </a:r>
            <a:r>
              <a:rPr sz="1500" b="1" dirty="0">
                <a:solidFill>
                  <a:srgbClr val="990033"/>
                </a:solidFill>
                <a:latin typeface="Cambria"/>
                <a:cs typeface="Cambria"/>
              </a:rPr>
              <a:t>2</a:t>
            </a:r>
            <a:r>
              <a:rPr sz="1500" b="1" dirty="0">
                <a:solidFill>
                  <a:srgbClr val="404040"/>
                </a:solidFill>
                <a:latin typeface="Cambria"/>
                <a:cs typeface="Cambria"/>
              </a:rPr>
              <a:t>:</a:t>
            </a:r>
            <a:r>
              <a:rPr sz="1500" b="1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All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the faculty whether regular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or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contractual 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(except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part-time or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hourly based), will </a:t>
            </a:r>
            <a:r>
              <a:rPr sz="1500" spc="5" dirty="0">
                <a:solidFill>
                  <a:srgbClr val="404040"/>
                </a:solidFill>
                <a:latin typeface="Cambria"/>
                <a:cs typeface="Cambria"/>
              </a:rPr>
              <a:t>be </a:t>
            </a:r>
            <a:r>
              <a:rPr sz="15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considered.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All 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regular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faculty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members shall meet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the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AICTE qualifications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and experience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requirements. </a:t>
            </a:r>
            <a:r>
              <a:rPr sz="1500" dirty="0">
                <a:solidFill>
                  <a:srgbClr val="6600FF"/>
                </a:solidFill>
                <a:latin typeface="Cambria"/>
                <a:cs typeface="Cambria"/>
              </a:rPr>
              <a:t>The </a:t>
            </a:r>
            <a:r>
              <a:rPr sz="1500" spc="-5" dirty="0">
                <a:solidFill>
                  <a:srgbClr val="6600FF"/>
                </a:solidFill>
                <a:latin typeface="Cambria"/>
                <a:cs typeface="Cambria"/>
              </a:rPr>
              <a:t>contractual faculty appointed with </a:t>
            </a:r>
            <a:r>
              <a:rPr sz="1500" spc="-15" dirty="0">
                <a:solidFill>
                  <a:srgbClr val="6600FF"/>
                </a:solidFill>
                <a:latin typeface="Cambria"/>
                <a:cs typeface="Cambria"/>
              </a:rPr>
              <a:t>any </a:t>
            </a:r>
            <a:r>
              <a:rPr sz="1500" dirty="0">
                <a:solidFill>
                  <a:srgbClr val="6600FF"/>
                </a:solidFill>
                <a:latin typeface="Cambria"/>
                <a:cs typeface="Cambria"/>
              </a:rPr>
              <a:t>terminology </a:t>
            </a:r>
            <a:r>
              <a:rPr sz="1500" spc="-20" dirty="0">
                <a:solidFill>
                  <a:srgbClr val="404040"/>
                </a:solidFill>
                <a:latin typeface="Cambria"/>
                <a:cs typeface="Cambria"/>
              </a:rPr>
              <a:t>whatsoever,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who </a:t>
            </a:r>
            <a:r>
              <a:rPr sz="1500" spc="-20" dirty="0">
                <a:solidFill>
                  <a:srgbClr val="404040"/>
                </a:solidFill>
                <a:latin typeface="Cambria"/>
                <a:cs typeface="Cambria"/>
              </a:rPr>
              <a:t>have </a:t>
            </a:r>
            <a:r>
              <a:rPr sz="1500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taught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for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6600FF"/>
                </a:solidFill>
                <a:latin typeface="Cambria"/>
                <a:cs typeface="Cambria"/>
              </a:rPr>
              <a:t>2</a:t>
            </a:r>
            <a:r>
              <a:rPr sz="1500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solidFill>
                  <a:srgbClr val="6600FF"/>
                </a:solidFill>
                <a:latin typeface="Cambria"/>
                <a:cs typeface="Cambria"/>
              </a:rPr>
              <a:t>consecutive</a:t>
            </a:r>
            <a:r>
              <a:rPr sz="1500" spc="-5" dirty="0">
                <a:solidFill>
                  <a:srgbClr val="6600FF"/>
                </a:solidFill>
                <a:latin typeface="Cambria"/>
                <a:cs typeface="Cambria"/>
              </a:rPr>
              <a:t> semesters</a:t>
            </a:r>
            <a:r>
              <a:rPr sz="150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with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or</a:t>
            </a:r>
            <a:r>
              <a:rPr sz="15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without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break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 between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2</a:t>
            </a:r>
            <a:r>
              <a:rPr sz="15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semesters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in </a:t>
            </a:r>
            <a:r>
              <a:rPr sz="15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corresponding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academic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year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on</a:t>
            </a:r>
            <a:r>
              <a:rPr sz="15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full-time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basis</a:t>
            </a:r>
            <a:r>
              <a:rPr sz="15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shall</a:t>
            </a:r>
            <a:r>
              <a:rPr sz="15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be</a:t>
            </a:r>
            <a:r>
              <a:rPr sz="15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considered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for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 the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purpose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b="1" dirty="0">
                <a:solidFill>
                  <a:srgbClr val="6600FF"/>
                </a:solidFill>
                <a:latin typeface="Cambria"/>
                <a:cs typeface="Cambria"/>
              </a:rPr>
              <a:t>calculation</a:t>
            </a:r>
            <a:r>
              <a:rPr sz="1500" b="1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6600FF"/>
                </a:solidFill>
                <a:latin typeface="Cambria"/>
                <a:cs typeface="Cambria"/>
              </a:rPr>
              <a:t>in</a:t>
            </a:r>
            <a:r>
              <a:rPr sz="1500" b="1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6600FF"/>
                </a:solidFill>
                <a:latin typeface="Cambria"/>
                <a:cs typeface="Cambria"/>
              </a:rPr>
              <a:t>the</a:t>
            </a:r>
            <a:r>
              <a:rPr sz="1500" b="1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6600FF"/>
                </a:solidFill>
                <a:latin typeface="Cambria"/>
                <a:cs typeface="Cambria"/>
              </a:rPr>
              <a:t>faculty</a:t>
            </a:r>
            <a:r>
              <a:rPr sz="1500" b="1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6600FF"/>
                </a:solidFill>
                <a:latin typeface="Cambria"/>
                <a:cs typeface="Cambria"/>
              </a:rPr>
              <a:t>student</a:t>
            </a:r>
            <a:r>
              <a:rPr sz="1500" b="1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spc="-10" dirty="0">
                <a:solidFill>
                  <a:srgbClr val="6600FF"/>
                </a:solidFill>
                <a:latin typeface="Cambria"/>
                <a:cs typeface="Cambria"/>
              </a:rPr>
              <a:t>ratio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30" dirty="0">
                <a:solidFill>
                  <a:srgbClr val="404040"/>
                </a:solidFill>
                <a:latin typeface="Cambria"/>
                <a:cs typeface="Cambria"/>
              </a:rPr>
              <a:t>However,</a:t>
            </a:r>
            <a:r>
              <a:rPr sz="1500" spc="-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following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will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be</a:t>
            </a:r>
            <a:r>
              <a:rPr sz="15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ensured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 case</a:t>
            </a:r>
            <a:r>
              <a:rPr sz="15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15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Cambria"/>
                <a:cs typeface="Cambria"/>
              </a:rPr>
              <a:t>contractual</a:t>
            </a:r>
            <a:r>
              <a:rPr sz="1500" spc="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spc="-25" dirty="0">
                <a:solidFill>
                  <a:srgbClr val="404040"/>
                </a:solidFill>
                <a:latin typeface="Cambria"/>
                <a:cs typeface="Cambria"/>
              </a:rPr>
              <a:t>faculty.</a:t>
            </a:r>
            <a:endParaRPr sz="150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9433" y="1024940"/>
            <a:ext cx="8215630" cy="461581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74650" indent="-362585" algn="just">
              <a:lnSpc>
                <a:spcPct val="100000"/>
              </a:lnSpc>
              <a:spcBef>
                <a:spcPts val="865"/>
              </a:spcBef>
              <a:buAutoNum type="alphaUcPeriod"/>
              <a:tabLst>
                <a:tab pos="375285" algn="l"/>
              </a:tabLst>
            </a:pP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Shall</a:t>
            </a:r>
            <a:r>
              <a:rPr sz="1600" spc="2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20" dirty="0">
                <a:solidFill>
                  <a:srgbClr val="404040"/>
                </a:solidFill>
                <a:latin typeface="Cambria"/>
                <a:cs typeface="Cambria"/>
              </a:rPr>
              <a:t>have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the AICTE</a:t>
            </a:r>
            <a:r>
              <a:rPr sz="16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prescribed</a:t>
            </a:r>
            <a:r>
              <a:rPr sz="1600" spc="-1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qualifications</a:t>
            </a:r>
            <a:r>
              <a:rPr sz="16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and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 experience.</a:t>
            </a:r>
            <a:endParaRPr sz="1600">
              <a:latin typeface="Cambria"/>
              <a:cs typeface="Cambria"/>
            </a:endParaRPr>
          </a:p>
          <a:p>
            <a:pPr marL="374650" marR="5715" indent="-362585" algn="just">
              <a:lnSpc>
                <a:spcPct val="140000"/>
              </a:lnSpc>
              <a:buClr>
                <a:srgbClr val="404040"/>
              </a:buClr>
              <a:buFont typeface="Cambria"/>
              <a:buAutoNum type="alphaUcPeriod"/>
              <a:tabLst>
                <a:tab pos="375285" algn="l"/>
              </a:tabLst>
            </a:pP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Shall </a:t>
            </a:r>
            <a:r>
              <a:rPr sz="1600" b="1" dirty="0">
                <a:solidFill>
                  <a:srgbClr val="A42F0F"/>
                </a:solidFill>
                <a:latin typeface="Cambria"/>
                <a:cs typeface="Cambria"/>
              </a:rPr>
              <a:t>be </a:t>
            </a:r>
            <a:r>
              <a:rPr sz="1600" b="1" spc="-10" dirty="0">
                <a:solidFill>
                  <a:srgbClr val="A42F0F"/>
                </a:solidFill>
                <a:latin typeface="Cambria"/>
                <a:cs typeface="Cambria"/>
              </a:rPr>
              <a:t>appointed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on </a:t>
            </a:r>
            <a:r>
              <a:rPr sz="1600" b="1" spc="-10" dirty="0">
                <a:solidFill>
                  <a:srgbClr val="A42F0F"/>
                </a:solidFill>
                <a:latin typeface="Cambria"/>
                <a:cs typeface="Cambria"/>
              </a:rPr>
              <a:t>full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time basis and </a:t>
            </a:r>
            <a:r>
              <a:rPr sz="1600" b="1" spc="-20" dirty="0">
                <a:solidFill>
                  <a:srgbClr val="A42F0F"/>
                </a:solidFill>
                <a:latin typeface="Cambria"/>
                <a:cs typeface="Cambria"/>
              </a:rPr>
              <a:t>worked</a:t>
            </a:r>
            <a:r>
              <a:rPr sz="1600" b="1" spc="31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for </a:t>
            </a:r>
            <a:r>
              <a:rPr sz="1600" b="1" spc="-15" dirty="0">
                <a:solidFill>
                  <a:srgbClr val="A42F0F"/>
                </a:solidFill>
                <a:latin typeface="Cambria"/>
                <a:cs typeface="Cambria"/>
              </a:rPr>
              <a:t>consecutive</a:t>
            </a:r>
            <a:r>
              <a:rPr sz="1600" b="1" spc="32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20" dirty="0">
                <a:solidFill>
                  <a:srgbClr val="A42F0F"/>
                </a:solidFill>
                <a:latin typeface="Cambria"/>
                <a:cs typeface="Cambria"/>
              </a:rPr>
              <a:t>two</a:t>
            </a:r>
            <a:r>
              <a:rPr sz="1600" b="1" spc="31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semesters </a:t>
            </a:r>
            <a:r>
              <a:rPr sz="16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with or without break between the </a:t>
            </a:r>
            <a:r>
              <a:rPr sz="1600" b="1" dirty="0">
                <a:solidFill>
                  <a:srgbClr val="A42F0F"/>
                </a:solidFill>
                <a:latin typeface="Cambria"/>
                <a:cs typeface="Cambria"/>
              </a:rPr>
              <a:t>2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semesters during the particular academic </a:t>
            </a:r>
            <a:r>
              <a:rPr sz="1600" b="1" spc="-15" dirty="0">
                <a:solidFill>
                  <a:srgbClr val="A42F0F"/>
                </a:solidFill>
                <a:latin typeface="Cambria"/>
                <a:cs typeface="Cambria"/>
              </a:rPr>
              <a:t>year </a:t>
            </a:r>
            <a:r>
              <a:rPr sz="1600" b="1" spc="-1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under</a:t>
            </a:r>
            <a:r>
              <a:rPr sz="1600" b="1" spc="-2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A42F0F"/>
                </a:solidFill>
                <a:latin typeface="Cambria"/>
                <a:cs typeface="Cambria"/>
              </a:rPr>
              <a:t>consideration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  <a:p>
            <a:pPr marL="374650" marR="501015" indent="-362585" algn="just">
              <a:lnSpc>
                <a:spcPct val="140000"/>
              </a:lnSpc>
              <a:buAutoNum type="alphaUcPeriod"/>
              <a:tabLst>
                <a:tab pos="375285" algn="l"/>
              </a:tabLst>
            </a:pP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Should </a:t>
            </a:r>
            <a:r>
              <a:rPr sz="1600" spc="-20" dirty="0">
                <a:solidFill>
                  <a:srgbClr val="404040"/>
                </a:solidFill>
                <a:latin typeface="Cambria"/>
                <a:cs typeface="Cambria"/>
              </a:rPr>
              <a:t>have 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gone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through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an appropriate process 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of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selection and the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records 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16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the </a:t>
            </a:r>
            <a:r>
              <a:rPr sz="1600" spc="-34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same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shall</a:t>
            </a:r>
            <a:r>
              <a:rPr sz="16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be made </a:t>
            </a:r>
            <a:r>
              <a:rPr sz="1600" spc="-15" dirty="0">
                <a:solidFill>
                  <a:srgbClr val="404040"/>
                </a:solidFill>
                <a:latin typeface="Cambria"/>
                <a:cs typeface="Cambria"/>
              </a:rPr>
              <a:t>available</a:t>
            </a:r>
            <a:r>
              <a:rPr sz="1600" spc="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to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the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visiting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 team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Cambria"/>
                <a:cs typeface="Cambria"/>
              </a:rPr>
              <a:t>during</a:t>
            </a:r>
            <a:r>
              <a:rPr sz="1600" spc="-10" dirty="0">
                <a:solidFill>
                  <a:srgbClr val="404040"/>
                </a:solidFill>
                <a:latin typeface="Cambria"/>
                <a:cs typeface="Cambria"/>
              </a:rPr>
              <a:t> NBA </a:t>
            </a:r>
            <a:r>
              <a:rPr sz="1600" dirty="0">
                <a:solidFill>
                  <a:srgbClr val="404040"/>
                </a:solidFill>
                <a:latin typeface="Cambria"/>
                <a:cs typeface="Cambria"/>
              </a:rPr>
              <a:t>visit.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404040"/>
                </a:solidFill>
                <a:latin typeface="Cambria"/>
                <a:cs typeface="Cambria"/>
              </a:rPr>
              <a:t>Note</a:t>
            </a:r>
            <a:r>
              <a:rPr sz="1500" b="1" spc="-3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Cambria"/>
                <a:cs typeface="Cambria"/>
              </a:rPr>
              <a:t>3:</a:t>
            </a:r>
            <a:endParaRPr sz="1500">
              <a:latin typeface="Cambria"/>
              <a:cs typeface="Cambria"/>
            </a:endParaRPr>
          </a:p>
          <a:p>
            <a:pPr marL="374650" marR="5080" indent="-362585">
              <a:lnSpc>
                <a:spcPts val="2690"/>
              </a:lnSpc>
              <a:spcBef>
                <a:spcPts val="195"/>
              </a:spcBef>
              <a:buAutoNum type="alphaUcPeriod"/>
              <a:tabLst>
                <a:tab pos="374650" algn="l"/>
                <a:tab pos="375285" algn="l"/>
              </a:tabLst>
            </a:pPr>
            <a:r>
              <a:rPr sz="1600" b="1" spc="-15" dirty="0">
                <a:solidFill>
                  <a:srgbClr val="A42F0F"/>
                </a:solidFill>
                <a:latin typeface="Cambria"/>
                <a:cs typeface="Cambria"/>
              </a:rPr>
              <a:t>Faculty</a:t>
            </a:r>
            <a:r>
              <a:rPr sz="1600" b="1" spc="19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members</a:t>
            </a:r>
            <a:r>
              <a:rPr sz="1600" b="1" spc="2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in</a:t>
            </a:r>
            <a:r>
              <a:rPr sz="1600" b="1" spc="2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the</a:t>
            </a:r>
            <a:r>
              <a:rPr sz="1600" b="1" spc="2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Department</a:t>
            </a:r>
            <a:r>
              <a:rPr sz="1600" b="1" spc="204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A42F0F"/>
                </a:solidFill>
                <a:latin typeface="Cambria"/>
                <a:cs typeface="Cambria"/>
              </a:rPr>
              <a:t>who</a:t>
            </a:r>
            <a:r>
              <a:rPr sz="1600" b="1" spc="19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do</a:t>
            </a:r>
            <a:r>
              <a:rPr sz="1600" b="1" spc="19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A42F0F"/>
                </a:solidFill>
                <a:latin typeface="Cambria"/>
                <a:cs typeface="Cambria"/>
              </a:rPr>
              <a:t>not</a:t>
            </a:r>
            <a:r>
              <a:rPr sz="1600" b="1" spc="2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25" dirty="0">
                <a:solidFill>
                  <a:srgbClr val="A42F0F"/>
                </a:solidFill>
                <a:latin typeface="Cambria"/>
                <a:cs typeface="Cambria"/>
              </a:rPr>
              <a:t>have</a:t>
            </a:r>
            <a:r>
              <a:rPr sz="1600" b="1" spc="2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teaching,</a:t>
            </a:r>
            <a:r>
              <a:rPr sz="1600" b="1" spc="204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or</a:t>
            </a:r>
            <a:r>
              <a:rPr sz="1600" b="1" spc="2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A42F0F"/>
                </a:solidFill>
                <a:latin typeface="Cambria"/>
                <a:cs typeface="Cambria"/>
              </a:rPr>
              <a:t>practical</a:t>
            </a:r>
            <a:r>
              <a:rPr sz="1600" b="1" spc="204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loads, </a:t>
            </a:r>
            <a:r>
              <a:rPr sz="1600" b="1" spc="-34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will</a:t>
            </a:r>
            <a:r>
              <a:rPr sz="1600" b="1" spc="-2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A42F0F"/>
                </a:solidFill>
                <a:latin typeface="Cambria"/>
                <a:cs typeface="Cambria"/>
              </a:rPr>
              <a:t>not</a:t>
            </a:r>
            <a:r>
              <a:rPr sz="1600" b="1" spc="-1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A42F0F"/>
                </a:solidFill>
                <a:latin typeface="Cambria"/>
                <a:cs typeface="Cambria"/>
              </a:rPr>
              <a:t>be </a:t>
            </a:r>
            <a:r>
              <a:rPr sz="1600" b="1" spc="-10" dirty="0">
                <a:solidFill>
                  <a:srgbClr val="A42F0F"/>
                </a:solidFill>
                <a:latin typeface="Cambria"/>
                <a:cs typeface="Cambria"/>
              </a:rPr>
              <a:t>counted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1500">
              <a:latin typeface="Cambria"/>
              <a:cs typeface="Cambria"/>
            </a:endParaRPr>
          </a:p>
          <a:p>
            <a:pPr marL="374650" marR="6350" indent="-362585">
              <a:lnSpc>
                <a:spcPts val="2520"/>
              </a:lnSpc>
              <a:spcBef>
                <a:spcPts val="5"/>
              </a:spcBef>
              <a:buAutoNum type="alphaUcPeriod"/>
              <a:tabLst>
                <a:tab pos="374650" algn="l"/>
                <a:tab pos="375285" algn="l"/>
              </a:tabLst>
            </a:pPr>
            <a:r>
              <a:rPr sz="1500" b="1" spc="-10" dirty="0">
                <a:solidFill>
                  <a:srgbClr val="6600FF"/>
                </a:solidFill>
                <a:latin typeface="Cambria"/>
                <a:cs typeface="Cambria"/>
              </a:rPr>
              <a:t>Director/</a:t>
            </a:r>
            <a:r>
              <a:rPr sz="1500" b="1" spc="17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6600FF"/>
                </a:solidFill>
                <a:latin typeface="Cambria"/>
                <a:cs typeface="Cambria"/>
              </a:rPr>
              <a:t>Principal/</a:t>
            </a:r>
            <a:r>
              <a:rPr sz="1500" b="1" spc="18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dirty="0">
                <a:solidFill>
                  <a:srgbClr val="6600FF"/>
                </a:solidFill>
                <a:latin typeface="Cambria"/>
                <a:cs typeface="Cambria"/>
              </a:rPr>
              <a:t>Dean/</a:t>
            </a:r>
            <a:r>
              <a:rPr sz="1500" b="1" spc="16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6600FF"/>
                </a:solidFill>
                <a:latin typeface="Cambria"/>
                <a:cs typeface="Cambria"/>
              </a:rPr>
              <a:t>other</a:t>
            </a:r>
            <a:r>
              <a:rPr sz="1500" b="1" spc="18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spc="-10" dirty="0">
                <a:solidFill>
                  <a:srgbClr val="6600FF"/>
                </a:solidFill>
                <a:latin typeface="Cambria"/>
                <a:cs typeface="Cambria"/>
              </a:rPr>
              <a:t>academic/administrative</a:t>
            </a:r>
            <a:r>
              <a:rPr sz="1500" b="1" spc="17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6600FF"/>
                </a:solidFill>
                <a:latin typeface="Cambria"/>
                <a:cs typeface="Cambria"/>
              </a:rPr>
              <a:t>posts,</a:t>
            </a:r>
            <a:r>
              <a:rPr sz="1500" b="1" spc="17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6600FF"/>
                </a:solidFill>
                <a:latin typeface="Cambria"/>
                <a:cs typeface="Cambria"/>
              </a:rPr>
              <a:t>who</a:t>
            </a:r>
            <a:r>
              <a:rPr sz="1500" b="1" spc="17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dirty="0">
                <a:solidFill>
                  <a:srgbClr val="6600FF"/>
                </a:solidFill>
                <a:latin typeface="Cambria"/>
                <a:cs typeface="Cambria"/>
              </a:rPr>
              <a:t>has</a:t>
            </a:r>
            <a:r>
              <a:rPr sz="1500" b="1" spc="17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spc="-10" dirty="0">
                <a:solidFill>
                  <a:srgbClr val="6600FF"/>
                </a:solidFill>
                <a:latin typeface="Cambria"/>
                <a:cs typeface="Cambria"/>
              </a:rPr>
              <a:t>teaching/ </a:t>
            </a:r>
            <a:r>
              <a:rPr sz="1500" b="1" spc="-32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spc="-10" dirty="0">
                <a:solidFill>
                  <a:srgbClr val="6600FF"/>
                </a:solidFill>
                <a:latin typeface="Cambria"/>
                <a:cs typeface="Cambria"/>
              </a:rPr>
              <a:t>practical</a:t>
            </a:r>
            <a:r>
              <a:rPr sz="1500" b="1" spc="-20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6600FF"/>
                </a:solidFill>
                <a:latin typeface="Cambria"/>
                <a:cs typeface="Cambria"/>
              </a:rPr>
              <a:t>load </a:t>
            </a:r>
            <a:r>
              <a:rPr sz="1500" b="1" dirty="0">
                <a:solidFill>
                  <a:srgbClr val="6600FF"/>
                </a:solidFill>
                <a:latin typeface="Cambria"/>
                <a:cs typeface="Cambria"/>
              </a:rPr>
              <a:t>in</a:t>
            </a:r>
            <a:r>
              <a:rPr sz="1500" b="1" spc="-1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6600FF"/>
                </a:solidFill>
                <a:latin typeface="Cambria"/>
                <a:cs typeface="Cambria"/>
              </a:rPr>
              <a:t>the</a:t>
            </a:r>
            <a:r>
              <a:rPr sz="1500" b="1" spc="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dirty="0">
                <a:solidFill>
                  <a:srgbClr val="6600FF"/>
                </a:solidFill>
                <a:latin typeface="Cambria"/>
                <a:cs typeface="Cambria"/>
              </a:rPr>
              <a:t>Department </a:t>
            </a:r>
            <a:r>
              <a:rPr sz="1500" b="1" spc="-5" dirty="0">
                <a:solidFill>
                  <a:srgbClr val="6600FF"/>
                </a:solidFill>
                <a:latin typeface="Cambria"/>
                <a:cs typeface="Cambria"/>
              </a:rPr>
              <a:t>will</a:t>
            </a:r>
            <a:r>
              <a:rPr sz="1500" b="1" dirty="0">
                <a:solidFill>
                  <a:srgbClr val="6600FF"/>
                </a:solidFill>
                <a:latin typeface="Cambria"/>
                <a:cs typeface="Cambria"/>
              </a:rPr>
              <a:t> be</a:t>
            </a:r>
            <a:r>
              <a:rPr sz="1500" b="1" spc="-5" dirty="0">
                <a:solidFill>
                  <a:srgbClr val="6600FF"/>
                </a:solidFill>
                <a:latin typeface="Cambria"/>
                <a:cs typeface="Cambria"/>
              </a:rPr>
              <a:t> </a:t>
            </a:r>
            <a:r>
              <a:rPr sz="1500" b="1" spc="-10" dirty="0">
                <a:solidFill>
                  <a:srgbClr val="6600FF"/>
                </a:solidFill>
                <a:latin typeface="Cambria"/>
                <a:cs typeface="Cambria"/>
              </a:rPr>
              <a:t>counted</a:t>
            </a:r>
            <a:r>
              <a:rPr sz="1500" spc="-10" dirty="0">
                <a:solidFill>
                  <a:srgbClr val="404040"/>
                </a:solidFill>
                <a:latin typeface="Cambria"/>
                <a:cs typeface="Cambria"/>
              </a:rPr>
              <a:t>.</a:t>
            </a:r>
            <a:endParaRPr sz="1500">
              <a:latin typeface="Cambria"/>
              <a:cs typeface="Cambria"/>
            </a:endParaRPr>
          </a:p>
          <a:p>
            <a:pPr marL="374650" marR="5080" indent="-362585">
              <a:lnSpc>
                <a:spcPts val="2520"/>
              </a:lnSpc>
              <a:buAutoNum type="alphaUcPeriod"/>
              <a:tabLst>
                <a:tab pos="374650" algn="l"/>
                <a:tab pos="375285" algn="l"/>
              </a:tabLst>
            </a:pPr>
            <a:r>
              <a:rPr sz="1500" b="1" spc="-5" dirty="0">
                <a:solidFill>
                  <a:srgbClr val="A42F0F"/>
                </a:solidFill>
                <a:latin typeface="Cambria"/>
                <a:cs typeface="Cambria"/>
              </a:rPr>
              <a:t>Visiting</a:t>
            </a:r>
            <a:r>
              <a:rPr sz="1500" b="1" spc="2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A42F0F"/>
                </a:solidFill>
                <a:latin typeface="Cambria"/>
                <a:cs typeface="Cambria"/>
              </a:rPr>
              <a:t>faculty/adjunct</a:t>
            </a:r>
            <a:r>
              <a:rPr sz="1500" b="1" spc="2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500" b="1" spc="-25" dirty="0">
                <a:solidFill>
                  <a:srgbClr val="A42F0F"/>
                </a:solidFill>
                <a:latin typeface="Cambria"/>
                <a:cs typeface="Cambria"/>
              </a:rPr>
              <a:t>faculty,</a:t>
            </a:r>
            <a:r>
              <a:rPr sz="1500" b="1" spc="5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A42F0F"/>
                </a:solidFill>
                <a:latin typeface="Cambria"/>
                <a:cs typeface="Cambria"/>
              </a:rPr>
              <a:t>who</a:t>
            </a:r>
            <a:r>
              <a:rPr sz="1500" b="1" spc="2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500" b="1" spc="-10" dirty="0">
                <a:solidFill>
                  <a:srgbClr val="A42F0F"/>
                </a:solidFill>
                <a:latin typeface="Cambria"/>
                <a:cs typeface="Cambria"/>
              </a:rPr>
              <a:t>are</a:t>
            </a:r>
            <a:r>
              <a:rPr sz="1500" b="1" spc="2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500" b="1" spc="-10" dirty="0">
                <a:solidFill>
                  <a:srgbClr val="A42F0F"/>
                </a:solidFill>
                <a:latin typeface="Cambria"/>
                <a:cs typeface="Cambria"/>
              </a:rPr>
              <a:t>working</a:t>
            </a:r>
            <a:r>
              <a:rPr sz="1500" b="1" spc="2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A42F0F"/>
                </a:solidFill>
                <a:latin typeface="Cambria"/>
                <a:cs typeface="Cambria"/>
              </a:rPr>
              <a:t>on</a:t>
            </a:r>
            <a:r>
              <a:rPr sz="1500" b="1" spc="2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500" b="1" spc="-10" dirty="0">
                <a:solidFill>
                  <a:srgbClr val="A42F0F"/>
                </a:solidFill>
                <a:latin typeface="Cambria"/>
                <a:cs typeface="Cambria"/>
              </a:rPr>
              <a:t>hourly</a:t>
            </a:r>
            <a:r>
              <a:rPr sz="1500" b="1" spc="3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500" b="1" dirty="0">
                <a:solidFill>
                  <a:srgbClr val="A42F0F"/>
                </a:solidFill>
                <a:latin typeface="Cambria"/>
                <a:cs typeface="Cambria"/>
              </a:rPr>
              <a:t>based</a:t>
            </a:r>
            <a:r>
              <a:rPr sz="1500" b="1" spc="2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A42F0F"/>
                </a:solidFill>
                <a:latin typeface="Cambria"/>
                <a:cs typeface="Cambria"/>
              </a:rPr>
              <a:t>faculty</a:t>
            </a:r>
            <a:r>
              <a:rPr sz="1500" b="1" spc="3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500" b="1" spc="-5" dirty="0">
                <a:solidFill>
                  <a:srgbClr val="A42F0F"/>
                </a:solidFill>
                <a:latin typeface="Cambria"/>
                <a:cs typeface="Cambria"/>
              </a:rPr>
              <a:t>will</a:t>
            </a:r>
            <a:r>
              <a:rPr sz="1500" b="1" spc="3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500" b="1" dirty="0">
                <a:solidFill>
                  <a:srgbClr val="A42F0F"/>
                </a:solidFill>
                <a:latin typeface="Cambria"/>
                <a:cs typeface="Cambria"/>
              </a:rPr>
              <a:t>not</a:t>
            </a:r>
            <a:r>
              <a:rPr sz="1500" b="1" spc="1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500" b="1" dirty="0">
                <a:solidFill>
                  <a:srgbClr val="A42F0F"/>
                </a:solidFill>
                <a:latin typeface="Cambria"/>
                <a:cs typeface="Cambria"/>
              </a:rPr>
              <a:t>be </a:t>
            </a:r>
            <a:r>
              <a:rPr sz="1500" b="1" spc="-32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500" b="1" spc="-10" dirty="0">
                <a:solidFill>
                  <a:srgbClr val="A42F0F"/>
                </a:solidFill>
                <a:latin typeface="Cambria"/>
                <a:cs typeface="Cambria"/>
              </a:rPr>
              <a:t>counted</a:t>
            </a:r>
            <a:endParaRPr sz="15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9433" y="1029583"/>
            <a:ext cx="7567930" cy="179133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  <a:tabLst>
                <a:tab pos="726440" algn="l"/>
              </a:tabLst>
            </a:pP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5.1.	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Student-Faculty</a:t>
            </a:r>
            <a:r>
              <a:rPr sz="2200" b="1" spc="-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Ratio</a:t>
            </a:r>
            <a:r>
              <a:rPr sz="2200" b="1" spc="-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0FF"/>
                </a:solidFill>
                <a:latin typeface="Cambria"/>
                <a:cs typeface="Cambria"/>
              </a:rPr>
              <a:t>(30)</a:t>
            </a:r>
            <a:endParaRPr sz="2200">
              <a:latin typeface="Cambria"/>
              <a:cs typeface="Cambria"/>
            </a:endParaRPr>
          </a:p>
          <a:p>
            <a:pPr marL="726440" marR="50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(SFR </a:t>
            </a:r>
            <a:r>
              <a:rPr sz="1800" spc="-10" dirty="0">
                <a:latin typeface="Cambria"/>
                <a:cs typeface="Cambria"/>
              </a:rPr>
              <a:t>to </a:t>
            </a:r>
            <a:r>
              <a:rPr sz="1800" spc="-5" dirty="0">
                <a:latin typeface="Cambria"/>
                <a:cs typeface="Cambria"/>
              </a:rPr>
              <a:t>be calculated at </a:t>
            </a:r>
            <a:r>
              <a:rPr sz="1800" b="1" spc="-5" dirty="0">
                <a:solidFill>
                  <a:srgbClr val="A42F0F"/>
                </a:solidFill>
                <a:latin typeface="Cambria"/>
                <a:cs typeface="Cambria"/>
              </a:rPr>
              <a:t>Department </a:t>
            </a:r>
            <a:r>
              <a:rPr sz="1800" b="1" spc="-20" dirty="0">
                <a:solidFill>
                  <a:srgbClr val="A42F0F"/>
                </a:solidFill>
                <a:latin typeface="Cambria"/>
                <a:cs typeface="Cambria"/>
              </a:rPr>
              <a:t>level </a:t>
            </a:r>
            <a:r>
              <a:rPr sz="1800" spc="-5" dirty="0">
                <a:latin typeface="Cambria"/>
                <a:cs typeface="Cambria"/>
              </a:rPr>
              <a:t>considering all </a:t>
            </a:r>
            <a:r>
              <a:rPr sz="1800" dirty="0">
                <a:latin typeface="Cambria"/>
                <a:cs typeface="Cambria"/>
              </a:rPr>
              <a:t>UG </a:t>
            </a:r>
            <a:r>
              <a:rPr sz="1800" spc="-5" dirty="0">
                <a:latin typeface="Cambria"/>
                <a:cs typeface="Cambria"/>
              </a:rPr>
              <a:t>and PG 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engineering </a:t>
            </a:r>
            <a:r>
              <a:rPr sz="1800" spc="-10" dirty="0">
                <a:latin typeface="Cambria"/>
                <a:cs typeface="Cambria"/>
              </a:rPr>
              <a:t>programs </a:t>
            </a:r>
            <a:r>
              <a:rPr sz="1800" dirty="0">
                <a:latin typeface="Cambria"/>
                <a:cs typeface="Cambria"/>
              </a:rPr>
              <a:t>in </a:t>
            </a:r>
            <a:r>
              <a:rPr sz="1800" spc="-5" dirty="0">
                <a:latin typeface="Cambria"/>
                <a:cs typeface="Cambria"/>
              </a:rPr>
              <a:t>the Department; </a:t>
            </a:r>
            <a:r>
              <a:rPr sz="1800" b="1" spc="-5" dirty="0">
                <a:solidFill>
                  <a:srgbClr val="A42F0F"/>
                </a:solidFill>
                <a:latin typeface="Cambria"/>
                <a:cs typeface="Cambria"/>
              </a:rPr>
              <a:t>include allied department </a:t>
            </a:r>
            <a:r>
              <a:rPr sz="1800" b="1" spc="-38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A42F0F"/>
                </a:solidFill>
                <a:latin typeface="Cambria"/>
                <a:cs typeface="Cambria"/>
              </a:rPr>
              <a:t>programs/clusters</a:t>
            </a:r>
            <a:r>
              <a:rPr sz="1800" b="1" spc="-1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A42F0F"/>
                </a:solidFill>
                <a:latin typeface="Cambria"/>
                <a:cs typeface="Cambria"/>
              </a:rPr>
              <a:t>as</a:t>
            </a:r>
            <a:r>
              <a:rPr sz="1800" b="1" spc="-1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A42F0F"/>
                </a:solidFill>
                <a:latin typeface="Cambria"/>
                <a:cs typeface="Cambria"/>
              </a:rPr>
              <a:t>well.)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9433" y="3145789"/>
            <a:ext cx="1437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6440" indent="-714375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Wingdings"/>
              <a:buChar char=""/>
              <a:tabLst>
                <a:tab pos="726440" algn="l"/>
                <a:tab pos="727075" algn="l"/>
                <a:tab pos="1233170" algn="l"/>
              </a:tabLst>
            </a:pP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No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.	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3792" y="3145789"/>
            <a:ext cx="6539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7705" algn="l"/>
                <a:tab pos="3159760" algn="l"/>
                <a:tab pos="3533140" algn="l"/>
                <a:tab pos="4896485" algn="l"/>
                <a:tab pos="5989320" algn="l"/>
              </a:tabLst>
            </a:pPr>
            <a:r>
              <a:rPr sz="1800" b="1" spc="-5" dirty="0">
                <a:solidFill>
                  <a:srgbClr val="A42F0F"/>
                </a:solidFill>
                <a:latin typeface="Cambria"/>
                <a:cs typeface="Cambria"/>
              </a:rPr>
              <a:t>UG(Engineering)	</a:t>
            </a:r>
            <a:r>
              <a:rPr sz="1800" b="1" spc="-15" dirty="0">
                <a:solidFill>
                  <a:srgbClr val="A42F0F"/>
                </a:solidFill>
                <a:latin typeface="Cambria"/>
                <a:cs typeface="Cambria"/>
              </a:rPr>
              <a:t>programs	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in	Department	including	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allied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6238" y="3420617"/>
            <a:ext cx="4443095" cy="249428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89890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departments/clusters</a:t>
            </a:r>
            <a:r>
              <a:rPr sz="1800" spc="-4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(UG</a:t>
            </a:r>
            <a:r>
              <a:rPr sz="1800" spc="-7" baseline="-20833" dirty="0">
                <a:solidFill>
                  <a:srgbClr val="404040"/>
                </a:solidFill>
                <a:latin typeface="Cambria"/>
                <a:cs typeface="Cambria"/>
              </a:rPr>
              <a:t>n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):</a:t>
            </a:r>
            <a:endParaRPr sz="1800">
              <a:latin typeface="Cambria"/>
              <a:cs typeface="Cambria"/>
            </a:endParaRPr>
          </a:p>
          <a:p>
            <a:pPr marL="574040" indent="-536575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Font typeface="Wingdings"/>
              <a:buChar char=""/>
              <a:tabLst>
                <a:tab pos="574040" algn="l"/>
                <a:tab pos="574675" algn="l"/>
              </a:tabLst>
            </a:pP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UG</a:t>
            </a:r>
            <a:r>
              <a:rPr sz="1800" spc="-7" baseline="-20833" dirty="0">
                <a:solidFill>
                  <a:srgbClr val="404040"/>
                </a:solidFill>
                <a:latin typeface="Cambria"/>
                <a:cs typeface="Cambria"/>
              </a:rPr>
              <a:t>1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=1</a:t>
            </a:r>
            <a:r>
              <a:rPr sz="1800" spc="-7" baseline="25462" dirty="0">
                <a:solidFill>
                  <a:srgbClr val="404040"/>
                </a:solidFill>
                <a:latin typeface="Cambria"/>
                <a:cs typeface="Cambria"/>
              </a:rPr>
              <a:t>st</a:t>
            </a:r>
            <a:r>
              <a:rPr sz="1800" spc="150" baseline="25462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UG</a:t>
            </a:r>
            <a:r>
              <a:rPr sz="1800" spc="-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program</a:t>
            </a:r>
            <a:endParaRPr sz="1800">
              <a:latin typeface="Cambria"/>
              <a:cs typeface="Cambria"/>
            </a:endParaRPr>
          </a:p>
          <a:p>
            <a:pPr marL="574040" indent="-536575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Font typeface="Wingdings"/>
              <a:buChar char=""/>
              <a:tabLst>
                <a:tab pos="574040" algn="l"/>
                <a:tab pos="574675" algn="l"/>
              </a:tabLst>
            </a:pP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UG</a:t>
            </a:r>
            <a:r>
              <a:rPr sz="1800" spc="-7" baseline="-20833" dirty="0">
                <a:solidFill>
                  <a:srgbClr val="404040"/>
                </a:solidFill>
                <a:latin typeface="Cambria"/>
                <a:cs typeface="Cambria"/>
              </a:rPr>
              <a:t>n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=n</a:t>
            </a:r>
            <a:r>
              <a:rPr sz="1800" spc="-7" baseline="25462" dirty="0">
                <a:solidFill>
                  <a:srgbClr val="404040"/>
                </a:solidFill>
                <a:latin typeface="Cambria"/>
                <a:cs typeface="Cambria"/>
              </a:rPr>
              <a:t>th</a:t>
            </a:r>
            <a:r>
              <a:rPr sz="1800" spc="157" baseline="25462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UG</a:t>
            </a:r>
            <a:r>
              <a:rPr sz="1800" spc="-3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Cambria"/>
                <a:cs typeface="Cambria"/>
              </a:rPr>
              <a:t>program</a:t>
            </a:r>
            <a:endParaRPr sz="1800">
              <a:latin typeface="Cambria"/>
              <a:cs typeface="Cambria"/>
            </a:endParaRPr>
          </a:p>
          <a:p>
            <a:pPr marL="688340" lvl="1" indent="-474980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Font typeface="Wingdings"/>
              <a:buChar char=""/>
              <a:tabLst>
                <a:tab pos="688340" algn="l"/>
                <a:tab pos="688975" algn="l"/>
              </a:tabLst>
            </a:pP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B=</a:t>
            </a:r>
            <a:r>
              <a:rPr sz="1800" b="1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No. of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Students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UG 2</a:t>
            </a:r>
            <a:r>
              <a:rPr sz="1800" spc="-7" baseline="25462" dirty="0">
                <a:solidFill>
                  <a:srgbClr val="404040"/>
                </a:solidFill>
                <a:latin typeface="Cambria"/>
                <a:cs typeface="Cambria"/>
              </a:rPr>
              <a:t>nd</a:t>
            </a:r>
            <a:r>
              <a:rPr sz="1800" spc="195" baseline="25462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year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(</a:t>
            </a:r>
            <a:r>
              <a:rPr sz="1800" b="1" spc="-10" dirty="0">
                <a:solidFill>
                  <a:srgbClr val="404040"/>
                </a:solidFill>
                <a:latin typeface="Cambria"/>
                <a:cs typeface="Cambria"/>
              </a:rPr>
              <a:t>ST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)</a:t>
            </a:r>
            <a:endParaRPr sz="1800">
              <a:latin typeface="Cambria"/>
              <a:cs typeface="Cambria"/>
            </a:endParaRPr>
          </a:p>
          <a:p>
            <a:pPr marL="688340" lvl="1" indent="-474980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Font typeface="Wingdings"/>
              <a:buChar char=""/>
              <a:tabLst>
                <a:tab pos="688340" algn="l"/>
                <a:tab pos="688975" algn="l"/>
              </a:tabLst>
            </a:pPr>
            <a:r>
              <a:rPr sz="1800" b="1" dirty="0">
                <a:solidFill>
                  <a:srgbClr val="404040"/>
                </a:solidFill>
                <a:latin typeface="Cambria"/>
                <a:cs typeface="Cambria"/>
              </a:rPr>
              <a:t>C=</a:t>
            </a: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No. of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Students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in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UG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3</a:t>
            </a:r>
            <a:r>
              <a:rPr sz="1800" spc="-15" baseline="25462" dirty="0">
                <a:solidFill>
                  <a:srgbClr val="404040"/>
                </a:solidFill>
                <a:latin typeface="Cambria"/>
                <a:cs typeface="Cambria"/>
              </a:rPr>
              <a:t>rd</a:t>
            </a:r>
            <a:r>
              <a:rPr sz="1800" baseline="25462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year</a:t>
            </a:r>
            <a:r>
              <a:rPr sz="1800" spc="5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(</a:t>
            </a:r>
            <a:r>
              <a:rPr sz="1800" b="1" spc="-10" dirty="0">
                <a:solidFill>
                  <a:srgbClr val="404040"/>
                </a:solidFill>
                <a:latin typeface="Cambria"/>
                <a:cs typeface="Cambria"/>
              </a:rPr>
              <a:t>ST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)</a:t>
            </a:r>
            <a:endParaRPr sz="1800">
              <a:latin typeface="Cambria"/>
              <a:cs typeface="Cambria"/>
            </a:endParaRPr>
          </a:p>
          <a:p>
            <a:pPr marL="688340" lvl="1" indent="-474980">
              <a:lnSpc>
                <a:spcPct val="100000"/>
              </a:lnSpc>
              <a:spcBef>
                <a:spcPts val="1080"/>
              </a:spcBef>
              <a:buClr>
                <a:srgbClr val="A42F0F"/>
              </a:buClr>
              <a:buFont typeface="Wingdings"/>
              <a:buChar char=""/>
              <a:tabLst>
                <a:tab pos="688340" algn="l"/>
                <a:tab pos="688975" algn="l"/>
              </a:tabLst>
            </a:pPr>
            <a:r>
              <a:rPr sz="1800" b="1" spc="-5" dirty="0">
                <a:solidFill>
                  <a:srgbClr val="404040"/>
                </a:solidFill>
                <a:latin typeface="Cambria"/>
                <a:cs typeface="Cambria"/>
              </a:rPr>
              <a:t>D=</a:t>
            </a:r>
            <a:r>
              <a:rPr sz="1800" b="1" spc="-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No.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of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Students</a:t>
            </a:r>
            <a:r>
              <a:rPr sz="180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Cambria"/>
                <a:cs typeface="Cambria"/>
              </a:rPr>
              <a:t>in UG 4</a:t>
            </a:r>
            <a:r>
              <a:rPr sz="1800" spc="-7" baseline="25462" dirty="0">
                <a:solidFill>
                  <a:srgbClr val="404040"/>
                </a:solidFill>
                <a:latin typeface="Cambria"/>
                <a:cs typeface="Cambria"/>
              </a:rPr>
              <a:t>th</a:t>
            </a:r>
            <a:r>
              <a:rPr sz="1800" spc="179" baseline="25462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year</a:t>
            </a:r>
            <a:r>
              <a:rPr sz="1800" spc="1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(</a:t>
            </a:r>
            <a:r>
              <a:rPr sz="1800" b="1" spc="-10" dirty="0">
                <a:solidFill>
                  <a:srgbClr val="404040"/>
                </a:solidFill>
                <a:latin typeface="Cambria"/>
                <a:cs typeface="Cambria"/>
              </a:rPr>
              <a:t>ST</a:t>
            </a:r>
            <a:r>
              <a:rPr sz="1800" spc="-10" dirty="0">
                <a:solidFill>
                  <a:srgbClr val="404040"/>
                </a:solidFill>
                <a:latin typeface="Cambria"/>
                <a:cs typeface="Cambria"/>
              </a:rPr>
              <a:t>)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983" y="1195324"/>
            <a:ext cx="8323580" cy="520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indent="-343535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419100" algn="l"/>
                <a:tab pos="419734" algn="l"/>
              </a:tabLst>
            </a:pPr>
            <a:r>
              <a:rPr sz="1600" spc="-5" dirty="0">
                <a:solidFill>
                  <a:srgbClr val="A42F0F"/>
                </a:solidFill>
                <a:latin typeface="Cambria"/>
                <a:cs typeface="Cambria"/>
              </a:rPr>
              <a:t>No.</a:t>
            </a:r>
            <a:r>
              <a:rPr sz="1600" spc="18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A42F0F"/>
                </a:solidFill>
                <a:latin typeface="Cambria"/>
                <a:cs typeface="Cambria"/>
              </a:rPr>
              <a:t>of</a:t>
            </a:r>
            <a:r>
              <a:rPr sz="1600" spc="19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A42F0F"/>
                </a:solidFill>
                <a:latin typeface="Cambria"/>
                <a:cs typeface="Cambria"/>
              </a:rPr>
              <a:t>PG</a:t>
            </a:r>
            <a:r>
              <a:rPr sz="1600" spc="19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A42F0F"/>
                </a:solidFill>
                <a:latin typeface="Cambria"/>
                <a:cs typeface="Cambria"/>
              </a:rPr>
              <a:t>(Engineering)</a:t>
            </a:r>
            <a:r>
              <a:rPr sz="1600" spc="18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A42F0F"/>
                </a:solidFill>
                <a:latin typeface="Cambria"/>
                <a:cs typeface="Cambria"/>
              </a:rPr>
              <a:t>programs</a:t>
            </a:r>
            <a:r>
              <a:rPr sz="1600" spc="2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spc="19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Department</a:t>
            </a:r>
            <a:r>
              <a:rPr sz="1600" spc="18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including</a:t>
            </a:r>
            <a:r>
              <a:rPr sz="1600" spc="18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allied</a:t>
            </a:r>
            <a:r>
              <a:rPr sz="1600" spc="19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departments/</a:t>
            </a:r>
            <a:r>
              <a:rPr sz="1600" spc="18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clusters</a:t>
            </a:r>
            <a:endParaRPr sz="1600">
              <a:latin typeface="Cambria"/>
              <a:cs typeface="Cambria"/>
            </a:endParaRPr>
          </a:p>
          <a:p>
            <a:pPr marL="419100">
              <a:lnSpc>
                <a:spcPct val="100000"/>
              </a:lnSpc>
              <a:spcBef>
                <a:spcPts val="1345"/>
              </a:spcBef>
            </a:pPr>
            <a:r>
              <a:rPr sz="1600" dirty="0">
                <a:latin typeface="Cambria"/>
                <a:cs typeface="Cambria"/>
              </a:rPr>
              <a:t>(PG</a:t>
            </a:r>
            <a:r>
              <a:rPr sz="1575" baseline="-21164" dirty="0">
                <a:latin typeface="Cambria"/>
                <a:cs typeface="Cambria"/>
              </a:rPr>
              <a:t>m</a:t>
            </a:r>
            <a:r>
              <a:rPr sz="1600" dirty="0">
                <a:latin typeface="Cambria"/>
                <a:cs typeface="Cambria"/>
              </a:rPr>
              <a:t>):</a:t>
            </a:r>
            <a:endParaRPr sz="1600">
              <a:latin typeface="Cambria"/>
              <a:cs typeface="Cambria"/>
            </a:endParaRPr>
          </a:p>
          <a:p>
            <a:pPr marL="597535" lvl="1" indent="-345440">
              <a:lnSpc>
                <a:spcPct val="100000"/>
              </a:lnSpc>
              <a:spcBef>
                <a:spcPts val="1235"/>
              </a:spcBef>
              <a:buClr>
                <a:srgbClr val="A42F0F"/>
              </a:buClr>
              <a:buFont typeface="Wingdings"/>
              <a:buChar char=""/>
              <a:tabLst>
                <a:tab pos="597535" algn="l"/>
                <a:tab pos="598170" algn="l"/>
              </a:tabLst>
            </a:pPr>
            <a:r>
              <a:rPr sz="1400" dirty="0">
                <a:latin typeface="Cambria"/>
                <a:cs typeface="Cambria"/>
              </a:rPr>
              <a:t>PG</a:t>
            </a:r>
            <a:r>
              <a:rPr sz="1350" baseline="-21604" dirty="0">
                <a:latin typeface="Cambria"/>
                <a:cs typeface="Cambria"/>
              </a:rPr>
              <a:t>1</a:t>
            </a:r>
            <a:r>
              <a:rPr sz="1400" dirty="0">
                <a:latin typeface="Cambria"/>
                <a:cs typeface="Cambria"/>
              </a:rPr>
              <a:t>=1</a:t>
            </a:r>
            <a:r>
              <a:rPr sz="1350" baseline="24691" dirty="0">
                <a:latin typeface="Cambria"/>
                <a:cs typeface="Cambria"/>
              </a:rPr>
              <a:t>st</a:t>
            </a:r>
            <a:r>
              <a:rPr sz="1350" spc="135" baseline="24691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PG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program.</a:t>
            </a:r>
            <a:endParaRPr sz="1400">
              <a:latin typeface="Cambria"/>
              <a:cs typeface="Cambria"/>
            </a:endParaRPr>
          </a:p>
          <a:p>
            <a:pPr marL="597535" lvl="1" indent="-345440">
              <a:lnSpc>
                <a:spcPct val="100000"/>
              </a:lnSpc>
              <a:spcBef>
                <a:spcPts val="1180"/>
              </a:spcBef>
              <a:buClr>
                <a:srgbClr val="A42F0F"/>
              </a:buClr>
              <a:buFont typeface="Wingdings"/>
              <a:buChar char=""/>
              <a:tabLst>
                <a:tab pos="597535" algn="l"/>
                <a:tab pos="598170" algn="l"/>
              </a:tabLst>
            </a:pPr>
            <a:r>
              <a:rPr sz="1400" spc="5" dirty="0">
                <a:solidFill>
                  <a:srgbClr val="404040"/>
                </a:solidFill>
                <a:latin typeface="Cambria"/>
                <a:cs typeface="Cambria"/>
              </a:rPr>
              <a:t>PG</a:t>
            </a:r>
            <a:r>
              <a:rPr sz="1350" spc="7" baseline="-21604" dirty="0">
                <a:solidFill>
                  <a:srgbClr val="404040"/>
                </a:solidFill>
                <a:latin typeface="Cambria"/>
                <a:cs typeface="Cambria"/>
              </a:rPr>
              <a:t>m</a:t>
            </a:r>
            <a:r>
              <a:rPr sz="1400" spc="5" dirty="0">
                <a:solidFill>
                  <a:srgbClr val="404040"/>
                </a:solidFill>
                <a:latin typeface="Cambria"/>
                <a:cs typeface="Cambria"/>
              </a:rPr>
              <a:t>=m</a:t>
            </a:r>
            <a:r>
              <a:rPr sz="1350" spc="7" baseline="24691" dirty="0">
                <a:solidFill>
                  <a:srgbClr val="404040"/>
                </a:solidFill>
                <a:latin typeface="Cambria"/>
                <a:cs typeface="Cambria"/>
              </a:rPr>
              <a:t>th</a:t>
            </a:r>
            <a:r>
              <a:rPr sz="1350" spc="112" baseline="24691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400" spc="-5" dirty="0">
                <a:solidFill>
                  <a:srgbClr val="404040"/>
                </a:solidFill>
                <a:latin typeface="Cambria"/>
                <a:cs typeface="Cambria"/>
              </a:rPr>
              <a:t>PG</a:t>
            </a:r>
            <a:r>
              <a:rPr sz="1400" spc="-20" dirty="0">
                <a:solidFill>
                  <a:srgbClr val="404040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mbria"/>
                <a:cs typeface="Cambria"/>
              </a:rPr>
              <a:t>program</a:t>
            </a:r>
            <a:endParaRPr sz="1400">
              <a:latin typeface="Cambria"/>
              <a:cs typeface="Cambria"/>
            </a:endParaRPr>
          </a:p>
          <a:p>
            <a:pPr marL="770890" lvl="2" indent="-352425">
              <a:lnSpc>
                <a:spcPct val="100000"/>
              </a:lnSpc>
              <a:spcBef>
                <a:spcPts val="1175"/>
              </a:spcBef>
              <a:buClr>
                <a:srgbClr val="A42F0F"/>
              </a:buClr>
              <a:buFont typeface="Wingdings"/>
              <a:buChar char=""/>
              <a:tabLst>
                <a:tab pos="770890" algn="l"/>
                <a:tab pos="771525" algn="l"/>
              </a:tabLst>
            </a:pPr>
            <a:r>
              <a:rPr sz="1400" b="1" spc="-5" dirty="0">
                <a:latin typeface="Cambria"/>
                <a:cs typeface="Cambria"/>
              </a:rPr>
              <a:t>A= </a:t>
            </a:r>
            <a:r>
              <a:rPr sz="1400" spc="-5" dirty="0">
                <a:latin typeface="Cambria"/>
                <a:cs typeface="Cambria"/>
              </a:rPr>
              <a:t>No.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of Students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PG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5" dirty="0">
                <a:latin typeface="Cambria"/>
                <a:cs typeface="Cambria"/>
              </a:rPr>
              <a:t>1</a:t>
            </a:r>
            <a:r>
              <a:rPr sz="1350" spc="7" baseline="24691" dirty="0">
                <a:latin typeface="Cambria"/>
                <a:cs typeface="Cambria"/>
              </a:rPr>
              <a:t>st</a:t>
            </a:r>
            <a:r>
              <a:rPr sz="1350" spc="157" baseline="24691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year</a:t>
            </a:r>
            <a:endParaRPr sz="1400">
              <a:latin typeface="Cambria"/>
              <a:cs typeface="Cambria"/>
            </a:endParaRPr>
          </a:p>
          <a:p>
            <a:pPr marL="770890" lvl="2" indent="-352425">
              <a:lnSpc>
                <a:spcPct val="100000"/>
              </a:lnSpc>
              <a:spcBef>
                <a:spcPts val="1175"/>
              </a:spcBef>
              <a:buClr>
                <a:srgbClr val="A42F0F"/>
              </a:buClr>
              <a:buFont typeface="Wingdings"/>
              <a:buChar char=""/>
              <a:tabLst>
                <a:tab pos="770890" algn="l"/>
                <a:tab pos="771525" algn="l"/>
              </a:tabLst>
            </a:pPr>
            <a:r>
              <a:rPr sz="1400" b="1" dirty="0">
                <a:latin typeface="Cambria"/>
                <a:cs typeface="Cambria"/>
              </a:rPr>
              <a:t>B=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No.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of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Students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</a:t>
            </a:r>
            <a:r>
              <a:rPr sz="1400" spc="-5" dirty="0">
                <a:latin typeface="Cambria"/>
                <a:cs typeface="Cambria"/>
              </a:rPr>
              <a:t> PG </a:t>
            </a:r>
            <a:r>
              <a:rPr sz="1400" spc="10" dirty="0">
                <a:latin typeface="Cambria"/>
                <a:cs typeface="Cambria"/>
              </a:rPr>
              <a:t>2</a:t>
            </a:r>
            <a:r>
              <a:rPr sz="1350" spc="15" baseline="24691" dirty="0">
                <a:latin typeface="Cambria"/>
                <a:cs typeface="Cambria"/>
              </a:rPr>
              <a:t>nd</a:t>
            </a:r>
            <a:r>
              <a:rPr sz="1350" spc="150" baseline="24691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year</a:t>
            </a:r>
            <a:endParaRPr sz="1400">
              <a:latin typeface="Cambria"/>
              <a:cs typeface="Cambria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Char char=""/>
            </a:pPr>
            <a:endParaRPr sz="1950">
              <a:latin typeface="Cambria"/>
              <a:cs typeface="Cambria"/>
            </a:endParaRPr>
          </a:p>
          <a:p>
            <a:pPr marL="419100" indent="-36131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19100" algn="l"/>
                <a:tab pos="419734" algn="l"/>
              </a:tabLst>
            </a:pP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Student</a:t>
            </a:r>
            <a:r>
              <a:rPr sz="1600" b="1" spc="-2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A42F0F"/>
                </a:solidFill>
                <a:latin typeface="Cambria"/>
                <a:cs typeface="Cambria"/>
              </a:rPr>
              <a:t>Faculty</a:t>
            </a:r>
            <a:r>
              <a:rPr sz="1600" b="1" spc="-1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A42F0F"/>
                </a:solidFill>
                <a:latin typeface="Cambria"/>
                <a:cs typeface="Cambria"/>
              </a:rPr>
              <a:t>Ratio</a:t>
            </a:r>
            <a:r>
              <a:rPr sz="1600" b="1" spc="-1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(SFR) </a:t>
            </a:r>
            <a:r>
              <a:rPr sz="1600" b="1" dirty="0">
                <a:solidFill>
                  <a:srgbClr val="A42F0F"/>
                </a:solidFill>
                <a:latin typeface="Cambria"/>
                <a:cs typeface="Cambria"/>
              </a:rPr>
              <a:t>=</a:t>
            </a:r>
            <a:r>
              <a:rPr sz="1600" b="1" spc="-1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A42F0F"/>
                </a:solidFill>
                <a:latin typeface="Cambria"/>
                <a:cs typeface="Cambria"/>
              </a:rPr>
              <a:t>S/F</a:t>
            </a:r>
            <a:endParaRPr sz="1600">
              <a:latin typeface="Cambria"/>
              <a:cs typeface="Cambria"/>
            </a:endParaRPr>
          </a:p>
          <a:p>
            <a:pPr marL="595630" marR="68580" lvl="1" indent="-361950" algn="just">
              <a:lnSpc>
                <a:spcPct val="100000"/>
              </a:lnSpc>
              <a:spcBef>
                <a:spcPts val="445"/>
              </a:spcBef>
              <a:buClr>
                <a:srgbClr val="A42F0F"/>
              </a:buClr>
              <a:buFont typeface="Wingdings"/>
              <a:buChar char=""/>
              <a:tabLst>
                <a:tab pos="596265" algn="l"/>
              </a:tabLst>
            </a:pPr>
            <a:r>
              <a:rPr sz="1800" b="1" spc="-5" dirty="0">
                <a:latin typeface="Cambria"/>
                <a:cs typeface="Cambria"/>
              </a:rPr>
              <a:t>S</a:t>
            </a:r>
            <a:r>
              <a:rPr sz="1600" spc="-5" dirty="0">
                <a:latin typeface="Cambria"/>
                <a:cs typeface="Cambria"/>
              </a:rPr>
              <a:t>=No. </a:t>
            </a:r>
            <a:r>
              <a:rPr sz="1600" dirty="0">
                <a:latin typeface="Cambria"/>
                <a:cs typeface="Cambria"/>
              </a:rPr>
              <a:t>of </a:t>
            </a:r>
            <a:r>
              <a:rPr sz="1600" spc="-10" dirty="0">
                <a:latin typeface="Cambria"/>
                <a:cs typeface="Cambria"/>
              </a:rPr>
              <a:t>students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 </a:t>
            </a:r>
            <a:r>
              <a:rPr sz="1600" spc="-5" dirty="0">
                <a:latin typeface="Cambria"/>
                <a:cs typeface="Cambria"/>
              </a:rPr>
              <a:t>all </a:t>
            </a:r>
            <a:r>
              <a:rPr sz="1600" spc="-10" dirty="0">
                <a:latin typeface="Cambria"/>
                <a:cs typeface="Cambria"/>
              </a:rPr>
              <a:t>programs</a:t>
            </a:r>
            <a:r>
              <a:rPr sz="1600" spc="-5" dirty="0">
                <a:latin typeface="Cambria"/>
                <a:cs typeface="Cambria"/>
              </a:rPr>
              <a:t> in the Department including </a:t>
            </a:r>
            <a:r>
              <a:rPr sz="1600" dirty="0">
                <a:latin typeface="Cambria"/>
                <a:cs typeface="Cambria"/>
              </a:rPr>
              <a:t>all </a:t>
            </a:r>
            <a:r>
              <a:rPr sz="1600" spc="-5" dirty="0">
                <a:latin typeface="Cambria"/>
                <a:cs typeface="Cambria"/>
              </a:rPr>
              <a:t>students </a:t>
            </a:r>
            <a:r>
              <a:rPr sz="1600" dirty="0">
                <a:latin typeface="Cambria"/>
                <a:cs typeface="Cambria"/>
              </a:rPr>
              <a:t>of </a:t>
            </a:r>
            <a:r>
              <a:rPr sz="1600" spc="-5" dirty="0">
                <a:latin typeface="Cambria"/>
                <a:cs typeface="Cambria"/>
              </a:rPr>
              <a:t>allied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departments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/</a:t>
            </a:r>
            <a:r>
              <a:rPr sz="1600" spc="-5" dirty="0">
                <a:latin typeface="Cambria"/>
                <a:cs typeface="Cambria"/>
              </a:rPr>
              <a:t> clusters.</a:t>
            </a:r>
            <a:endParaRPr sz="1600">
              <a:latin typeface="Cambria"/>
              <a:cs typeface="Cambria"/>
            </a:endParaRPr>
          </a:p>
          <a:p>
            <a:pPr marL="770890" lvl="2" indent="-352425">
              <a:lnSpc>
                <a:spcPct val="100000"/>
              </a:lnSpc>
              <a:spcBef>
                <a:spcPts val="790"/>
              </a:spcBef>
              <a:buClr>
                <a:srgbClr val="A42F0F"/>
              </a:buClr>
              <a:buFont typeface="Wingdings"/>
              <a:buChar char=""/>
              <a:tabLst>
                <a:tab pos="770890" algn="l"/>
                <a:tab pos="771525" algn="l"/>
              </a:tabLst>
            </a:pPr>
            <a:r>
              <a:rPr sz="1400" b="1" spc="-10" dirty="0">
                <a:latin typeface="Cambria"/>
                <a:cs typeface="Cambria"/>
              </a:rPr>
              <a:t>No.</a:t>
            </a:r>
            <a:r>
              <a:rPr sz="1400" b="1" spc="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of</a:t>
            </a:r>
            <a:r>
              <a:rPr sz="1400" b="1" spc="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students</a:t>
            </a:r>
            <a:r>
              <a:rPr sz="1400" b="1" spc="1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(ST)=</a:t>
            </a:r>
            <a:r>
              <a:rPr sz="1400" spc="-5" dirty="0">
                <a:latin typeface="Cambria"/>
                <a:cs typeface="Cambria"/>
              </a:rPr>
              <a:t>Sanctioned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Intake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(SA)+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Actual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admitted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students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via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lateral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entry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including</a:t>
            </a:r>
            <a:endParaRPr sz="1400">
              <a:latin typeface="Cambria"/>
              <a:cs typeface="Cambria"/>
            </a:endParaRPr>
          </a:p>
          <a:p>
            <a:pPr marL="770890" algn="just">
              <a:lnSpc>
                <a:spcPct val="100000"/>
              </a:lnSpc>
              <a:spcBef>
                <a:spcPts val="1175"/>
              </a:spcBef>
            </a:pPr>
            <a:r>
              <a:rPr sz="1400" spc="-15" dirty="0">
                <a:latin typeface="Cambria"/>
                <a:cs typeface="Cambria"/>
              </a:rPr>
              <a:t>leftover</a:t>
            </a:r>
            <a:r>
              <a:rPr sz="1400" spc="-5" dirty="0">
                <a:latin typeface="Cambria"/>
                <a:cs typeface="Cambria"/>
              </a:rPr>
              <a:t> seats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(L)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if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any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(limited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to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10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%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of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SA)</a:t>
            </a:r>
            <a:endParaRPr sz="1400">
              <a:latin typeface="Cambria"/>
              <a:cs typeface="Cambria"/>
            </a:endParaRPr>
          </a:p>
          <a:p>
            <a:pPr marL="770890" marR="67945" lvl="2" indent="-352425" algn="just">
              <a:lnSpc>
                <a:spcPct val="100000"/>
              </a:lnSpc>
              <a:spcBef>
                <a:spcPts val="390"/>
              </a:spcBef>
              <a:buFont typeface="Wingdings"/>
              <a:buChar char=""/>
              <a:tabLst>
                <a:tab pos="771525" algn="l"/>
              </a:tabLst>
            </a:pPr>
            <a:r>
              <a:rPr sz="1600" spc="-5" dirty="0">
                <a:solidFill>
                  <a:srgbClr val="A42F0F"/>
                </a:solidFill>
                <a:latin typeface="Cambria"/>
                <a:cs typeface="Cambria"/>
              </a:rPr>
              <a:t>Students</a:t>
            </a:r>
            <a:r>
              <a:rPr sz="16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A42F0F"/>
                </a:solidFill>
                <a:latin typeface="Cambria"/>
                <a:cs typeface="Cambria"/>
              </a:rPr>
              <a:t>who</a:t>
            </a:r>
            <a:r>
              <a:rPr sz="1600" spc="-5" dirty="0">
                <a:solidFill>
                  <a:srgbClr val="A42F0F"/>
                </a:solidFill>
                <a:latin typeface="Cambria"/>
                <a:cs typeface="Cambria"/>
              </a:rPr>
              <a:t> admitted</a:t>
            </a:r>
            <a:r>
              <a:rPr sz="16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A42F0F"/>
                </a:solidFill>
                <a:latin typeface="Cambria"/>
                <a:cs typeface="Cambria"/>
              </a:rPr>
              <a:t>under</a:t>
            </a:r>
            <a:r>
              <a:rPr sz="16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A42F0F"/>
                </a:solidFill>
                <a:latin typeface="Cambria"/>
                <a:cs typeface="Cambria"/>
              </a:rPr>
              <a:t>supernumerary</a:t>
            </a:r>
            <a:r>
              <a:rPr sz="1600" spc="-5" dirty="0">
                <a:solidFill>
                  <a:srgbClr val="A42F0F"/>
                </a:solidFill>
                <a:latin typeface="Cambria"/>
                <a:cs typeface="Cambria"/>
              </a:rPr>
              <a:t> quotas</a:t>
            </a:r>
            <a:r>
              <a:rPr sz="16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A42F0F"/>
                </a:solidFill>
                <a:latin typeface="Cambria"/>
                <a:cs typeface="Cambria"/>
              </a:rPr>
              <a:t>(SNQ,</a:t>
            </a:r>
            <a:r>
              <a:rPr sz="1600" spc="-5" dirty="0">
                <a:solidFill>
                  <a:srgbClr val="A42F0F"/>
                </a:solidFill>
                <a:latin typeface="Cambria"/>
                <a:cs typeface="Cambria"/>
              </a:rPr>
              <a:t> EWS,</a:t>
            </a:r>
            <a:r>
              <a:rPr sz="16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A42F0F"/>
                </a:solidFill>
                <a:latin typeface="Cambria"/>
                <a:cs typeface="Cambria"/>
              </a:rPr>
              <a:t>etc)</a:t>
            </a:r>
            <a:r>
              <a:rPr sz="1600" spc="-5" dirty="0">
                <a:solidFill>
                  <a:srgbClr val="A42F0F"/>
                </a:solidFill>
                <a:latin typeface="Cambria"/>
                <a:cs typeface="Cambria"/>
              </a:rPr>
              <a:t> will</a:t>
            </a:r>
            <a:r>
              <a:rPr sz="16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A42F0F"/>
                </a:solidFill>
                <a:latin typeface="Cambria"/>
                <a:cs typeface="Cambria"/>
              </a:rPr>
              <a:t>not</a:t>
            </a:r>
            <a:r>
              <a:rPr sz="16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A42F0F"/>
                </a:solidFill>
                <a:latin typeface="Cambria"/>
                <a:cs typeface="Cambria"/>
              </a:rPr>
              <a:t>be </a:t>
            </a:r>
            <a:r>
              <a:rPr sz="16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A42F0F"/>
                </a:solidFill>
                <a:latin typeface="Cambria"/>
                <a:cs typeface="Cambria"/>
              </a:rPr>
              <a:t>considered</a:t>
            </a:r>
            <a:r>
              <a:rPr sz="1600" spc="-2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A42F0F"/>
                </a:solidFill>
                <a:latin typeface="Cambria"/>
                <a:cs typeface="Cambria"/>
              </a:rPr>
              <a:t>in calculating</a:t>
            </a:r>
            <a:r>
              <a:rPr sz="1600" spc="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A42F0F"/>
                </a:solidFill>
                <a:latin typeface="Cambria"/>
                <a:cs typeface="Cambria"/>
              </a:rPr>
              <a:t>SFR</a:t>
            </a:r>
            <a:r>
              <a:rPr sz="1600" spc="1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A42F0F"/>
                </a:solidFill>
                <a:latin typeface="Cambria"/>
                <a:cs typeface="Cambria"/>
              </a:rPr>
              <a:t>value.</a:t>
            </a:r>
            <a:r>
              <a:rPr sz="1600" spc="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A42F0F"/>
                </a:solidFill>
                <a:latin typeface="Cambria"/>
                <a:cs typeface="Cambria"/>
              </a:rPr>
              <a:t>Those</a:t>
            </a:r>
            <a:r>
              <a:rPr sz="1600" spc="-5" dirty="0">
                <a:solidFill>
                  <a:srgbClr val="A42F0F"/>
                </a:solidFill>
                <a:latin typeface="Cambria"/>
                <a:cs typeface="Cambria"/>
              </a:rPr>
              <a:t> students</a:t>
            </a:r>
            <a:r>
              <a:rPr sz="1600" spc="-2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A42F0F"/>
                </a:solidFill>
                <a:latin typeface="Cambria"/>
                <a:cs typeface="Cambria"/>
              </a:rPr>
              <a:t>are</a:t>
            </a:r>
            <a:r>
              <a:rPr sz="160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A42F0F"/>
                </a:solidFill>
                <a:latin typeface="Cambria"/>
                <a:cs typeface="Cambria"/>
              </a:rPr>
              <a:t>exempted</a:t>
            </a:r>
            <a:r>
              <a:rPr sz="1600" spc="-15" dirty="0">
                <a:solidFill>
                  <a:srgbClr val="A42F0F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  <a:p>
            <a:pPr marL="595630" marR="68580" lvl="1" indent="-361950" algn="just">
              <a:lnSpc>
                <a:spcPct val="100000"/>
              </a:lnSpc>
              <a:buClr>
                <a:srgbClr val="A42F0F"/>
              </a:buClr>
              <a:buFont typeface="Wingdings"/>
              <a:buChar char=""/>
              <a:tabLst>
                <a:tab pos="596265" algn="l"/>
              </a:tabLst>
            </a:pPr>
            <a:r>
              <a:rPr sz="1600" b="1" spc="-5" dirty="0">
                <a:latin typeface="Cambria"/>
                <a:cs typeface="Cambria"/>
              </a:rPr>
              <a:t>F</a:t>
            </a:r>
            <a:r>
              <a:rPr sz="1600" spc="-5" dirty="0">
                <a:latin typeface="Cambria"/>
                <a:cs typeface="Cambria"/>
              </a:rPr>
              <a:t>=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b="1" spc="-30" dirty="0">
                <a:solidFill>
                  <a:srgbClr val="A42F0F"/>
                </a:solidFill>
                <a:latin typeface="Cambria"/>
                <a:cs typeface="Cambria"/>
              </a:rPr>
              <a:t>Total</a:t>
            </a:r>
            <a:r>
              <a:rPr sz="1600" b="1" spc="-2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A42F0F"/>
                </a:solidFill>
                <a:latin typeface="Cambria"/>
                <a:cs typeface="Cambria"/>
              </a:rPr>
              <a:t>no.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 of</a:t>
            </a:r>
            <a:r>
              <a:rPr sz="16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A42F0F"/>
                </a:solidFill>
                <a:latin typeface="Cambria"/>
                <a:cs typeface="Cambria"/>
              </a:rPr>
              <a:t>regular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dirty="0">
                <a:solidFill>
                  <a:srgbClr val="A42F0F"/>
                </a:solidFill>
                <a:latin typeface="Cambria"/>
                <a:cs typeface="Cambria"/>
              </a:rPr>
              <a:t>or</a:t>
            </a:r>
            <a:r>
              <a:rPr sz="1600" b="1" spc="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A42F0F"/>
                </a:solidFill>
                <a:latin typeface="Cambria"/>
                <a:cs typeface="Cambria"/>
              </a:rPr>
              <a:t>contractual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 faculty</a:t>
            </a:r>
            <a:r>
              <a:rPr sz="16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members</a:t>
            </a:r>
            <a:r>
              <a:rPr sz="16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A42F0F"/>
                </a:solidFill>
                <a:latin typeface="Cambria"/>
                <a:cs typeface="Cambria"/>
              </a:rPr>
              <a:t>(Full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 Time)</a:t>
            </a:r>
            <a:r>
              <a:rPr sz="16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in</a:t>
            </a:r>
            <a:r>
              <a:rPr sz="1600" b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A42F0F"/>
                </a:solidFill>
                <a:latin typeface="Cambria"/>
                <a:cs typeface="Cambria"/>
              </a:rPr>
              <a:t>the </a:t>
            </a:r>
            <a:r>
              <a:rPr sz="1600" b="1" spc="-5" dirty="0">
                <a:solidFill>
                  <a:srgbClr val="A42F0F"/>
                </a:solidFill>
                <a:latin typeface="Cambria"/>
                <a:cs typeface="Cambria"/>
              </a:rPr>
              <a:t> Department, including allied departments/clusters </a:t>
            </a:r>
            <a:r>
              <a:rPr sz="1600" spc="-10" dirty="0">
                <a:latin typeface="Cambria"/>
                <a:cs typeface="Cambria"/>
              </a:rPr>
              <a:t>(excluding </a:t>
            </a:r>
            <a:r>
              <a:rPr sz="1600" spc="-5" dirty="0">
                <a:latin typeface="Cambria"/>
                <a:cs typeface="Cambria"/>
              </a:rPr>
              <a:t>first </a:t>
            </a:r>
            <a:r>
              <a:rPr sz="1600" spc="-10" dirty="0">
                <a:latin typeface="Cambria"/>
                <a:cs typeface="Cambria"/>
              </a:rPr>
              <a:t>year </a:t>
            </a:r>
            <a:r>
              <a:rPr sz="1600" spc="-5" dirty="0">
                <a:latin typeface="Cambria"/>
                <a:cs typeface="Cambria"/>
              </a:rPr>
              <a:t>faculty (The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faculty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members </a:t>
            </a:r>
            <a:r>
              <a:rPr sz="1600" spc="-10" dirty="0">
                <a:latin typeface="Cambria"/>
                <a:cs typeface="Cambria"/>
              </a:rPr>
              <a:t>who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have</a:t>
            </a:r>
            <a:r>
              <a:rPr sz="1600" dirty="0">
                <a:latin typeface="Cambria"/>
                <a:cs typeface="Cambria"/>
              </a:rPr>
              <a:t> a 100%</a:t>
            </a:r>
            <a:r>
              <a:rPr sz="1600" spc="-5" dirty="0">
                <a:latin typeface="Cambria"/>
                <a:cs typeface="Cambria"/>
              </a:rPr>
              <a:t> teaching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load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the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first-year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courses)).</a:t>
            </a:r>
            <a:endParaRPr sz="1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354" y="809751"/>
            <a:ext cx="7538720" cy="563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60"/>
              </a:lnSpc>
              <a:spcBef>
                <a:spcPts val="95"/>
              </a:spcBef>
            </a:pPr>
            <a:r>
              <a:rPr sz="3000" spc="-209" baseline="2777" dirty="0">
                <a:solidFill>
                  <a:srgbClr val="FDFFFF"/>
                </a:solidFill>
                <a:latin typeface="Verdana"/>
                <a:cs typeface="Verdana"/>
              </a:rPr>
              <a:t>96</a:t>
            </a:r>
            <a:r>
              <a:rPr sz="1600" i="1" spc="-140" dirty="0">
                <a:solidFill>
                  <a:srgbClr val="A42F0F"/>
                </a:solidFill>
                <a:latin typeface="Cambria"/>
                <a:cs typeface="Cambria"/>
              </a:rPr>
              <a:t>Example:</a:t>
            </a:r>
            <a:r>
              <a:rPr sz="1600" i="1" spc="-2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i="1" spc="-25" dirty="0">
                <a:solidFill>
                  <a:srgbClr val="A42F0F"/>
                </a:solidFill>
                <a:latin typeface="Cambria"/>
                <a:cs typeface="Cambria"/>
              </a:rPr>
              <a:t>Table</a:t>
            </a:r>
            <a:r>
              <a:rPr sz="1600" i="1" dirty="0">
                <a:solidFill>
                  <a:srgbClr val="A42F0F"/>
                </a:solidFill>
                <a:latin typeface="Cambria"/>
                <a:cs typeface="Cambria"/>
              </a:rPr>
              <a:t> No.</a:t>
            </a:r>
            <a:r>
              <a:rPr sz="1600" i="1" spc="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i="1" spc="-5" dirty="0">
                <a:solidFill>
                  <a:srgbClr val="A42F0F"/>
                </a:solidFill>
                <a:latin typeface="Cambria"/>
                <a:cs typeface="Cambria"/>
              </a:rPr>
              <a:t>5.1.1:</a:t>
            </a:r>
            <a:r>
              <a:rPr sz="1600" i="1" spc="1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i="1" spc="-5" dirty="0">
                <a:solidFill>
                  <a:srgbClr val="A42F0F"/>
                </a:solidFill>
                <a:latin typeface="Cambria"/>
                <a:cs typeface="Cambria"/>
              </a:rPr>
              <a:t>Calculation of</a:t>
            </a:r>
            <a:r>
              <a:rPr sz="1600" i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i="1" spc="-5" dirty="0">
                <a:solidFill>
                  <a:srgbClr val="A42F0F"/>
                </a:solidFill>
                <a:latin typeface="Cambria"/>
                <a:cs typeface="Cambria"/>
              </a:rPr>
              <a:t>no.</a:t>
            </a:r>
            <a:r>
              <a:rPr sz="1600" i="1" spc="1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A42F0F"/>
                </a:solidFill>
                <a:latin typeface="Cambria"/>
                <a:cs typeface="Cambria"/>
              </a:rPr>
              <a:t>of</a:t>
            </a:r>
            <a:r>
              <a:rPr sz="1600" i="1" spc="-1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A42F0F"/>
                </a:solidFill>
                <a:latin typeface="Cambria"/>
                <a:cs typeface="Cambria"/>
              </a:rPr>
              <a:t>students</a:t>
            </a:r>
            <a:r>
              <a:rPr sz="1600" i="1" spc="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i="1" spc="-5" dirty="0">
                <a:solidFill>
                  <a:srgbClr val="A42F0F"/>
                </a:solidFill>
                <a:latin typeface="Cambria"/>
                <a:cs typeface="Cambria"/>
              </a:rPr>
              <a:t>admitted</a:t>
            </a:r>
            <a:r>
              <a:rPr sz="1600" i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i="1" spc="-5" dirty="0">
                <a:solidFill>
                  <a:srgbClr val="A42F0F"/>
                </a:solidFill>
                <a:latin typeface="Cambria"/>
                <a:cs typeface="Cambria"/>
              </a:rPr>
              <a:t>in</a:t>
            </a:r>
            <a:r>
              <a:rPr sz="1600" i="1" spc="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i="1" spc="-10" dirty="0">
                <a:solidFill>
                  <a:srgbClr val="A42F0F"/>
                </a:solidFill>
                <a:latin typeface="Cambria"/>
                <a:cs typeface="Cambria"/>
              </a:rPr>
              <a:t>the</a:t>
            </a:r>
            <a:r>
              <a:rPr sz="1600" i="1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i="1" spc="-5" dirty="0">
                <a:solidFill>
                  <a:srgbClr val="A42F0F"/>
                </a:solidFill>
                <a:latin typeface="Cambria"/>
                <a:cs typeface="Cambria"/>
              </a:rPr>
              <a:t>program</a:t>
            </a:r>
            <a:r>
              <a:rPr sz="1600" i="1" spc="-2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i="1" spc="-10" dirty="0">
                <a:solidFill>
                  <a:srgbClr val="A42F0F"/>
                </a:solidFill>
                <a:latin typeface="Cambria"/>
                <a:cs typeface="Cambria"/>
              </a:rPr>
              <a:t>though</a:t>
            </a:r>
            <a:endParaRPr sz="1600">
              <a:latin typeface="Cambria"/>
              <a:cs typeface="Cambria"/>
            </a:endParaRPr>
          </a:p>
          <a:p>
            <a:pPr marL="151765" algn="ctr">
              <a:lnSpc>
                <a:spcPts val="1880"/>
              </a:lnSpc>
            </a:pPr>
            <a:r>
              <a:rPr sz="1600" i="1" spc="-10" dirty="0">
                <a:solidFill>
                  <a:srgbClr val="A42F0F"/>
                </a:solidFill>
                <a:latin typeface="Cambria"/>
                <a:cs typeface="Cambria"/>
              </a:rPr>
              <a:t>lateral</a:t>
            </a:r>
            <a:r>
              <a:rPr sz="1600" i="1" spc="-20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A42F0F"/>
                </a:solidFill>
                <a:latin typeface="Cambria"/>
                <a:cs typeface="Cambria"/>
              </a:rPr>
              <a:t>entry</a:t>
            </a:r>
            <a:r>
              <a:rPr sz="1600" i="1" spc="-5" dirty="0">
                <a:solidFill>
                  <a:srgbClr val="A42F0F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A42F0F"/>
                </a:solidFill>
                <a:latin typeface="Cambria"/>
                <a:cs typeface="Cambria"/>
              </a:rPr>
              <a:t>or</a:t>
            </a:r>
            <a:r>
              <a:rPr sz="1600" i="1" spc="-5" dirty="0">
                <a:solidFill>
                  <a:srgbClr val="A42F0F"/>
                </a:solidFill>
                <a:latin typeface="Cambria"/>
                <a:cs typeface="Cambria"/>
              </a:rPr>
              <a:t> left-over seats.</a:t>
            </a:r>
            <a:endParaRPr sz="16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59459" y="1440814"/>
          <a:ext cx="8264525" cy="3952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4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6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014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Cambria"/>
                          <a:cs typeface="Cambria"/>
                        </a:rPr>
                        <a:t>Let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assume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that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sanctioned</a:t>
                      </a:r>
                      <a:r>
                        <a:rPr sz="14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intake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 of</a:t>
                      </a:r>
                      <a:r>
                        <a:rPr sz="1400" b="1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the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400" b="1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(SA)=120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 marR="23431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x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mple 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case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No.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admitted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in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200" b="1" spc="-15" baseline="24305" dirty="0">
                          <a:latin typeface="Cambria"/>
                          <a:cs typeface="Cambria"/>
                        </a:rPr>
                        <a:t>st </a:t>
                      </a:r>
                      <a:r>
                        <a:rPr sz="1200" b="1" spc="-247" baseline="243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year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1440" marR="8255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5" dirty="0">
                          <a:latin typeface="Cambria"/>
                          <a:cs typeface="Cambria"/>
                        </a:rPr>
                        <a:t>Leftover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seats/ </a:t>
                      </a:r>
                      <a:r>
                        <a:rPr sz="1200" b="1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Unfilled</a:t>
                      </a:r>
                      <a:r>
                        <a:rPr sz="1200" b="1" spc="25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seats</a:t>
                      </a:r>
                      <a:r>
                        <a:rPr sz="1200" b="1" spc="2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200" b="1" spc="-7" baseline="24305" dirty="0">
                          <a:latin typeface="Cambria"/>
                          <a:cs typeface="Cambria"/>
                        </a:rPr>
                        <a:t>st</a:t>
                      </a:r>
                      <a:r>
                        <a:rPr sz="1200" b="1" spc="112" baseline="243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year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2550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567690" algn="l"/>
                          <a:tab pos="956310" algn="l"/>
                          <a:tab pos="1760220" algn="l"/>
                        </a:tabLst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	of	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act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al</a:t>
                      </a:r>
                      <a:r>
                        <a:rPr sz="1200" b="1" spc="-30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y	stu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d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nts 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admitted</a:t>
                      </a:r>
                      <a:r>
                        <a:rPr sz="12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2nd </a:t>
                      </a:r>
                      <a:r>
                        <a:rPr sz="1200" b="1" spc="-35" dirty="0">
                          <a:latin typeface="Cambria"/>
                          <a:cs typeface="Cambria"/>
                        </a:rPr>
                        <a:t>year,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L=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a+</a:t>
                      </a:r>
                      <a:r>
                        <a:rPr sz="1200" b="1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b;</a:t>
                      </a:r>
                      <a:endParaRPr sz="1200">
                        <a:latin typeface="Cambria"/>
                        <a:cs typeface="Cambria"/>
                      </a:endParaRPr>
                    </a:p>
                    <a:p>
                      <a:pPr marL="91440" marR="83185">
                        <a:lnSpc>
                          <a:spcPct val="100000"/>
                        </a:lnSpc>
                        <a:tabLst>
                          <a:tab pos="1012190" algn="l"/>
                          <a:tab pos="1644650" algn="l"/>
                        </a:tabLst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a=La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l	entry	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ad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mission  (maximum 10%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SA)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b=Leftover</a:t>
                      </a:r>
                      <a:r>
                        <a:rPr sz="1200" b="1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seats</a:t>
                      </a:r>
                      <a:r>
                        <a:rPr sz="1200" b="1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admitted</a:t>
                      </a:r>
                      <a:r>
                        <a:rPr sz="1200" b="1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200" b="1" spc="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200" b="1" spc="-15" baseline="24305" dirty="0">
                          <a:latin typeface="Cambria"/>
                          <a:cs typeface="Cambria"/>
                        </a:rPr>
                        <a:t>nd </a:t>
                      </a:r>
                      <a:r>
                        <a:rPr sz="1200" b="1" spc="-240" baseline="243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year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075" marR="83820">
                        <a:lnSpc>
                          <a:spcPct val="100000"/>
                        </a:lnSpc>
                        <a:tabLst>
                          <a:tab pos="456565" algn="l"/>
                          <a:tab pos="734060" algn="l"/>
                          <a:tab pos="1480185" algn="l"/>
                          <a:tab pos="1760220" algn="l"/>
                        </a:tabLst>
                      </a:pPr>
                      <a:r>
                        <a:rPr sz="1200" b="1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.	of	s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tudent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s	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n	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the 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program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5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be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considered </a:t>
                      </a:r>
                      <a:r>
                        <a:rPr sz="1200" b="1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for SFR calculation (ST)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= </a:t>
                      </a:r>
                      <a:r>
                        <a:rPr sz="12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(SA</a:t>
                      </a:r>
                      <a:r>
                        <a:rPr sz="1200" b="1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200" b="1" spc="1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L)</a:t>
                      </a:r>
                      <a:r>
                        <a:rPr sz="1200" b="1" spc="1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5" dirty="0">
                          <a:latin typeface="Cambria"/>
                          <a:cs typeface="Cambria"/>
                        </a:rPr>
                        <a:t>limited</a:t>
                      </a:r>
                      <a:r>
                        <a:rPr sz="1200" b="1" spc="18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to</a:t>
                      </a:r>
                      <a:r>
                        <a:rPr sz="1200" b="1" spc="1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110</a:t>
                      </a:r>
                      <a:r>
                        <a:rPr sz="1200" b="1" spc="1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% </a:t>
                      </a:r>
                      <a:r>
                        <a:rPr sz="1200" b="1" spc="-2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of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SA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Case</a:t>
                      </a:r>
                      <a:r>
                        <a:rPr sz="12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1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120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00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79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00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120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(120+00)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Case</a:t>
                      </a:r>
                      <a:r>
                        <a:rPr sz="12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120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00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79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12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132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(120+12)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Case</a:t>
                      </a:r>
                      <a:r>
                        <a:rPr sz="12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3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120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00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79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06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126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(120+06)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Case</a:t>
                      </a:r>
                      <a:r>
                        <a:rPr sz="12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4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60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60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79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00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120</a:t>
                      </a:r>
                      <a:r>
                        <a:rPr sz="12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(120+00)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Case</a:t>
                      </a:r>
                      <a:r>
                        <a:rPr sz="12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5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75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45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79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06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126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(120+06)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Case</a:t>
                      </a:r>
                      <a:r>
                        <a:rPr sz="12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6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82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38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792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12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132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(120+12)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Case</a:t>
                      </a:r>
                      <a:r>
                        <a:rPr sz="12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7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88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32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363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44*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132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(120+12)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Case</a:t>
                      </a:r>
                      <a:r>
                        <a:rPr sz="1200" b="1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dirty="0">
                          <a:latin typeface="Cambria"/>
                          <a:cs typeface="Cambria"/>
                        </a:rPr>
                        <a:t>8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60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60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363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42*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200" b="1" spc="-5" dirty="0">
                          <a:latin typeface="Cambria"/>
                          <a:cs typeface="Cambria"/>
                        </a:rPr>
                        <a:t>132</a:t>
                      </a:r>
                      <a:r>
                        <a:rPr sz="1200" b="1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200" b="1" spc="-10" dirty="0">
                          <a:latin typeface="Cambria"/>
                          <a:cs typeface="Cambria"/>
                        </a:rPr>
                        <a:t>(120+12)</a:t>
                      </a:r>
                      <a:endParaRPr sz="1200">
                        <a:latin typeface="Cambria"/>
                        <a:cs typeface="Cambria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2940" y="5522721"/>
            <a:ext cx="5302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mbria"/>
                <a:cs typeface="Cambria"/>
              </a:rPr>
              <a:t>*</a:t>
            </a:r>
            <a:r>
              <a:rPr sz="1400" b="1" spc="-10" dirty="0">
                <a:latin typeface="Cambria"/>
                <a:cs typeface="Cambria"/>
              </a:rPr>
              <a:t>Note: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50772" y="5415737"/>
            <a:ext cx="813308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50000"/>
              </a:lnSpc>
              <a:spcBef>
                <a:spcPts val="100"/>
              </a:spcBef>
            </a:pPr>
            <a:r>
              <a:rPr sz="1400" spc="-5" dirty="0">
                <a:latin typeface="Cambria"/>
                <a:cs typeface="Cambria"/>
              </a:rPr>
              <a:t>If the number of students admitted in </a:t>
            </a:r>
            <a:r>
              <a:rPr sz="1400" spc="5" dirty="0">
                <a:latin typeface="Cambria"/>
                <a:cs typeface="Cambria"/>
              </a:rPr>
              <a:t>2</a:t>
            </a:r>
            <a:r>
              <a:rPr sz="1350" spc="7" baseline="24691" dirty="0">
                <a:latin typeface="Cambria"/>
                <a:cs typeface="Cambria"/>
              </a:rPr>
              <a:t>nd</a:t>
            </a:r>
            <a:r>
              <a:rPr sz="1350" spc="15" baseline="24691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year </a:t>
            </a:r>
            <a:r>
              <a:rPr sz="1400" spc="-5" dirty="0">
                <a:latin typeface="Cambria"/>
                <a:cs typeface="Cambria"/>
              </a:rPr>
              <a:t>via </a:t>
            </a:r>
            <a:r>
              <a:rPr sz="1400" spc="-10" dirty="0">
                <a:latin typeface="Cambria"/>
                <a:cs typeface="Cambria"/>
              </a:rPr>
              <a:t>lateral </a:t>
            </a:r>
            <a:r>
              <a:rPr sz="1400" spc="-5" dirty="0">
                <a:latin typeface="Cambria"/>
                <a:cs typeface="Cambria"/>
              </a:rPr>
              <a:t>entry including left </a:t>
            </a:r>
            <a:r>
              <a:rPr sz="1400" spc="-15" dirty="0">
                <a:latin typeface="Cambria"/>
                <a:cs typeface="Cambria"/>
              </a:rPr>
              <a:t>over </a:t>
            </a:r>
            <a:r>
              <a:rPr sz="1400" spc="-5" dirty="0">
                <a:latin typeface="Cambria"/>
                <a:cs typeface="Cambria"/>
              </a:rPr>
              <a:t>seats (L) is </a:t>
            </a:r>
            <a:r>
              <a:rPr sz="1400" spc="-10" dirty="0">
                <a:latin typeface="Cambria"/>
                <a:cs typeface="Cambria"/>
              </a:rPr>
              <a:t>more </a:t>
            </a:r>
            <a:r>
              <a:rPr sz="1400" dirty="0">
                <a:latin typeface="Cambria"/>
                <a:cs typeface="Cambria"/>
              </a:rPr>
              <a:t>than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10%</a:t>
            </a:r>
            <a:r>
              <a:rPr sz="1400" spc="8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of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the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sanctioned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intake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the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respective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program,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then</a:t>
            </a:r>
            <a:r>
              <a:rPr sz="1400" spc="1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the</a:t>
            </a:r>
            <a:r>
              <a:rPr sz="1400" spc="1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total</a:t>
            </a:r>
            <a:r>
              <a:rPr sz="1400" spc="8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number</a:t>
            </a:r>
            <a:r>
              <a:rPr sz="1400" spc="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of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students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considered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to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be </a:t>
            </a:r>
            <a:r>
              <a:rPr sz="1400" spc="-10" dirty="0">
                <a:latin typeface="Cambria"/>
                <a:cs typeface="Cambria"/>
              </a:rPr>
              <a:t>admitted </a:t>
            </a:r>
            <a:r>
              <a:rPr sz="1400" dirty="0">
                <a:latin typeface="Cambria"/>
                <a:cs typeface="Cambria"/>
              </a:rPr>
              <a:t>in the </a:t>
            </a:r>
            <a:r>
              <a:rPr sz="1400" spc="-15" dirty="0">
                <a:latin typeface="Cambria"/>
                <a:cs typeface="Cambria"/>
              </a:rPr>
              <a:t>program </a:t>
            </a:r>
            <a:r>
              <a:rPr sz="1400" spc="-10" dirty="0">
                <a:latin typeface="Cambria"/>
                <a:cs typeface="Cambria"/>
              </a:rPr>
              <a:t>(ST) </a:t>
            </a:r>
            <a:r>
              <a:rPr sz="1400" spc="-5" dirty="0">
                <a:latin typeface="Cambria"/>
                <a:cs typeface="Cambria"/>
              </a:rPr>
              <a:t>should be the sanctioned intake </a:t>
            </a:r>
            <a:r>
              <a:rPr sz="1400" spc="-15" dirty="0">
                <a:latin typeface="Cambria"/>
                <a:cs typeface="Cambria"/>
              </a:rPr>
              <a:t>program </a:t>
            </a:r>
            <a:r>
              <a:rPr sz="1400" spc="-5" dirty="0">
                <a:latin typeface="Cambria"/>
                <a:cs typeface="Cambria"/>
              </a:rPr>
              <a:t>plus 10% of the sanctioned 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intake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program.</a:t>
            </a:r>
            <a:r>
              <a:rPr sz="1400" spc="-15" dirty="0">
                <a:latin typeface="Cambria"/>
                <a:cs typeface="Cambria"/>
              </a:rPr>
              <a:t> Additionally,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the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(ST)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value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cannot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exceed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132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the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given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example.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12744" y="1181861"/>
            <a:ext cx="3509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i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i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5.1.2:</a:t>
            </a: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Student-faculty</a:t>
            </a:r>
            <a:r>
              <a:rPr sz="1800" i="1" spc="-3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ratio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53451" y="1579372"/>
          <a:ext cx="7489190" cy="4137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02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02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C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279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.B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.C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 </a:t>
                      </a:r>
                      <a:r>
                        <a:rPr sz="1600" spc="-3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279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.B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.C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 </a:t>
                      </a:r>
                      <a:r>
                        <a:rPr sz="1600" spc="-3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279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.B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.C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 </a:t>
                      </a:r>
                      <a:r>
                        <a:rPr sz="1600" spc="-3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50" spc="10" dirty="0">
                          <a:latin typeface="Cambria"/>
                          <a:cs typeface="Cambria"/>
                        </a:rPr>
                        <a:t>……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C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0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n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241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.B</a:t>
                      </a:r>
                      <a:r>
                        <a:rPr sz="16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.C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 </a:t>
                      </a:r>
                      <a:r>
                        <a:rPr sz="1600" spc="-3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38784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575" spc="-7" baseline="-21164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.B</a:t>
                      </a:r>
                      <a:r>
                        <a:rPr sz="1600" spc="-1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U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G</a:t>
                      </a:r>
                      <a:r>
                        <a:rPr sz="1575" spc="-7" baseline="-21164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.C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  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4241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.B</a:t>
                      </a:r>
                      <a:r>
                        <a:rPr sz="16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.C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 </a:t>
                      </a:r>
                      <a:r>
                        <a:rPr sz="1600" spc="-3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.D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14267" y="1280667"/>
            <a:ext cx="3509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i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i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5.1.2:</a:t>
            </a: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Student-faculty</a:t>
            </a:r>
            <a:r>
              <a:rPr sz="1800" i="1" spc="-3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ratio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27225" y="1817116"/>
          <a:ext cx="7488555" cy="2979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02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02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A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.A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.A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.A</a:t>
                      </a:r>
                      <a:r>
                        <a:rPr sz="1600" spc="-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050" spc="10" dirty="0">
                          <a:latin typeface="Cambria"/>
                          <a:cs typeface="Cambria"/>
                        </a:rPr>
                        <a:t>……</a:t>
                      </a:r>
                      <a:endParaRPr sz="1050">
                        <a:latin typeface="Cambria"/>
                        <a:cs typeface="Cambria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A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</a:t>
                      </a:r>
                      <a:r>
                        <a:rPr sz="1600" spc="-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m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.A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.A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.A</a:t>
                      </a:r>
                      <a:r>
                        <a:rPr sz="160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m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.B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2358" y="1143508"/>
            <a:ext cx="3509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Table</a:t>
            </a:r>
            <a:r>
              <a:rPr sz="1800" i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No.</a:t>
            </a:r>
            <a:r>
              <a:rPr sz="1800" i="1" spc="-1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5.1.2:</a:t>
            </a:r>
            <a:r>
              <a:rPr sz="1800" i="1" spc="-2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AF50"/>
                </a:solidFill>
                <a:latin typeface="Cambria"/>
                <a:cs typeface="Cambria"/>
              </a:rPr>
              <a:t>Student-faculty</a:t>
            </a:r>
            <a:r>
              <a:rPr sz="1800" i="1" spc="-35" dirty="0">
                <a:solidFill>
                  <a:srgbClr val="00AF5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AF50"/>
                </a:solidFill>
                <a:latin typeface="Cambria"/>
                <a:cs typeface="Cambria"/>
              </a:rPr>
              <a:t>ratio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90650" y="1597660"/>
          <a:ext cx="7488555" cy="3431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7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Year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0" dirty="0">
                          <a:latin typeface="Cambria"/>
                          <a:cs typeface="Cambria"/>
                        </a:rPr>
                        <a:t>CAY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02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CAYm1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02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45" dirty="0">
                          <a:latin typeface="Cambria"/>
                          <a:cs typeface="Cambria"/>
                        </a:rPr>
                        <a:t>CAYm2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DS=Total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students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all UG and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programs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in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4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Department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20" dirty="0">
                          <a:latin typeface="Cambria"/>
                          <a:cs typeface="Cambria"/>
                        </a:rPr>
                        <a:t>AS=Total</a:t>
                      </a:r>
                      <a:r>
                        <a:rPr sz="14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of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students of all UG and </a:t>
                      </a:r>
                      <a:r>
                        <a:rPr sz="1400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PG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programs </a:t>
                      </a:r>
                      <a:r>
                        <a:rPr sz="1400" dirty="0">
                          <a:latin typeface="Cambria"/>
                          <a:cs typeface="Cambria"/>
                        </a:rPr>
                        <a:t>in </a:t>
                      </a:r>
                      <a:r>
                        <a:rPr sz="1400" spc="-10" dirty="0">
                          <a:latin typeface="Cambria"/>
                          <a:cs typeface="Cambria"/>
                        </a:rPr>
                        <a:t>allied </a:t>
                      </a:r>
                      <a:r>
                        <a:rPr sz="1400" spc="-5" dirty="0">
                          <a:latin typeface="Cambria"/>
                          <a:cs typeface="Cambria"/>
                        </a:rPr>
                        <a:t> departments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39">
                <a:tc>
                  <a:txBody>
                    <a:bodyPr/>
                    <a:lstStyle/>
                    <a:p>
                      <a:pPr marL="91440" marR="83185" algn="just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313815" algn="l"/>
                        </a:tabLst>
                      </a:pPr>
                      <a:r>
                        <a:rPr sz="1400" b="1" spc="-25" dirty="0">
                          <a:latin typeface="Cambria"/>
                          <a:cs typeface="Cambria"/>
                        </a:rPr>
                        <a:t>S=Total</a:t>
                      </a:r>
                      <a:r>
                        <a:rPr sz="1400" b="1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no.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of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students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in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the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Department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(DS) </a:t>
                      </a:r>
                      <a:r>
                        <a:rPr sz="1400" b="1" spc="-2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and	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1400" b="1" spc="5" dirty="0">
                          <a:latin typeface="Cambria"/>
                          <a:cs typeface="Cambria"/>
                        </a:rPr>
                        <a:t>l</a:t>
                      </a:r>
                      <a:r>
                        <a:rPr sz="1400" b="1" spc="-5" dirty="0">
                          <a:latin typeface="Cambria"/>
                          <a:cs typeface="Cambria"/>
                        </a:rPr>
                        <a:t>lied</a:t>
                      </a:r>
                      <a:endParaRPr sz="1400">
                        <a:latin typeface="Cambria"/>
                        <a:cs typeface="Cambria"/>
                      </a:endParaRPr>
                    </a:p>
                    <a:p>
                      <a:pPr marL="9144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10" dirty="0">
                          <a:latin typeface="Cambria"/>
                          <a:cs typeface="Cambria"/>
                        </a:rPr>
                        <a:t>departments</a:t>
                      </a:r>
                      <a:r>
                        <a:rPr sz="1400" b="1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400" b="1" spc="-10" dirty="0">
                          <a:latin typeface="Cambria"/>
                          <a:cs typeface="Cambria"/>
                        </a:rPr>
                        <a:t>(AS)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spc="-5" dirty="0">
                          <a:latin typeface="Cambria"/>
                          <a:cs typeface="Cambria"/>
                        </a:rPr>
                        <a:t>S1=UG</a:t>
                      </a:r>
                      <a:r>
                        <a:rPr sz="1575" spc="-7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575" spc="157" baseline="-2116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575" spc="150" baseline="-2116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" dirty="0">
                          <a:latin typeface="Cambria"/>
                          <a:cs typeface="Cambria"/>
                        </a:rPr>
                        <a:t>..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575" spc="150" baseline="-2116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575" spc="150" baseline="-2116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…PG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m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S2=UG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+..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+UG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575" spc="127" baseline="-2116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…PG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m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S3=UG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+..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+UG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n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1</a:t>
                      </a:r>
                      <a:r>
                        <a:rPr sz="1575" spc="135" baseline="-2116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…PG</a:t>
                      </a:r>
                      <a:r>
                        <a:rPr sz="1575" baseline="-21164" dirty="0">
                          <a:latin typeface="Cambria"/>
                          <a:cs typeface="Cambria"/>
                        </a:rPr>
                        <a:t>m</a:t>
                      </a:r>
                      <a:endParaRPr sz="1575" baseline="-21164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6509" y="197424"/>
            <a:ext cx="1145315" cy="74187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0531" y="280162"/>
            <a:ext cx="57778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Criterion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5: </a:t>
            </a:r>
            <a:r>
              <a:rPr sz="2600" spc="-25" dirty="0">
                <a:solidFill>
                  <a:srgbClr val="0000FF"/>
                </a:solidFill>
                <a:latin typeface="Cambria"/>
                <a:cs typeface="Cambria"/>
              </a:rPr>
              <a:t>Faculty</a:t>
            </a:r>
            <a:r>
              <a:rPr sz="26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00FF"/>
                </a:solidFill>
                <a:latin typeface="Cambria"/>
                <a:cs typeface="Cambria"/>
              </a:rPr>
              <a:t>Information</a:t>
            </a:r>
            <a:r>
              <a:rPr sz="2600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600" spc="-10" dirty="0">
                <a:solidFill>
                  <a:srgbClr val="0000FF"/>
                </a:solidFill>
                <a:latin typeface="Cambria"/>
                <a:cs typeface="Cambria"/>
              </a:rPr>
              <a:t>(100)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2173" y="833247"/>
            <a:ext cx="7807325" cy="0"/>
          </a:xfrm>
          <a:custGeom>
            <a:avLst/>
            <a:gdLst/>
            <a:ahLst/>
            <a:cxnLst/>
            <a:rect l="l" t="t" r="r" b="b"/>
            <a:pathLst>
              <a:path w="7807325">
                <a:moveTo>
                  <a:pt x="0" y="0"/>
                </a:moveTo>
                <a:lnTo>
                  <a:pt x="7807325" y="0"/>
                </a:lnTo>
              </a:path>
            </a:pathLst>
          </a:custGeom>
          <a:ln w="1600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19379</Words>
  <Application>Microsoft Office PowerPoint</Application>
  <PresentationFormat>Custom</PresentationFormat>
  <Paragraphs>2759</Paragraphs>
  <Slides>173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173</vt:i4>
      </vt:variant>
    </vt:vector>
  </HeadingPairs>
  <TitlesOfParts>
    <vt:vector size="185" baseType="lpstr">
      <vt:lpstr>Arial</vt:lpstr>
      <vt:lpstr>Arial MT</vt:lpstr>
      <vt:lpstr>Calibri</vt:lpstr>
      <vt:lpstr>Cambria</vt:lpstr>
      <vt:lpstr>Microsoft Sans Serif</vt:lpstr>
      <vt:lpstr>Segoe UI Symbol</vt:lpstr>
      <vt:lpstr>Tahoma</vt:lpstr>
      <vt:lpstr>Times New Roman</vt:lpstr>
      <vt:lpstr>Trebuchet MS</vt:lpstr>
      <vt:lpstr>Verdana</vt:lpstr>
      <vt:lpstr>Wingdings</vt:lpstr>
      <vt:lpstr>Office Theme</vt:lpstr>
      <vt:lpstr>PowerPoint Presentation</vt:lpstr>
      <vt:lpstr>Washington Accord Graduate Attributes (Revised Ver. 4.0 Vis-a-Vis Existing Ver. 3.0)</vt:lpstr>
      <vt:lpstr>Washington Accord Graduate Attributes (Revised Ver. 4.0 Vis-a-Vis Existing Ver. 3.0)</vt:lpstr>
      <vt:lpstr>Washington Accord Graduate Attributes (Revised Ver. 4.0 Vis-a-Vis Existing Ver. 3.0)</vt:lpstr>
      <vt:lpstr>Washington Accord Graduate Attributes (Revised Ver. 4.0 Vis-a-Vis Existing Ver. 3.0)</vt:lpstr>
      <vt:lpstr>Washington Accord Graduate Attributes (Revised Ver. 4.0 Vis-a-Vis Existing Ver. 3.0)</vt:lpstr>
      <vt:lpstr>Revised POs as per GAPC Version 4.0</vt:lpstr>
      <vt:lpstr>Revised POs as per GAPC Version 4.0</vt:lpstr>
      <vt:lpstr>Revised POs as per GAPC Version 4.0</vt:lpstr>
      <vt:lpstr>Revised POs as per GAPC Version 4.0</vt:lpstr>
      <vt:lpstr>Revised POs as per GAPC Version 4.0</vt:lpstr>
      <vt:lpstr>Revised POs as per GAPC Version 4.0</vt:lpstr>
      <vt:lpstr>SAR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Continuous Quality Improvement</vt:lpstr>
      <vt:lpstr>OBE 3 Pillars….</vt:lpstr>
      <vt:lpstr>PowerPoint Presentation</vt:lpstr>
      <vt:lpstr>PART B: Program Level Criteria</vt:lpstr>
      <vt:lpstr>Criterion 1: Outcome-based Curriculum (120)</vt:lpstr>
      <vt:lpstr>Criterion 1: Outcome-based Curriculum (120)</vt:lpstr>
      <vt:lpstr>Criterion 1: Outcome-based Curriculum (120)</vt:lpstr>
      <vt:lpstr>Criterion 1: Outcome-based Curriculum (120)</vt:lpstr>
      <vt:lpstr>Criterion 1: Outcome-based Curriculum (120)</vt:lpstr>
      <vt:lpstr>Criterion 1: Outcome-based Curriculum (120)</vt:lpstr>
      <vt:lpstr>Criterion 1: Outcome-based Curriculum (120)</vt:lpstr>
      <vt:lpstr>Criterion 1: Outcome-based Curriculum (120)</vt:lpstr>
      <vt:lpstr>Criterion 1: Outcome-based Curriculum (120)</vt:lpstr>
      <vt:lpstr>Criterion 1: Outcome-based Curriculum (120)</vt:lpstr>
      <vt:lpstr>Criterion 1: Outcome-based Curriculum (120)</vt:lpstr>
      <vt:lpstr>Criterion 2: Outcome-Based Teaching Learning  (120)</vt:lpstr>
      <vt:lpstr>Criterion 2: Outcome-Based Teaching Learning  (120)</vt:lpstr>
      <vt:lpstr>Criterion 2: Outcome-Based Teaching Learning  (120)</vt:lpstr>
      <vt:lpstr>Criterion 2: Outcome-Based Teaching Learning</vt:lpstr>
      <vt:lpstr>Criterion 3: Outcome-Based Assessment (120)</vt:lpstr>
      <vt:lpstr>Criterion 3: Outcome-Based Assessment (120)</vt:lpstr>
      <vt:lpstr>Criterion 3: Outcome-Based Assessment (120)</vt:lpstr>
      <vt:lpstr>PO2 and PO 6 : Problem Based Learning,</vt:lpstr>
      <vt:lpstr>Design and Testing of a Biochar Water Filter  (Env Engineering Course)</vt:lpstr>
      <vt:lpstr>Complex  Engineering  Problems.  (Definition)</vt:lpstr>
      <vt:lpstr>PowerPoint Presentation</vt:lpstr>
      <vt:lpstr>Problem statement</vt:lpstr>
      <vt:lpstr>Justification as complex engineering problem and its mapping to WK’s</vt:lpstr>
      <vt:lpstr>Criterion 3: Outcome-Based Assessment (120)</vt:lpstr>
      <vt:lpstr>Criterion 3: Outcome-Based Assessment (120)</vt:lpstr>
      <vt:lpstr>Criterion 3: Outcome-Based Assessment (120)</vt:lpstr>
      <vt:lpstr>Criterion 3: Outcome-Based Assessment (120)</vt:lpstr>
      <vt:lpstr>Criterion 3: Outcome-Based Assessment (120)</vt:lpstr>
      <vt:lpstr>Example of CO-attainment for a course</vt:lpstr>
      <vt:lpstr>Example of CO-attainment for a course</vt:lpstr>
      <vt:lpstr>Example of CO-attainment for a course</vt:lpstr>
      <vt:lpstr>Example of CO-attainment for a course</vt:lpstr>
      <vt:lpstr>Attainment of Pos:</vt:lpstr>
      <vt:lpstr>Contd…</vt:lpstr>
      <vt:lpstr>Example Weightages for PO</vt:lpstr>
      <vt:lpstr>PO Attainment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PowerPoint Presentation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Example: Academic performance of Second -Year Students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Criterion 4: Students’ Performance (120)</vt:lpstr>
      <vt:lpstr>PowerPoint Presentation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5: Faculty Information (100)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6: Faculty Contribution (120)</vt:lpstr>
      <vt:lpstr>Criterion 7: Facilities and Technical Support (100)</vt:lpstr>
      <vt:lpstr>Criterion 7: Facilities and Technical Support (100)</vt:lpstr>
      <vt:lpstr>Criterion 7: Facilities and Technical Support (100)</vt:lpstr>
      <vt:lpstr>Criterion 7: Facilities and Technical Support (100)</vt:lpstr>
      <vt:lpstr>Criterion 7: Facilities and Technical Support (100)</vt:lpstr>
      <vt:lpstr>Criterion 8: Continuous Improvement (80)</vt:lpstr>
      <vt:lpstr>Criterion 8: Continuous Improvement (80)</vt:lpstr>
      <vt:lpstr>Criterion 8: Continuous Improvement (80)</vt:lpstr>
      <vt:lpstr>Criterion 8: Continuous Improvement (80)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Criterion 9: Student Support System and Governance  (120)</vt:lpstr>
      <vt:lpstr>SAR 24: SomeChanges to Note :</vt:lpstr>
      <vt:lpstr>THANK 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Ramchandra Rao Kulkarni</dc:creator>
  <cp:lastModifiedBy>Atma Ram</cp:lastModifiedBy>
  <cp:revision>1</cp:revision>
  <dcterms:created xsi:type="dcterms:W3CDTF">2024-11-07T06:35:57Z</dcterms:created>
  <dcterms:modified xsi:type="dcterms:W3CDTF">2024-11-07T06:34:35Z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2024-11-07T00:00:00Z</vt:filetime>
  </property>
</Properties>
</file>